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notesMasterIdLst>
    <p:notesMasterId r:id="rId13"/>
  </p:notesMasterIdLst>
  <p:sldIdLst>
    <p:sldId id="256" r:id="rId2"/>
    <p:sldId id="358" r:id="rId3"/>
    <p:sldId id="359" r:id="rId4"/>
    <p:sldId id="257" r:id="rId5"/>
    <p:sldId id="300" r:id="rId6"/>
    <p:sldId id="367" r:id="rId7"/>
    <p:sldId id="375" r:id="rId8"/>
    <p:sldId id="361" r:id="rId9"/>
    <p:sldId id="373" r:id="rId10"/>
    <p:sldId id="370" r:id="rId11"/>
    <p:sldId id="310" r:id="rId12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סגנון בהיר 3 - הדגשה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סגנון בהיר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סגנון ביניים 2 - הדגשה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סגנון בהיר 3 - הדגשה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סגנון ביניים 2 - הדגשה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4023962" y="0"/>
            <a:ext cx="3078513" cy="46995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659" y="0"/>
            <a:ext cx="3078513" cy="46995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D7AA5AD6-2517-429D-BE3F-D24D007BD927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736600" y="1174750"/>
            <a:ext cx="5629275" cy="31670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709917" y="4517819"/>
            <a:ext cx="5682643" cy="3696534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4023962" y="8918525"/>
            <a:ext cx="3078513" cy="46995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659" y="8918525"/>
            <a:ext cx="3078513" cy="46995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AD5E875A-BF8B-476F-BE53-AE0A4D68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24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643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13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77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560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2348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או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0050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00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065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367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096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879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775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967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804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324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172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107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hf hdr="0" ftr="0" dt="0"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71062" y="1521456"/>
            <a:ext cx="5016726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he-IL" b="1" dirty="0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לקראת המעבר לתיכון </a:t>
            </a:r>
            <a:br>
              <a:rPr lang="he-IL" b="1" dirty="0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</a:br>
            <a:r>
              <a:rPr lang="he-IL" b="1" dirty="0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שנה"ל </a:t>
            </a:r>
            <a:r>
              <a:rPr lang="he-IL" b="1" dirty="0" smtClean="0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תשפ"ז</a:t>
            </a:r>
            <a:endParaRPr lang="he-IL" b="1" dirty="0">
              <a:solidFill>
                <a:srgbClr val="002060"/>
              </a:solidFill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379" y="104068"/>
            <a:ext cx="2414343" cy="735168"/>
          </a:xfrm>
          <a:prstGeom prst="rect">
            <a:avLst/>
          </a:prstGeom>
        </p:spPr>
      </p:pic>
      <p:pic>
        <p:nvPicPr>
          <p:cNvPr id="5" name="תמונה 1" descr="logo-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2616" y="252369"/>
            <a:ext cx="1106300" cy="1035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6" name="תמונה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0353" y="1959429"/>
            <a:ext cx="4580709" cy="4536022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5971607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 </a:t>
            </a:r>
          </a:p>
        </p:txBody>
      </p:sp>
      <p:sp>
        <p:nvSpPr>
          <p:cNvPr id="8" name="מלבן 7"/>
          <p:cNvSpPr/>
          <p:nvPr/>
        </p:nvSpPr>
        <p:spPr>
          <a:xfrm>
            <a:off x="5971607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3827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79493" y="243109"/>
            <a:ext cx="9880695" cy="1280890"/>
          </a:xfrm>
        </p:spPr>
        <p:txBody>
          <a:bodyPr>
            <a:normAutofit/>
          </a:bodyPr>
          <a:lstStyle/>
          <a:p>
            <a:pPr algn="ctr"/>
            <a:r>
              <a:rPr lang="he-IL" altLang="he-IL" sz="3200" b="1" dirty="0" smtClean="0">
                <a:solidFill>
                  <a:schemeClr val="accent3">
                    <a:lumMod val="75000"/>
                  </a:schemeClr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שיבוץ מגמות לפי רמת לימוד במתמטיקה חט"ב</a:t>
            </a:r>
            <a:endParaRPr lang="he-IL" sz="3200" b="1" dirty="0">
              <a:solidFill>
                <a:schemeClr val="accent3">
                  <a:lumMod val="75000"/>
                </a:schemeClr>
              </a:solidFill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6" name="מציין מיקום תוכן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7676520"/>
              </p:ext>
            </p:extLst>
          </p:nvPr>
        </p:nvGraphicFramePr>
        <p:xfrm>
          <a:off x="1419496" y="883554"/>
          <a:ext cx="10240690" cy="598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782">
                  <a:extLst>
                    <a:ext uri="{9D8B030D-6E8A-4147-A177-3AD203B41FA5}">
                      <a16:colId xmlns:a16="http://schemas.microsoft.com/office/drawing/2014/main" val="1203483412"/>
                    </a:ext>
                  </a:extLst>
                </a:gridCol>
                <a:gridCol w="1535320">
                  <a:extLst>
                    <a:ext uri="{9D8B030D-6E8A-4147-A177-3AD203B41FA5}">
                      <a16:colId xmlns:a16="http://schemas.microsoft.com/office/drawing/2014/main" val="1856372294"/>
                    </a:ext>
                  </a:extLst>
                </a:gridCol>
                <a:gridCol w="1878242">
                  <a:extLst>
                    <a:ext uri="{9D8B030D-6E8A-4147-A177-3AD203B41FA5}">
                      <a16:colId xmlns:a16="http://schemas.microsoft.com/office/drawing/2014/main" val="2340583604"/>
                    </a:ext>
                  </a:extLst>
                </a:gridCol>
                <a:gridCol w="1706782">
                  <a:extLst>
                    <a:ext uri="{9D8B030D-6E8A-4147-A177-3AD203B41FA5}">
                      <a16:colId xmlns:a16="http://schemas.microsoft.com/office/drawing/2014/main" val="129860746"/>
                    </a:ext>
                  </a:extLst>
                </a:gridCol>
                <a:gridCol w="1373385">
                  <a:extLst>
                    <a:ext uri="{9D8B030D-6E8A-4147-A177-3AD203B41FA5}">
                      <a16:colId xmlns:a16="http://schemas.microsoft.com/office/drawing/2014/main" val="2616034616"/>
                    </a:ext>
                  </a:extLst>
                </a:gridCol>
                <a:gridCol w="2040179">
                  <a:extLst>
                    <a:ext uri="{9D8B030D-6E8A-4147-A177-3AD203B41FA5}">
                      <a16:colId xmlns:a16="http://schemas.microsoft.com/office/drawing/2014/main" val="31297115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הקבצה ב'</a:t>
                      </a:r>
                    </a:p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ט'1+ט'3+ט'6</a:t>
                      </a:r>
                      <a:r>
                        <a:rPr lang="he-IL" b="1" baseline="0" dirty="0" smtClean="0">
                          <a:solidFill>
                            <a:schemeClr val="tx1"/>
                          </a:solidFill>
                        </a:rPr>
                        <a:t> מציון 55-69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הקבצה ב' </a:t>
                      </a:r>
                    </a:p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ט'1+ט'3+ט'6</a:t>
                      </a:r>
                    </a:p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מציון 79 ומעלה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הקבצה א'</a:t>
                      </a:r>
                    </a:p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ט'1+ט'3+ט'6 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מופת </a:t>
                      </a:r>
                    </a:p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ט'2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מחוננים ט'4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מגמות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289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90-100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85-100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85-100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הנדסת תוכנה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8186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85-100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80-100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80-100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err="1" smtClean="0">
                          <a:solidFill>
                            <a:schemeClr val="tx1"/>
                          </a:solidFill>
                        </a:rPr>
                        <a:t>מכטרוניקה</a:t>
                      </a:r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 רובוטיקה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5286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80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75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75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פיזיקה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11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80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75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75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כימיה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8305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75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70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70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ביולוגיה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632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תקשורת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תקשורת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תקשורת</a:t>
                      </a:r>
                      <a:r>
                        <a:rPr lang="he-IL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ניו-מדיה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220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ניהול עסקי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ניהול עסקי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ניהול עסקי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7951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אתלטיקה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אתלטיקה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אתלטיקה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865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משאבי אנוש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משאבי אנוש כיתות </a:t>
                      </a:r>
                      <a:r>
                        <a:rPr lang="he-IL" b="1" dirty="0" err="1" smtClean="0">
                          <a:solidFill>
                            <a:schemeClr val="tx1"/>
                          </a:solidFill>
                        </a:rPr>
                        <a:t>מב"ר</a:t>
                      </a:r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 ואתגר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008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מדעי החברה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מדעי החברה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מדעי החברה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000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598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1973178" y="854241"/>
            <a:ext cx="944479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e-IL" sz="7200" b="1" dirty="0">
                <a:solidFill>
                  <a:schemeClr val="accent3"/>
                </a:solidFill>
              </a:rPr>
              <a:t>"סודו של חינוך נכון הוא הזמן והמקום בהם נותנים לילד </a:t>
            </a:r>
          </a:p>
          <a:p>
            <a:pPr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he-IL" sz="7200" b="1" dirty="0">
                <a:solidFill>
                  <a:schemeClr val="accent3"/>
                </a:solidFill>
              </a:rPr>
              <a:t>הן מהיד והן מהלב"</a:t>
            </a:r>
          </a:p>
          <a:p>
            <a:pPr>
              <a:defRPr/>
            </a:pPr>
            <a:r>
              <a:rPr lang="he-IL" sz="800" dirty="0"/>
              <a:t>(</a:t>
            </a:r>
            <a:r>
              <a:rPr lang="he-IL" dirty="0"/>
              <a:t>יואב סנטו)</a:t>
            </a:r>
          </a:p>
          <a:p>
            <a:pPr fontAlgn="auto"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62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393557"/>
          </a:xfrm>
        </p:spPr>
        <p:txBody>
          <a:bodyPr>
            <a:noAutofit/>
          </a:bodyPr>
          <a:lstStyle/>
          <a:p>
            <a:pPr algn="ctr"/>
            <a:r>
              <a:rPr lang="he-IL" sz="4000" b="1" u="sng" dirty="0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המהלכים הבית </a:t>
            </a:r>
            <a:r>
              <a:rPr lang="he-IL" sz="4000" b="1" u="sng" dirty="0" err="1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ספריים</a:t>
            </a:r>
            <a:r>
              <a:rPr lang="he-IL" sz="4000" b="1" u="sng" dirty="0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 לקראת המעבר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2188618" y="2017667"/>
            <a:ext cx="8915400" cy="497405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he-IL" altLang="he-IL" sz="28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מפגשים כיתתיים עם מנהלת בית הספר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he-IL" altLang="he-IL" sz="28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שיחות אישיות עם מנהלת בית הספר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he-IL" altLang="he-IL" sz="28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בוקר פתוח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he-IL" altLang="he-IL" sz="28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ערב פתוח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he-IL" altLang="he-IL" sz="28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שיחות אישיות – יועצת חט"ב, יועצת תיכון, מחנכות ורכזת שכבה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endParaRPr lang="he-IL" altLang="he-IL" sz="1600" b="1" dirty="0">
              <a:solidFill>
                <a:srgbClr val="003300"/>
              </a:solidFill>
            </a:endParaRPr>
          </a:p>
          <a:p>
            <a:pPr marL="0" indent="0">
              <a:buNone/>
            </a:pPr>
            <a:endParaRPr lang="he-IL" sz="2800" dirty="0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26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5486400" y="2865120"/>
            <a:ext cx="6018212" cy="349958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endParaRPr lang="he-IL" altLang="he-IL" sz="1600" b="1" dirty="0">
              <a:solidFill>
                <a:srgbClr val="003300"/>
              </a:solidFill>
            </a:endParaRPr>
          </a:p>
          <a:p>
            <a:pPr marL="0" indent="0">
              <a:buNone/>
            </a:pPr>
            <a:endParaRPr lang="he-IL" sz="2800" dirty="0"/>
          </a:p>
          <a:p>
            <a:pPr marL="0" indent="0">
              <a:buNone/>
            </a:pPr>
            <a:endParaRPr lang="he-IL" sz="2800" dirty="0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כותרת 1"/>
          <p:cNvSpPr txBox="1">
            <a:spLocks/>
          </p:cNvSpPr>
          <p:nvPr/>
        </p:nvSpPr>
        <p:spPr>
          <a:xfrm>
            <a:off x="1863634" y="787781"/>
            <a:ext cx="10328365" cy="56913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e-IL" sz="4400" b="1" u="sng" dirty="0" err="1" smtClean="0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הכח</a:t>
            </a:r>
            <a:r>
              <a:rPr lang="he-IL" sz="4400" b="1" u="sng" dirty="0" smtClean="0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 שבנו</a:t>
            </a:r>
            <a:endParaRPr lang="he-IL" sz="4400" b="1" u="sng" dirty="0">
              <a:solidFill>
                <a:srgbClr val="002060"/>
              </a:solidFill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  <a:p>
            <a:pPr algn="r"/>
            <a:endParaRPr lang="he-IL" sz="3200" b="1" u="sng" dirty="0" smtClean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/>
            <a:r>
              <a:rPr lang="he-IL" sz="3200" b="1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  </a:t>
            </a:r>
          </a:p>
          <a:p>
            <a:pPr algn="r"/>
            <a:r>
              <a:rPr lang="he-IL" sz="2800" b="1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                    </a:t>
            </a:r>
            <a:r>
              <a:rPr lang="he-IL" sz="28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צוות מורים - תלמידים-הורים/קהילה</a:t>
            </a:r>
          </a:p>
          <a:p>
            <a:pPr algn="r"/>
            <a:endParaRPr lang="he-IL" sz="2800" b="1" dirty="0" smtClean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/>
            <a:r>
              <a:rPr lang="he-IL" sz="28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                    למידה מותאמת מצב/ תלמידים, מורים, אוירה מדינית</a:t>
            </a:r>
          </a:p>
          <a:p>
            <a:pPr algn="r"/>
            <a:r>
              <a:rPr lang="he-IL" sz="28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</a:p>
          <a:p>
            <a:pPr algn="r"/>
            <a:r>
              <a:rPr lang="he-IL" sz="28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                    אקלים מיטבי מכבד ומחזק </a:t>
            </a:r>
            <a:endParaRPr lang="he-IL" sz="28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3D5FD7E-D93E-D344-715A-36C64A9C1074}"/>
              </a:ext>
            </a:extLst>
          </p:cNvPr>
          <p:cNvSpPr/>
          <p:nvPr/>
        </p:nvSpPr>
        <p:spPr>
          <a:xfrm>
            <a:off x="2020389" y="1689464"/>
            <a:ext cx="9213668" cy="467524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utoShape 2" descr="מעגלים - יוצרות ויוצרים קהילה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4" descr="מעגלים - יוצרות ויוצרים קהילה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6" descr="מעגלים - יוצרות ויוצרים קהילה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8" descr="מעגלים - יוצרות ויוצרים קהילה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10" descr="מעגלים - יוצרות ויוצרים קהילה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6" name="Picture 12" descr="https://www.talmazor.co.il/wp-content/uploads/%D7%97%D7%99%D7%91%D7%95%D7%A8%D7%99%D7%9D-1-300x19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575" y="4302114"/>
            <a:ext cx="2857500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351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b="1" u="sng" dirty="0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מאפייני למידה משמעותית 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322960" y="1517103"/>
            <a:ext cx="8804693" cy="4809309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  <a:defRPr/>
            </a:pPr>
            <a:r>
              <a:rPr lang="he-IL" sz="30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David" panose="020E0502060401010101" pitchFamily="34" charset="-79"/>
                <a:cs typeface="David" panose="020E0502060401010101" pitchFamily="34" charset="-79"/>
              </a:rPr>
              <a:t>העצמת תחושת המסוגלות </a:t>
            </a:r>
            <a:r>
              <a:rPr lang="he-IL" sz="30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David" panose="020E0502060401010101" pitchFamily="34" charset="-79"/>
                <a:cs typeface="David" panose="020E0502060401010101" pitchFamily="34" charset="-79"/>
              </a:rPr>
              <a:t>והמצוינות של התלמיד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he-IL" sz="30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David" panose="020E0502060401010101" pitchFamily="34" charset="-79"/>
                <a:cs typeface="David" panose="020E0502060401010101" pitchFamily="34" charset="-79"/>
              </a:rPr>
              <a:t>כל אחד יכול (</a:t>
            </a:r>
            <a:r>
              <a:rPr lang="he-IL" sz="30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David" panose="020E0502060401010101" pitchFamily="34" charset="-79"/>
                <a:cs typeface="David" panose="020E0502060401010101" pitchFamily="34" charset="-79"/>
              </a:rPr>
              <a:t>קבלת התלמיד על מכלול תכונותיו ורגשותיו)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he-IL" sz="30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David" panose="020E0502060401010101" pitchFamily="34" charset="-79"/>
                <a:cs typeface="David" panose="020E0502060401010101" pitchFamily="34" charset="-79"/>
              </a:rPr>
              <a:t>משמעת מכבדת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he-IL" sz="30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David" panose="020E0502060401010101" pitchFamily="34" charset="-79"/>
                <a:cs typeface="David" panose="020E0502060401010101" pitchFamily="34" charset="-79"/>
              </a:rPr>
              <a:t>יצירת אמון </a:t>
            </a:r>
            <a:r>
              <a:rPr lang="he-IL" sz="30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David" panose="020E0502060401010101" pitchFamily="34" charset="-79"/>
                <a:cs typeface="David" panose="020E0502060401010101" pitchFamily="34" charset="-79"/>
              </a:rPr>
              <a:t>המבוסס על דיאלוג מכבד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he-IL" sz="30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David" panose="020E0502060401010101" pitchFamily="34" charset="-79"/>
                <a:cs typeface="David" panose="020E0502060401010101" pitchFamily="34" charset="-79"/>
              </a:rPr>
              <a:t>דיאלוג הדדי: </a:t>
            </a:r>
            <a:r>
              <a:rPr lang="he-IL" sz="30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David" panose="020E0502060401010101" pitchFamily="34" charset="-79"/>
                <a:cs typeface="David" panose="020E0502060401010101" pitchFamily="34" charset="-79"/>
              </a:rPr>
              <a:t>תלמיד-מורה-הורה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he-IL" sz="30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David" panose="020E0502060401010101" pitchFamily="34" charset="-79"/>
                <a:cs typeface="David" panose="020E0502060401010101" pitchFamily="34" charset="-79"/>
              </a:rPr>
              <a:t>סביבה לימודית </a:t>
            </a:r>
            <a:r>
              <a:rPr lang="he-IL" sz="30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David" panose="020E0502060401010101" pitchFamily="34" charset="-79"/>
                <a:cs typeface="David" panose="020E0502060401010101" pitchFamily="34" charset="-79"/>
              </a:rPr>
              <a:t>המאפשרת צמיחה אישית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he-IL" sz="30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David" panose="020E0502060401010101" pitchFamily="34" charset="-79"/>
                <a:cs typeface="David" panose="020E0502060401010101" pitchFamily="34" charset="-79"/>
              </a:rPr>
              <a:t>אוירה לימודית </a:t>
            </a:r>
            <a:r>
              <a:rPr lang="he-IL" sz="30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David" panose="020E0502060401010101" pitchFamily="34" charset="-79"/>
                <a:cs typeface="David" panose="020E0502060401010101" pitchFamily="34" charset="-79"/>
              </a:rPr>
              <a:t>תומכת </a:t>
            </a:r>
            <a:r>
              <a:rPr lang="he-IL" sz="3000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David" panose="020E0502060401010101" pitchFamily="34" charset="-79"/>
                <a:cs typeface="David" panose="020E0502060401010101" pitchFamily="34" charset="-79"/>
              </a:rPr>
              <a:t>ומפרגנת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he-IL" sz="30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David" panose="020E0502060401010101" pitchFamily="34" charset="-79"/>
                <a:cs typeface="David" panose="020E0502060401010101" pitchFamily="34" charset="-79"/>
              </a:rPr>
              <a:t>צוות מורים </a:t>
            </a:r>
            <a:r>
              <a:rPr lang="he-IL" sz="3000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David" panose="020E0502060401010101" pitchFamily="34" charset="-79"/>
                <a:cs typeface="David" panose="020E0502060401010101" pitchFamily="34" charset="-79"/>
              </a:rPr>
              <a:t>מנצח המוביל לצוות תלמידים מנצח 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he-IL" sz="30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David" panose="020E0502060401010101" pitchFamily="34" charset="-79"/>
                <a:cs typeface="David" panose="020E0502060401010101" pitchFamily="34" charset="-79"/>
              </a:rPr>
              <a:t>קפה, מאפה, מענה </a:t>
            </a:r>
            <a:r>
              <a:rPr lang="he-IL" sz="3000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latin typeface="David" panose="020E0502060401010101" pitchFamily="34" charset="-79"/>
                <a:cs typeface="David" panose="020E0502060401010101" pitchFamily="34" charset="-79"/>
              </a:rPr>
              <a:t>– דלת פתוחה למנהלת בית הספר</a:t>
            </a:r>
            <a:endParaRPr lang="he-IL" sz="3000" cap="all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76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51237"/>
          </a:xfrm>
        </p:spPr>
        <p:txBody>
          <a:bodyPr>
            <a:noAutofit/>
          </a:bodyPr>
          <a:lstStyle/>
          <a:p>
            <a:pPr algn="ctr"/>
            <a:r>
              <a:rPr lang="he-IL" sz="4000" b="1" u="sng" dirty="0" smtClean="0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מבנה הלימודים בתיכון</a:t>
            </a:r>
            <a:endParaRPr lang="he-IL" sz="4000" b="1" u="sng" dirty="0">
              <a:solidFill>
                <a:srgbClr val="002060"/>
              </a:solidFill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1022684" y="1443789"/>
            <a:ext cx="10481928" cy="523373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  <a:defRPr/>
            </a:pPr>
            <a:r>
              <a:rPr lang="he-IL" sz="3200" b="1" u="sng" dirty="0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כיתות ייחודיות</a:t>
            </a:r>
            <a:endParaRPr lang="he-IL" altLang="he-IL" sz="29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he-IL" altLang="he-IL" sz="2900" b="1" dirty="0" smtClean="0">
                <a:solidFill>
                  <a:schemeClr val="tx1"/>
                </a:solidFill>
                <a:latin typeface="Calibri" pitchFamily="34" charset="0"/>
              </a:rPr>
              <a:t>כיתת </a:t>
            </a:r>
            <a:r>
              <a:rPr lang="he-IL" altLang="he-IL" sz="2900" b="1" dirty="0" err="1">
                <a:solidFill>
                  <a:schemeClr val="tx1"/>
                </a:solidFill>
                <a:latin typeface="Calibri" pitchFamily="34" charset="0"/>
              </a:rPr>
              <a:t>מופ"ת</a:t>
            </a:r>
            <a:r>
              <a:rPr lang="he-IL" altLang="he-IL" sz="2900" b="1" dirty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he-IL" altLang="he-IL" sz="2900" b="1" dirty="0">
                <a:solidFill>
                  <a:schemeClr val="tx1"/>
                </a:solidFill>
                <a:latin typeface="Calibri" pitchFamily="34" charset="0"/>
              </a:rPr>
              <a:t>כיתת מחוננים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he-IL" altLang="he-IL" sz="2900" b="1" dirty="0">
                <a:solidFill>
                  <a:schemeClr val="tx1"/>
                </a:solidFill>
                <a:latin typeface="Calibri" pitchFamily="34" charset="0"/>
              </a:rPr>
              <a:t>כיתת אתלטיקה קלה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he-IL" altLang="he-IL" sz="2900" b="1" dirty="0">
                <a:solidFill>
                  <a:schemeClr val="tx1"/>
                </a:solidFill>
                <a:latin typeface="Calibri" pitchFamily="34" charset="0"/>
              </a:rPr>
              <a:t>כיתה מדעית טכנולוגית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he-IL" altLang="he-IL" sz="2900" b="1" dirty="0" smtClean="0">
                <a:solidFill>
                  <a:schemeClr val="tx1"/>
                </a:solidFill>
                <a:latin typeface="Calibri" pitchFamily="34" charset="0"/>
              </a:rPr>
              <a:t>כיתת </a:t>
            </a:r>
            <a:r>
              <a:rPr lang="he-IL" altLang="he-IL" sz="2900" b="1" dirty="0">
                <a:solidFill>
                  <a:schemeClr val="tx1"/>
                </a:solidFill>
                <a:latin typeface="Calibri" pitchFamily="34" charset="0"/>
              </a:rPr>
              <a:t>אתגר </a:t>
            </a:r>
          </a:p>
          <a:p>
            <a:pPr>
              <a:lnSpc>
                <a:spcPct val="150000"/>
              </a:lnSpc>
              <a:defRPr/>
            </a:pPr>
            <a:endParaRPr lang="he-IL" altLang="he-IL" b="1" dirty="0">
              <a:solidFill>
                <a:srgbClr val="003300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  <a:defRPr/>
            </a:pPr>
            <a:endParaRPr lang="he-IL" dirty="0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87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51237"/>
          </a:xfrm>
        </p:spPr>
        <p:txBody>
          <a:bodyPr>
            <a:normAutofit/>
          </a:bodyPr>
          <a:lstStyle/>
          <a:p>
            <a:pPr algn="r"/>
            <a:r>
              <a:rPr lang="he-IL" sz="2400" b="1" u="sng" dirty="0" smtClean="0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   מקצועות חובה</a:t>
            </a:r>
            <a:r>
              <a:rPr lang="he-IL" sz="2400" b="1" dirty="0" smtClean="0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                 </a:t>
            </a:r>
            <a:r>
              <a:rPr lang="he-IL" sz="2400" b="1" u="sng" dirty="0" smtClean="0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מקצועות פנימיים  </a:t>
            </a:r>
            <a:endParaRPr lang="he-IL" sz="2400" b="1" u="sng" dirty="0">
              <a:solidFill>
                <a:srgbClr val="002060"/>
              </a:solidFill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1022684" y="1443789"/>
            <a:ext cx="10481928" cy="52337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/>
            </a:pPr>
            <a:endParaRPr lang="he-IL" altLang="he-IL" b="1" dirty="0">
              <a:solidFill>
                <a:srgbClr val="003300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  <a:defRPr/>
            </a:pPr>
            <a:endParaRPr lang="he-IL" dirty="0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588131"/>
              </p:ext>
            </p:extLst>
          </p:nvPr>
        </p:nvGraphicFramePr>
        <p:xfrm>
          <a:off x="7977051" y="1152907"/>
          <a:ext cx="3085739" cy="43891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85739">
                  <a:extLst>
                    <a:ext uri="{9D8B030D-6E8A-4147-A177-3AD203B41FA5}">
                      <a16:colId xmlns:a16="http://schemas.microsoft.com/office/drawing/2014/main" val="1059808785"/>
                    </a:ext>
                  </a:extLst>
                </a:gridCol>
              </a:tblGrid>
              <a:tr h="396866">
                <a:tc>
                  <a:txBody>
                    <a:bodyPr/>
                    <a:lstStyle/>
                    <a:p>
                      <a:r>
                        <a:rPr lang="he-IL" sz="2400" b="1" dirty="0" smtClean="0"/>
                        <a:t>מתמטיקה</a:t>
                      </a:r>
                    </a:p>
                    <a:p>
                      <a:r>
                        <a:rPr lang="he-IL" sz="2400" b="1" dirty="0" smtClean="0"/>
                        <a:t>3.4.5 </a:t>
                      </a:r>
                      <a:r>
                        <a:rPr lang="he-IL" sz="2400" b="1" dirty="0" err="1" smtClean="0"/>
                        <a:t>יח"ל</a:t>
                      </a:r>
                      <a:r>
                        <a:rPr lang="he-IL" sz="2400" b="1" dirty="0" smtClean="0"/>
                        <a:t> </a:t>
                      </a:r>
                      <a:endParaRPr lang="he-IL" sz="2400" b="1" dirty="0" smtClean="0"/>
                    </a:p>
                    <a:p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566221"/>
                  </a:ext>
                </a:extLst>
              </a:tr>
              <a:tr h="396866">
                <a:tc>
                  <a:txBody>
                    <a:bodyPr/>
                    <a:lstStyle/>
                    <a:p>
                      <a:r>
                        <a:rPr lang="he-IL" sz="2400" b="1" dirty="0" smtClean="0"/>
                        <a:t>אנגלית -  3,4,5 </a:t>
                      </a:r>
                      <a:r>
                        <a:rPr lang="he-IL" sz="2400" b="1" dirty="0" err="1" smtClean="0"/>
                        <a:t>יח"ל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869228"/>
                  </a:ext>
                </a:extLst>
              </a:tr>
              <a:tr h="396866">
                <a:tc>
                  <a:txBody>
                    <a:bodyPr/>
                    <a:lstStyle/>
                    <a:p>
                      <a:r>
                        <a:rPr lang="he-IL" sz="2400" b="1" dirty="0" smtClean="0"/>
                        <a:t>לשון- 2 </a:t>
                      </a:r>
                      <a:r>
                        <a:rPr lang="he-IL" sz="2400" b="1" dirty="0" err="1" smtClean="0"/>
                        <a:t>יח"ל</a:t>
                      </a:r>
                      <a:endParaRPr lang="he-IL" sz="24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0276149"/>
                  </a:ext>
                </a:extLst>
              </a:tr>
              <a:tr h="328713">
                <a:tc>
                  <a:txBody>
                    <a:bodyPr/>
                    <a:lstStyle/>
                    <a:p>
                      <a:r>
                        <a:rPr lang="he-IL" sz="2400" b="1" dirty="0" smtClean="0"/>
                        <a:t>תנ"ך – 2 </a:t>
                      </a:r>
                      <a:r>
                        <a:rPr lang="he-IL" sz="2400" b="1" dirty="0" err="1" smtClean="0"/>
                        <a:t>יח"ל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362560"/>
                  </a:ext>
                </a:extLst>
              </a:tr>
              <a:tr h="328713">
                <a:tc>
                  <a:txBody>
                    <a:bodyPr/>
                    <a:lstStyle/>
                    <a:p>
                      <a:r>
                        <a:rPr lang="he-IL" sz="2400" b="1" dirty="0" smtClean="0"/>
                        <a:t>ספרות – 2 </a:t>
                      </a:r>
                      <a:r>
                        <a:rPr lang="he-IL" sz="2400" b="1" dirty="0" err="1" smtClean="0"/>
                        <a:t>יח"ל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600372"/>
                  </a:ext>
                </a:extLst>
              </a:tr>
              <a:tr h="328713">
                <a:tc>
                  <a:txBody>
                    <a:bodyPr/>
                    <a:lstStyle/>
                    <a:p>
                      <a:r>
                        <a:rPr lang="he-IL" sz="2400" b="1" dirty="0" smtClean="0"/>
                        <a:t>אזרחות – 2 </a:t>
                      </a:r>
                      <a:r>
                        <a:rPr lang="he-IL" sz="2400" b="1" dirty="0" err="1" smtClean="0"/>
                        <a:t>יח"ל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348203"/>
                  </a:ext>
                </a:extLst>
              </a:tr>
              <a:tr h="396866">
                <a:tc>
                  <a:txBody>
                    <a:bodyPr/>
                    <a:lstStyle/>
                    <a:p>
                      <a:r>
                        <a:rPr lang="he-IL" sz="2400" b="1" dirty="0" smtClean="0"/>
                        <a:t>היסטוריה </a:t>
                      </a:r>
                      <a:r>
                        <a:rPr lang="he-IL" sz="2400" b="1" dirty="0" smtClean="0"/>
                        <a:t> - 2 </a:t>
                      </a:r>
                      <a:r>
                        <a:rPr lang="he-IL" sz="2400" b="1" dirty="0" err="1" smtClean="0"/>
                        <a:t>יח"ל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8824286"/>
                  </a:ext>
                </a:extLst>
              </a:tr>
              <a:tr h="328713">
                <a:tc>
                  <a:txBody>
                    <a:bodyPr/>
                    <a:lstStyle/>
                    <a:p>
                      <a:r>
                        <a:rPr lang="he-IL" sz="2400" b="1" dirty="0" err="1" smtClean="0"/>
                        <a:t>חנ"ג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853936"/>
                  </a:ext>
                </a:extLst>
              </a:tr>
            </a:tbl>
          </a:graphicData>
        </a:graphic>
      </p:graphicFrame>
      <p:sp>
        <p:nvSpPr>
          <p:cNvPr id="7" name="Rectangle 3"/>
          <p:cNvSpPr txBox="1">
            <a:spLocks/>
          </p:cNvSpPr>
          <p:nvPr/>
        </p:nvSpPr>
        <p:spPr>
          <a:xfrm>
            <a:off x="1022685" y="1566229"/>
            <a:ext cx="5604538" cy="2021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endParaRPr lang="he-IL" altLang="he-IL" b="1" dirty="0">
              <a:solidFill>
                <a:srgbClr val="003300"/>
              </a:solidFill>
            </a:endParaRPr>
          </a:p>
        </p:txBody>
      </p:sp>
      <p:graphicFrame>
        <p:nvGraphicFramePr>
          <p:cNvPr id="9" name="טבלה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9098217"/>
              </p:ext>
            </p:extLst>
          </p:nvPr>
        </p:nvGraphicFramePr>
        <p:xfrm>
          <a:off x="2592925" y="1152907"/>
          <a:ext cx="3670724" cy="2743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70724">
                  <a:extLst>
                    <a:ext uri="{9D8B030D-6E8A-4147-A177-3AD203B41FA5}">
                      <a16:colId xmlns:a16="http://schemas.microsoft.com/office/drawing/2014/main" val="1059808785"/>
                    </a:ext>
                  </a:extLst>
                </a:gridCol>
              </a:tblGrid>
              <a:tr h="682329">
                <a:tc>
                  <a:txBody>
                    <a:bodyPr/>
                    <a:lstStyle/>
                    <a:p>
                      <a:r>
                        <a:rPr lang="he-IL" sz="2400" b="1" dirty="0" smtClean="0"/>
                        <a:t>השכלה כללית – שכבה י'</a:t>
                      </a:r>
                    </a:p>
                    <a:p>
                      <a:endParaRPr lang="he-IL" sz="2400" b="1" dirty="0" smtClean="0"/>
                    </a:p>
                    <a:p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566221"/>
                  </a:ext>
                </a:extLst>
              </a:tr>
              <a:tr h="995676">
                <a:tc>
                  <a:txBody>
                    <a:bodyPr/>
                    <a:lstStyle/>
                    <a:p>
                      <a:r>
                        <a:rPr lang="he-IL" sz="2400" b="1" dirty="0" smtClean="0"/>
                        <a:t>מעורבות חברתית – שכבה י'-</a:t>
                      </a:r>
                      <a:r>
                        <a:rPr lang="he-IL" sz="2400" b="1" dirty="0" err="1" smtClean="0"/>
                        <a:t>יב</a:t>
                      </a:r>
                      <a:r>
                        <a:rPr lang="he-IL" sz="2400" b="1" dirty="0" smtClean="0"/>
                        <a:t>'</a:t>
                      </a:r>
                    </a:p>
                    <a:p>
                      <a:r>
                        <a:rPr lang="he-IL" sz="2400" b="1" dirty="0" smtClean="0"/>
                        <a:t>180 שעות במשך 3 שנים + פרויקטים </a:t>
                      </a:r>
                      <a:r>
                        <a:rPr lang="he-IL" sz="2400" b="1" dirty="0" err="1" smtClean="0"/>
                        <a:t>כיתתים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869228"/>
                  </a:ext>
                </a:extLst>
              </a:tr>
            </a:tbl>
          </a:graphicData>
        </a:graphic>
      </p:graphicFrame>
      <p:graphicFrame>
        <p:nvGraphicFramePr>
          <p:cNvPr id="8" name="טבלה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004433"/>
              </p:ext>
            </p:extLst>
          </p:nvPr>
        </p:nvGraphicFramePr>
        <p:xfrm>
          <a:off x="2567115" y="4060657"/>
          <a:ext cx="3696533" cy="181863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96533">
                  <a:extLst>
                    <a:ext uri="{9D8B030D-6E8A-4147-A177-3AD203B41FA5}">
                      <a16:colId xmlns:a16="http://schemas.microsoft.com/office/drawing/2014/main" val="1059808785"/>
                    </a:ext>
                  </a:extLst>
                </a:gridCol>
              </a:tblGrid>
              <a:tr h="682329">
                <a:tc>
                  <a:txBody>
                    <a:bodyPr/>
                    <a:lstStyle/>
                    <a:p>
                      <a:r>
                        <a:rPr lang="he-IL" sz="2400" b="1" dirty="0" smtClean="0"/>
                        <a:t>פעילות חברתית </a:t>
                      </a:r>
                      <a:endParaRPr lang="he-IL" sz="2400" b="1" dirty="0" smtClean="0"/>
                    </a:p>
                    <a:p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566221"/>
                  </a:ext>
                </a:extLst>
              </a:tr>
              <a:tr h="995676">
                <a:tc>
                  <a:txBody>
                    <a:bodyPr/>
                    <a:lstStyle/>
                    <a:p>
                      <a:r>
                        <a:rPr lang="he-IL" sz="2400" b="1" dirty="0" smtClean="0"/>
                        <a:t>הכנה לצה"ל 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869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475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51237"/>
          </a:xfrm>
        </p:spPr>
        <p:txBody>
          <a:bodyPr>
            <a:normAutofit/>
          </a:bodyPr>
          <a:lstStyle/>
          <a:p>
            <a:pPr algn="r"/>
            <a:r>
              <a:rPr lang="he-IL" sz="2400" b="1" dirty="0" smtClean="0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          </a:t>
            </a:r>
            <a:r>
              <a:rPr lang="he-IL" sz="2400" b="1" u="sng" dirty="0" smtClean="0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מקצועות </a:t>
            </a:r>
            <a:r>
              <a:rPr lang="he-IL" sz="2400" b="1" u="sng" dirty="0" smtClean="0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בחירה / מגמות</a:t>
            </a:r>
            <a:endParaRPr lang="he-IL" sz="2400" b="1" u="sng" dirty="0">
              <a:solidFill>
                <a:srgbClr val="002060"/>
              </a:solidFill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1022684" y="1443789"/>
            <a:ext cx="10481928" cy="52337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/>
            </a:pPr>
            <a:endParaRPr lang="he-IL" altLang="he-IL" b="1" dirty="0">
              <a:solidFill>
                <a:srgbClr val="003300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  <a:defRPr/>
            </a:pPr>
            <a:endParaRPr lang="he-IL" dirty="0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1022685" y="1566229"/>
            <a:ext cx="5604538" cy="2021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endParaRPr lang="he-IL" altLang="he-IL" b="1" dirty="0">
              <a:solidFill>
                <a:srgbClr val="003300"/>
              </a:solidFill>
            </a:endParaRPr>
          </a:p>
        </p:txBody>
      </p:sp>
      <p:graphicFrame>
        <p:nvGraphicFramePr>
          <p:cNvPr id="8" name="טבלה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350360"/>
              </p:ext>
            </p:extLst>
          </p:nvPr>
        </p:nvGraphicFramePr>
        <p:xfrm>
          <a:off x="3030583" y="1358537"/>
          <a:ext cx="6921084" cy="4907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30271">
                  <a:extLst>
                    <a:ext uri="{9D8B030D-6E8A-4147-A177-3AD203B41FA5}">
                      <a16:colId xmlns:a16="http://schemas.microsoft.com/office/drawing/2014/main" val="1660033765"/>
                    </a:ext>
                  </a:extLst>
                </a:gridCol>
                <a:gridCol w="1730271">
                  <a:extLst>
                    <a:ext uri="{9D8B030D-6E8A-4147-A177-3AD203B41FA5}">
                      <a16:colId xmlns:a16="http://schemas.microsoft.com/office/drawing/2014/main" val="97258368"/>
                    </a:ext>
                  </a:extLst>
                </a:gridCol>
                <a:gridCol w="1730271">
                  <a:extLst>
                    <a:ext uri="{9D8B030D-6E8A-4147-A177-3AD203B41FA5}">
                      <a16:colId xmlns:a16="http://schemas.microsoft.com/office/drawing/2014/main" val="4290253374"/>
                    </a:ext>
                  </a:extLst>
                </a:gridCol>
                <a:gridCol w="1730271">
                  <a:extLst>
                    <a:ext uri="{9D8B030D-6E8A-4147-A177-3AD203B41FA5}">
                      <a16:colId xmlns:a16="http://schemas.microsoft.com/office/drawing/2014/main" val="1059808785"/>
                    </a:ext>
                  </a:extLst>
                </a:gridCol>
              </a:tblGrid>
              <a:tr h="396866"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b="1" dirty="0" smtClean="0"/>
                        <a:t>מגמה טכנולוגית </a:t>
                      </a:r>
                      <a:endParaRPr lang="en-US" sz="1600" b="1" dirty="0" smtClean="0"/>
                    </a:p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 smtClean="0"/>
                        <a:t>על אזורי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/>
                        <a:t>10 </a:t>
                      </a:r>
                      <a:r>
                        <a:rPr lang="he-IL" sz="1600" b="1" dirty="0" err="1"/>
                        <a:t>יח"ל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 err="1"/>
                        <a:t>מכטרוניקה</a:t>
                      </a:r>
                      <a:r>
                        <a:rPr lang="he-IL" sz="1600" b="1" dirty="0"/>
                        <a:t>-רובוטיקה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566221"/>
                  </a:ext>
                </a:extLst>
              </a:tr>
              <a:tr h="396866">
                <a:tc>
                  <a:txBody>
                    <a:bodyPr/>
                    <a:lstStyle/>
                    <a:p>
                      <a:r>
                        <a:rPr lang="he-IL" sz="1600" b="1" dirty="0" smtClean="0"/>
                        <a:t>מגמה טכנולוגית 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 smtClean="0"/>
                        <a:t>על אזורי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/>
                        <a:t>9 </a:t>
                      </a:r>
                      <a:r>
                        <a:rPr lang="he-IL" sz="1600" b="1" dirty="0" err="1"/>
                        <a:t>יח"ל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/>
                        <a:t>תקשורת  ניו-מדיה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869228"/>
                  </a:ext>
                </a:extLst>
              </a:tr>
              <a:tr h="396866">
                <a:tc>
                  <a:txBody>
                    <a:bodyPr/>
                    <a:lstStyle/>
                    <a:p>
                      <a:r>
                        <a:rPr lang="he-IL" sz="1600" b="1" dirty="0" smtClean="0"/>
                        <a:t>מגמה עיונית 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 smtClean="0"/>
                        <a:t>על אזורי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/>
                        <a:t>5 </a:t>
                      </a:r>
                      <a:r>
                        <a:rPr lang="he-IL" sz="1600" b="1" dirty="0" err="1"/>
                        <a:t>יח"ל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/>
                        <a:t>חינוך גופני - אתלטיקה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0276149"/>
                  </a:ext>
                </a:extLst>
              </a:tr>
              <a:tr h="328713">
                <a:tc rowSpan="3">
                  <a:txBody>
                    <a:bodyPr/>
                    <a:lstStyle/>
                    <a:p>
                      <a:endParaRPr lang="he-IL" sz="1600" b="1" dirty="0" smtClean="0"/>
                    </a:p>
                    <a:p>
                      <a:r>
                        <a:rPr lang="he-IL" sz="1600" b="1" dirty="0" smtClean="0"/>
                        <a:t>אשכול מדעי-עיוני 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/>
                        <a:t>5 </a:t>
                      </a:r>
                      <a:r>
                        <a:rPr lang="he-IL" sz="1600" b="1" dirty="0" err="1"/>
                        <a:t>יח"ל</a:t>
                      </a:r>
                      <a:r>
                        <a:rPr lang="he-IL" sz="1600" b="1" dirty="0"/>
                        <a:t> 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/>
                        <a:t>ביולוגיה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362560"/>
                  </a:ext>
                </a:extLst>
              </a:tr>
              <a:tr h="328713">
                <a:tc vMerge="1"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/>
                        <a:t>5 </a:t>
                      </a:r>
                      <a:r>
                        <a:rPr lang="he-IL" sz="1600" b="1" dirty="0" err="1"/>
                        <a:t>יח"ל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/>
                        <a:t>פיזיקה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600372"/>
                  </a:ext>
                </a:extLst>
              </a:tr>
              <a:tr h="328713">
                <a:tc vMerge="1"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/>
                        <a:t>5 </a:t>
                      </a:r>
                      <a:r>
                        <a:rPr lang="he-IL" sz="1600" b="1" dirty="0" err="1"/>
                        <a:t>יח"ל</a:t>
                      </a:r>
                      <a:r>
                        <a:rPr lang="he-IL" sz="1600" b="1" dirty="0"/>
                        <a:t> 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/>
                        <a:t>כימיה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348203"/>
                  </a:ext>
                </a:extLst>
              </a:tr>
              <a:tr h="396866">
                <a:tc>
                  <a:txBody>
                    <a:bodyPr/>
                    <a:lstStyle/>
                    <a:p>
                      <a:r>
                        <a:rPr lang="he-IL" sz="1600" b="1" dirty="0" smtClean="0"/>
                        <a:t>מגמה טכנולוגית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 smtClean="0"/>
                        <a:t>בשילוב אפליקציות או בינה מלאכותית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/>
                        <a:t>10 </a:t>
                      </a:r>
                      <a:r>
                        <a:rPr lang="he-IL" sz="1600" b="1" dirty="0" err="1"/>
                        <a:t>יח"ל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/>
                        <a:t>הנדסת תוכנה (</a:t>
                      </a:r>
                      <a:r>
                        <a:rPr lang="he-IL" sz="1600" b="1" dirty="0" err="1"/>
                        <a:t>טכ"מ</a:t>
                      </a:r>
                      <a:r>
                        <a:rPr lang="he-IL" sz="1600" b="1" dirty="0"/>
                        <a:t>)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8824286"/>
                  </a:ext>
                </a:extLst>
              </a:tr>
              <a:tr h="328713">
                <a:tc>
                  <a:txBody>
                    <a:bodyPr/>
                    <a:lstStyle/>
                    <a:p>
                      <a:r>
                        <a:rPr lang="he-IL" sz="1600" b="1" dirty="0" smtClean="0"/>
                        <a:t>מגמה טכנולוגית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 smtClean="0"/>
                        <a:t>8 </a:t>
                      </a:r>
                      <a:r>
                        <a:rPr lang="he-IL" sz="1600" b="1" dirty="0" err="1"/>
                        <a:t>יח"ל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/>
                        <a:t>ניהול עסקי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853936"/>
                  </a:ext>
                </a:extLst>
              </a:tr>
              <a:tr h="328713">
                <a:tc rowSpan="3">
                  <a:txBody>
                    <a:bodyPr/>
                    <a:lstStyle/>
                    <a:p>
                      <a:endParaRPr lang="he-IL" sz="1600" b="1" dirty="0" smtClean="0"/>
                    </a:p>
                    <a:p>
                      <a:r>
                        <a:rPr lang="he-IL" sz="1600" b="1" dirty="0" smtClean="0"/>
                        <a:t>אשכול</a:t>
                      </a:r>
                      <a:r>
                        <a:rPr lang="he-IL" sz="1600" b="1" baseline="0" dirty="0" smtClean="0"/>
                        <a:t> עיוני 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/>
                        <a:t>5 </a:t>
                      </a:r>
                      <a:r>
                        <a:rPr lang="he-IL" sz="1600" b="1" dirty="0" err="1"/>
                        <a:t>יח"ל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/>
                        <a:t>מדעי החברה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3208425"/>
                  </a:ext>
                </a:extLst>
              </a:tr>
              <a:tr h="328713">
                <a:tc vMerge="1"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he-IL" sz="1600" b="1" dirty="0" smtClean="0"/>
                        <a:t>מגמה מצטרפת למגמה ראשית 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/>
                        <a:t>5 </a:t>
                      </a:r>
                      <a:r>
                        <a:rPr lang="he-IL" sz="1600" b="1" dirty="0" err="1"/>
                        <a:t>יח"ל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/>
                        <a:t>תנ"ך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0798619"/>
                  </a:ext>
                </a:extLst>
              </a:tr>
              <a:tr h="3287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/>
                        <a:t>5 </a:t>
                      </a:r>
                      <a:r>
                        <a:rPr lang="he-IL" sz="1600" b="1" dirty="0" err="1"/>
                        <a:t>יח"ל</a:t>
                      </a:r>
                      <a:r>
                        <a:rPr lang="he-IL" sz="1600" b="1" dirty="0"/>
                        <a:t> 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1600" b="1" dirty="0" smtClean="0"/>
                        <a:t>ספרות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106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691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כותרת 5"/>
          <p:cNvSpPr>
            <a:spLocks noGrp="1"/>
          </p:cNvSpPr>
          <p:nvPr>
            <p:ph type="title"/>
          </p:nvPr>
        </p:nvSpPr>
        <p:spPr>
          <a:xfrm>
            <a:off x="2213811" y="147337"/>
            <a:ext cx="9235507" cy="1280890"/>
          </a:xfrm>
        </p:spPr>
        <p:txBody>
          <a:bodyPr/>
          <a:lstStyle/>
          <a:p>
            <a:pPr algn="ctr"/>
            <a:r>
              <a:rPr lang="he-IL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    </a:t>
            </a:r>
            <a:r>
              <a:rPr lang="he-IL" b="1" u="sng" dirty="0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שיבוץ לימודים לרמות מתמטיקה 3,4,5 </a:t>
            </a:r>
            <a:r>
              <a:rPr lang="he-IL" b="1" u="sng" dirty="0" err="1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יח"ל</a:t>
            </a:r>
            <a:endParaRPr lang="he-IL" b="1" u="sng" dirty="0">
              <a:solidFill>
                <a:srgbClr val="002060"/>
              </a:solidFill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7" name="מציין מיקום תוכן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6799622"/>
              </p:ext>
            </p:extLst>
          </p:nvPr>
        </p:nvGraphicFramePr>
        <p:xfrm>
          <a:off x="2373864" y="1576252"/>
          <a:ext cx="8915400" cy="4045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850">
                  <a:extLst>
                    <a:ext uri="{9D8B030D-6E8A-4147-A177-3AD203B41FA5}">
                      <a16:colId xmlns:a16="http://schemas.microsoft.com/office/drawing/2014/main" val="2264675699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4057184615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830577148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652595574"/>
                    </a:ext>
                  </a:extLst>
                </a:gridCol>
              </a:tblGrid>
              <a:tr h="571138">
                <a:tc>
                  <a:txBody>
                    <a:bodyPr/>
                    <a:lstStyle/>
                    <a:p>
                      <a:pPr algn="ctr"/>
                      <a:r>
                        <a:rPr lang="he-IL" dirty="0" smtClean="0">
                          <a:solidFill>
                            <a:schemeClr val="tx1"/>
                          </a:solidFill>
                        </a:rPr>
                        <a:t>3 </a:t>
                      </a:r>
                      <a:r>
                        <a:rPr lang="he-IL" dirty="0" err="1" smtClean="0">
                          <a:solidFill>
                            <a:schemeClr val="tx1"/>
                          </a:solidFill>
                        </a:rPr>
                        <a:t>יח"ל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 smtClean="0">
                          <a:solidFill>
                            <a:schemeClr val="tx1"/>
                          </a:solidFill>
                        </a:rPr>
                        <a:t>4 </a:t>
                      </a:r>
                      <a:r>
                        <a:rPr lang="he-IL" dirty="0" err="1" smtClean="0">
                          <a:solidFill>
                            <a:schemeClr val="tx1"/>
                          </a:solidFill>
                        </a:rPr>
                        <a:t>יח"ל</a:t>
                      </a:r>
                      <a:r>
                        <a:rPr lang="he-IL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 smtClean="0">
                          <a:solidFill>
                            <a:schemeClr val="tx1"/>
                          </a:solidFill>
                        </a:rPr>
                        <a:t>5 </a:t>
                      </a:r>
                      <a:r>
                        <a:rPr lang="he-IL" dirty="0" err="1" smtClean="0">
                          <a:solidFill>
                            <a:schemeClr val="tx1"/>
                          </a:solidFill>
                        </a:rPr>
                        <a:t>יח"ל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 smtClean="0">
                          <a:solidFill>
                            <a:schemeClr val="tx1"/>
                          </a:solidFill>
                        </a:rPr>
                        <a:t>כיתה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364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e-IL" b="1" dirty="0" smtClean="0"/>
                        <a:t>-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b="1" dirty="0" smtClean="0"/>
                        <a:t>הקבצה א' </a:t>
                      </a:r>
                    </a:p>
                    <a:p>
                      <a:pPr algn="ctr"/>
                      <a:r>
                        <a:rPr lang="he-IL" b="1" dirty="0" smtClean="0"/>
                        <a:t>65-80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b="1" dirty="0" smtClean="0"/>
                        <a:t>הקבצה א' </a:t>
                      </a:r>
                    </a:p>
                    <a:p>
                      <a:pPr algn="ctr"/>
                      <a:r>
                        <a:rPr lang="he-IL" b="1" dirty="0" smtClean="0"/>
                        <a:t>80-100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600" b="1" dirty="0" smtClean="0"/>
                        <a:t>מחוננים כיתה ט'4 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094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e-IL" b="1" dirty="0" smtClean="0"/>
                        <a:t>-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b="1" dirty="0" smtClean="0"/>
                        <a:t>הקבצה א' </a:t>
                      </a:r>
                    </a:p>
                    <a:p>
                      <a:pPr algn="ctr"/>
                      <a:r>
                        <a:rPr lang="he-IL" b="1" dirty="0" smtClean="0"/>
                        <a:t>65-80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b="1" dirty="0" smtClean="0"/>
                        <a:t>הקבצה א'</a:t>
                      </a:r>
                    </a:p>
                    <a:p>
                      <a:pPr algn="ctr"/>
                      <a:r>
                        <a:rPr lang="he-IL" b="1" dirty="0" smtClean="0"/>
                        <a:t>80-100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b="1" dirty="0" smtClean="0"/>
                        <a:t>מופת </a:t>
                      </a:r>
                    </a:p>
                    <a:p>
                      <a:pPr algn="ctr"/>
                      <a:r>
                        <a:rPr lang="he-IL" b="1" dirty="0" smtClean="0"/>
                        <a:t>כיתה ט'5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85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e-IL" b="1" dirty="0" smtClean="0"/>
                        <a:t>-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b="1" dirty="0" smtClean="0"/>
                        <a:t>הקבצה א' </a:t>
                      </a:r>
                    </a:p>
                    <a:p>
                      <a:pPr algn="ctr"/>
                      <a:r>
                        <a:rPr lang="he-IL" b="1" dirty="0" smtClean="0"/>
                        <a:t>65-80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b="1" dirty="0" smtClean="0"/>
                        <a:t>הקבצה א'</a:t>
                      </a:r>
                    </a:p>
                    <a:p>
                      <a:pPr algn="ctr"/>
                      <a:r>
                        <a:rPr lang="he-IL" b="1" dirty="0" smtClean="0"/>
                        <a:t>80-100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b="1" dirty="0" err="1" smtClean="0"/>
                        <a:t>מד"ט</a:t>
                      </a:r>
                      <a:endParaRPr lang="he-IL" b="1" dirty="0" smtClean="0"/>
                    </a:p>
                    <a:p>
                      <a:pPr algn="ctr"/>
                      <a:r>
                        <a:rPr lang="he-IL" b="1" dirty="0" smtClean="0"/>
                        <a:t>כיתה ט'2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4802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e-IL" b="1" dirty="0" smtClean="0"/>
                        <a:t>הקבצה א' 59 ומטה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b="1" dirty="0" smtClean="0"/>
                        <a:t>הקבצה א'</a:t>
                      </a:r>
                    </a:p>
                    <a:p>
                      <a:pPr algn="ctr"/>
                      <a:r>
                        <a:rPr lang="he-IL" b="1" dirty="0" smtClean="0"/>
                        <a:t>60-84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b="1" dirty="0" smtClean="0"/>
                        <a:t>הקבצה א' </a:t>
                      </a:r>
                    </a:p>
                    <a:p>
                      <a:pPr algn="ctr"/>
                      <a:r>
                        <a:rPr lang="he-IL" b="1" dirty="0" smtClean="0"/>
                        <a:t>80-100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b="1" dirty="0" smtClean="0"/>
                        <a:t>הקבצות א'</a:t>
                      </a:r>
                    </a:p>
                    <a:p>
                      <a:pPr algn="ctr"/>
                      <a:r>
                        <a:rPr lang="he-IL" b="1" dirty="0" smtClean="0"/>
                        <a:t>כיתות ט'1+ט'3 + ט'6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16952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he-IL" b="1" dirty="0" smtClean="0"/>
                        <a:t>מתמטיקה ברמה</a:t>
                      </a:r>
                      <a:r>
                        <a:rPr lang="he-IL" b="1" baseline="0" dirty="0" smtClean="0"/>
                        <a:t> של </a:t>
                      </a:r>
                      <a:r>
                        <a:rPr lang="he-IL" b="1" dirty="0" smtClean="0"/>
                        <a:t> 3 </a:t>
                      </a:r>
                      <a:r>
                        <a:rPr lang="he-IL" b="1" dirty="0" err="1" smtClean="0"/>
                        <a:t>יח"ל</a:t>
                      </a:r>
                      <a:r>
                        <a:rPr lang="he-IL" b="1" dirty="0" smtClean="0"/>
                        <a:t> אך ורק לתלמידי אתגר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b="1" dirty="0" smtClean="0"/>
                        <a:t>הקבצות ב' </a:t>
                      </a:r>
                    </a:p>
                    <a:p>
                      <a:pPr algn="ctr"/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83710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276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כותרת 5"/>
          <p:cNvSpPr>
            <a:spLocks noGrp="1"/>
          </p:cNvSpPr>
          <p:nvPr>
            <p:ph type="title"/>
          </p:nvPr>
        </p:nvSpPr>
        <p:spPr>
          <a:xfrm>
            <a:off x="2213811" y="147337"/>
            <a:ext cx="9235507" cy="1280890"/>
          </a:xfrm>
        </p:spPr>
        <p:txBody>
          <a:bodyPr/>
          <a:lstStyle/>
          <a:p>
            <a:pPr algn="ctr"/>
            <a:r>
              <a:rPr lang="he-IL" sz="28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b="1" u="sng" dirty="0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שיבוץ לימודים לרמות אנגלית 3,4,5 </a:t>
            </a:r>
            <a:r>
              <a:rPr lang="he-IL" b="1" u="sng" dirty="0" err="1">
                <a:solidFill>
                  <a:srgbClr val="00206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יח"ל</a:t>
            </a:r>
            <a:endParaRPr lang="he-IL" b="1" u="sng" dirty="0">
              <a:solidFill>
                <a:srgbClr val="002060"/>
              </a:solidFill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7" name="מציין מיקום תוכן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8771693"/>
              </p:ext>
            </p:extLst>
          </p:nvPr>
        </p:nvGraphicFramePr>
        <p:xfrm>
          <a:off x="2373864" y="1576252"/>
          <a:ext cx="8915400" cy="4275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850">
                  <a:extLst>
                    <a:ext uri="{9D8B030D-6E8A-4147-A177-3AD203B41FA5}">
                      <a16:colId xmlns:a16="http://schemas.microsoft.com/office/drawing/2014/main" val="2264675699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4057184615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830577148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652595574"/>
                    </a:ext>
                  </a:extLst>
                </a:gridCol>
              </a:tblGrid>
              <a:tr h="1079263">
                <a:tc>
                  <a:txBody>
                    <a:bodyPr/>
                    <a:lstStyle/>
                    <a:p>
                      <a:pPr algn="ctr"/>
                      <a:r>
                        <a:rPr lang="he-IL" sz="1800" dirty="0" smtClean="0">
                          <a:solidFill>
                            <a:schemeClr val="tx1"/>
                          </a:solidFill>
                        </a:rPr>
                        <a:t>3 </a:t>
                      </a:r>
                      <a:r>
                        <a:rPr lang="he-IL" sz="1800" dirty="0" err="1" smtClean="0">
                          <a:solidFill>
                            <a:schemeClr val="tx1"/>
                          </a:solidFill>
                        </a:rPr>
                        <a:t>יח"ל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dirty="0" smtClean="0">
                          <a:solidFill>
                            <a:schemeClr val="tx1"/>
                          </a:solidFill>
                        </a:rPr>
                        <a:t>4 </a:t>
                      </a:r>
                      <a:r>
                        <a:rPr lang="he-IL" sz="1800" dirty="0" err="1" smtClean="0">
                          <a:solidFill>
                            <a:schemeClr val="tx1"/>
                          </a:solidFill>
                        </a:rPr>
                        <a:t>יח"ל</a:t>
                      </a:r>
                      <a:r>
                        <a:rPr lang="he-IL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dirty="0" smtClean="0">
                          <a:solidFill>
                            <a:schemeClr val="tx1"/>
                          </a:solidFill>
                        </a:rPr>
                        <a:t>5 </a:t>
                      </a:r>
                      <a:r>
                        <a:rPr lang="he-IL" sz="1800" dirty="0" err="1" smtClean="0">
                          <a:solidFill>
                            <a:schemeClr val="tx1"/>
                          </a:solidFill>
                        </a:rPr>
                        <a:t>יח"ל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dirty="0" smtClean="0">
                          <a:solidFill>
                            <a:schemeClr val="tx1"/>
                          </a:solidFill>
                        </a:rPr>
                        <a:t>כיתה 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364667"/>
                  </a:ext>
                </a:extLst>
              </a:tr>
              <a:tr h="1094347">
                <a:tc>
                  <a:txBody>
                    <a:bodyPr/>
                    <a:lstStyle/>
                    <a:p>
                      <a:pPr algn="ctr"/>
                      <a:r>
                        <a:rPr lang="he-IL" sz="1800" b="1" dirty="0" smtClean="0"/>
                        <a:t>59 ומטה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b="1" dirty="0" smtClean="0"/>
                        <a:t>60-74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b="1" dirty="0" smtClean="0"/>
                        <a:t>75-100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b="1" dirty="0" smtClean="0"/>
                        <a:t>הקבצות א' כולל  מחוננים, מופת </a:t>
                      </a:r>
                      <a:r>
                        <a:rPr lang="he-IL" sz="1800" b="1" dirty="0" err="1" smtClean="0"/>
                        <a:t>ועמ"ט</a:t>
                      </a:r>
                      <a:r>
                        <a:rPr lang="he-IL" sz="1800" b="1" dirty="0" smtClean="0"/>
                        <a:t> </a:t>
                      </a:r>
                      <a:endParaRPr lang="en-US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094425"/>
                  </a:ext>
                </a:extLst>
              </a:tr>
              <a:tr h="700766"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85468"/>
                  </a:ext>
                </a:extLst>
              </a:tr>
              <a:tr h="700766">
                <a:tc gridSpan="4">
                  <a:txBody>
                    <a:bodyPr/>
                    <a:lstStyle/>
                    <a:p>
                      <a:pPr algn="ctr"/>
                      <a:r>
                        <a:rPr lang="he-IL" sz="1800" b="1" dirty="0" smtClean="0"/>
                        <a:t>אין 3 </a:t>
                      </a:r>
                      <a:r>
                        <a:rPr lang="he-IL" sz="1800" b="1" dirty="0" err="1" smtClean="0"/>
                        <a:t>יח"ל</a:t>
                      </a:r>
                      <a:r>
                        <a:rPr lang="he-IL" sz="1800" b="1" dirty="0" smtClean="0"/>
                        <a:t> באנגלית, למעט מקרים חריגים</a:t>
                      </a:r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4802184"/>
                  </a:ext>
                </a:extLst>
              </a:tr>
              <a:tr h="700766"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16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663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שן מתפתל">
  <a:themeElements>
    <a:clrScheme name="עשן מתפתל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עשן מתפתל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עשן מתפתל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15702</TotalTime>
  <Words>516</Words>
  <Application>Microsoft Office PowerPoint</Application>
  <PresentationFormat>מסך רחב</PresentationFormat>
  <Paragraphs>211</Paragraphs>
  <Slides>11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8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20" baseType="lpstr">
      <vt:lpstr>Arial</vt:lpstr>
      <vt:lpstr>Calibri</vt:lpstr>
      <vt:lpstr>Century Gothic</vt:lpstr>
      <vt:lpstr>David</vt:lpstr>
      <vt:lpstr>Gisha</vt:lpstr>
      <vt:lpstr>Guttman Yad-Brush</vt:lpstr>
      <vt:lpstr>Wingdings</vt:lpstr>
      <vt:lpstr>Wingdings 3</vt:lpstr>
      <vt:lpstr>עשן מתפתל</vt:lpstr>
      <vt:lpstr>לקראת המעבר לתיכון  שנה"ל תשפ"ז</vt:lpstr>
      <vt:lpstr>המהלכים הבית ספריים לקראת המעבר</vt:lpstr>
      <vt:lpstr>מצגת של PowerPoint‏</vt:lpstr>
      <vt:lpstr>מאפייני למידה משמעותית </vt:lpstr>
      <vt:lpstr>מבנה הלימודים בתיכון</vt:lpstr>
      <vt:lpstr>   מקצועות חובה                 מקצועות פנימיים  </vt:lpstr>
      <vt:lpstr>          מקצועות בחירה / מגמות</vt:lpstr>
      <vt:lpstr>      שיבוץ לימודים לרמות מתמטיקה 3,4,5 יח"ל</vt:lpstr>
      <vt:lpstr> שיבוץ לימודים לרמות אנגלית 3,4,5 יח"ל</vt:lpstr>
      <vt:lpstr>שיבוץ מגמות לפי רמת לימוד במתמטיקה חט"ב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מפגש עבודה – פיקוח ורשות</dc:title>
  <dc:creator>student</dc:creator>
  <cp:lastModifiedBy>User</cp:lastModifiedBy>
  <cp:revision>250</cp:revision>
  <cp:lastPrinted>2025-11-19T09:46:05Z</cp:lastPrinted>
  <dcterms:created xsi:type="dcterms:W3CDTF">2019-09-25T07:00:52Z</dcterms:created>
  <dcterms:modified xsi:type="dcterms:W3CDTF">2025-12-08T07:39:09Z</dcterms:modified>
</cp:coreProperties>
</file>