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22"/>
  </p:notesMasterIdLst>
  <p:sldIdLst>
    <p:sldId id="256" r:id="rId3"/>
    <p:sldId id="312" r:id="rId4"/>
    <p:sldId id="259" r:id="rId5"/>
    <p:sldId id="257" r:id="rId6"/>
    <p:sldId id="310" r:id="rId7"/>
    <p:sldId id="314" r:id="rId8"/>
    <p:sldId id="309" r:id="rId9"/>
    <p:sldId id="315" r:id="rId10"/>
    <p:sldId id="317" r:id="rId11"/>
    <p:sldId id="268" r:id="rId12"/>
    <p:sldId id="269" r:id="rId13"/>
    <p:sldId id="272" r:id="rId14"/>
    <p:sldId id="290" r:id="rId15"/>
    <p:sldId id="293" r:id="rId16"/>
    <p:sldId id="291" r:id="rId17"/>
    <p:sldId id="296" r:id="rId18"/>
    <p:sldId id="316" r:id="rId19"/>
    <p:sldId id="308" r:id="rId20"/>
    <p:sldId id="261" r:id="rId2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9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BBB9A81-B997-4E7A-8E60-7CFA771C3343}" type="datetimeFigureOut">
              <a:rPr lang="he-IL" smtClean="0"/>
              <a:t>כ"ב/אדר/תשפ"ה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7D8C969-B498-480A-B275-24AE62B3045E}" type="slidenum">
              <a:rPr lang="he-IL" smtClean="0"/>
              <a:t>‹#›</a:t>
            </a:fld>
            <a:endParaRPr lang="he-IL"/>
          </a:p>
        </p:txBody>
      </p:sp>
    </p:spTree>
    <p:extLst>
      <p:ext uri="{BB962C8B-B14F-4D97-AF65-F5344CB8AC3E}">
        <p14:creationId xmlns:p14="http://schemas.microsoft.com/office/powerpoint/2010/main" val="33411041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F34EFF2-FBDE-4B84-B3F8-781F9DA960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64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F34133A-9B4A-8DF8-B9A4-980C8184A3D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D5FCD7F-1BA4-BECE-20C1-1BA3C9C90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1F6178EF-48C9-3B61-50E1-A0CB589D8BBD}"/>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638DF445-DFC3-D251-232B-27B99DC39A3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8F0AD4E-0477-D225-3B6C-04506525795C}"/>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45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8C1639-69CC-601F-B2EF-9825A30EA00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4EE5C51-8250-8473-CF31-3CBA42C6D79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D0785B4-5538-9B4F-093F-BD9CA2D3B734}"/>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CFF0AE2C-B3CD-09F4-8492-95773CB1DD5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1A579D4-0B05-FFC9-A305-B9DE1978776C}"/>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414683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EBA8BC2-292F-AE91-4D68-D93885BD747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054CE36-C251-5136-E2D8-621F09327FC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5E8E8DB-0593-DA7F-1227-992C11E0AEBA}"/>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57B0074C-500D-C88E-CF24-665C62AE45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7E1DC64-BB35-FA26-2DBB-66959039A520}"/>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211219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59411" y="250564"/>
            <a:ext cx="1759584" cy="574040"/>
          </a:xfrm>
          <a:prstGeom prst="rect">
            <a:avLst/>
          </a:prstGeom>
        </p:spPr>
        <p:txBody>
          <a:bodyPr wrap="square" lIns="0" tIns="0" rIns="0" bIns="0">
            <a:spAutoFit/>
          </a:bodyPr>
          <a:lstStyle>
            <a:lvl1pPr>
              <a:defRPr sz="3600" b="0" i="0">
                <a:solidFill>
                  <a:srgbClr val="00206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00206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575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rgbClr val="00206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02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873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052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529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C8327DCF-55AC-450D-9993-39DBCAE8D352}" type="datetimeFigureOut">
              <a:rPr lang="en-US" smtClean="0"/>
              <a:t>3/22/2025</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73B05717-10F5-4D77-8F6A-FB423D88A86A}" type="slidenum">
              <a:rPr lang="en-US" smtClean="0"/>
              <a:t>‹#›</a:t>
            </a:fld>
            <a:endParaRPr lang="en-US"/>
          </a:p>
        </p:txBody>
      </p:sp>
    </p:spTree>
    <p:extLst>
      <p:ext uri="{BB962C8B-B14F-4D97-AF65-F5344CB8AC3E}">
        <p14:creationId xmlns:p14="http://schemas.microsoft.com/office/powerpoint/2010/main" val="264310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8C5BCE-F946-3D24-94E4-0BC01182A65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BEA5A3-9E76-EAAB-E476-951D8ADA20C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EAB05A2-5091-878A-68A6-C795DDCBEEB8}"/>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A956DCF5-FDCD-D61A-EE50-11F7D3A9715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85B2E87-5E55-D692-FBFA-E941E5C5E2B4}"/>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300359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3D1A8B-A780-4047-C9BE-E7C1EC2FC81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32F1F0-E652-EA81-D35F-458E635D70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A0B233B-BCA3-9BE4-B6F5-B0EF1DF2A105}"/>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9C92F039-5F12-C100-1D03-1624BF29C8E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2571C4-0932-5CCD-9BCF-3B1C58CC89C5}"/>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21608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D5A8AA2-B35D-823F-F0DC-348F75983B2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F3C4F53-F57A-275F-765E-F5AE3AB8759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B85A7DB-CABB-89C0-7737-14F5A4F256A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039B98E6-8771-6024-0120-556CE0C1CDA5}"/>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6" name="מציין מיקום של כותרת תחתונה 5">
            <a:extLst>
              <a:ext uri="{FF2B5EF4-FFF2-40B4-BE49-F238E27FC236}">
                <a16:creationId xmlns:a16="http://schemas.microsoft.com/office/drawing/2014/main" id="{819E92B1-D7E8-70BC-CD70-D0FF063EA39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576947E-63BE-4EC0-37B1-23299A4D17EE}"/>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18988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2295E8-8D2E-56A1-50DF-80FE3BA88DD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259D8FE-0504-86FD-54F4-22BF13EA9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9A8A8D6-6629-5BD3-EAD1-B8E72529439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0566780-BC5F-F908-1768-D035F823E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4198D99-2426-EBC4-242C-7C2045BF465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30A58708-3983-B5B8-F6EF-4894F2D15762}"/>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8" name="מציין מיקום של כותרת תחתונה 7">
            <a:extLst>
              <a:ext uri="{FF2B5EF4-FFF2-40B4-BE49-F238E27FC236}">
                <a16:creationId xmlns:a16="http://schemas.microsoft.com/office/drawing/2014/main" id="{F5EA9C23-2B5E-9948-6B65-5E49463622B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2C7383D-9CB7-790F-D58E-FEA1E9EF6783}"/>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396630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DF9AD0-884E-BA95-E97D-086BDA41237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11960FE-8668-378A-E13D-5E774C1B84D9}"/>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4" name="מציין מיקום של כותרת תחתונה 3">
            <a:extLst>
              <a:ext uri="{FF2B5EF4-FFF2-40B4-BE49-F238E27FC236}">
                <a16:creationId xmlns:a16="http://schemas.microsoft.com/office/drawing/2014/main" id="{CA61E8D4-D836-E3CA-11CE-F5C4A36A749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C061B1A-1A76-2AAB-D3AE-F5DC335BF233}"/>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213390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E73D2A5-CC18-ADEE-97EC-38ADABF867BC}"/>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3" name="מציין מיקום של כותרת תחתונה 2">
            <a:extLst>
              <a:ext uri="{FF2B5EF4-FFF2-40B4-BE49-F238E27FC236}">
                <a16:creationId xmlns:a16="http://schemas.microsoft.com/office/drawing/2014/main" id="{394DFC23-A4C5-147C-27AE-2A3DBAABE954}"/>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23C8603-DFAE-AD21-BE88-1C096BF372AE}"/>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93057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63CF42-BFD4-71A3-DE93-684A14B2333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4032A94-5BC7-2C83-5716-3322BA109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85168E2-F530-E286-7939-50CCECE52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EBB1486-5198-1BD7-C45A-D283591CC1F4}"/>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6" name="מציין מיקום של כותרת תחתונה 5">
            <a:extLst>
              <a:ext uri="{FF2B5EF4-FFF2-40B4-BE49-F238E27FC236}">
                <a16:creationId xmlns:a16="http://schemas.microsoft.com/office/drawing/2014/main" id="{8C49732D-C0E0-E394-5A6C-5E7E58E2BB6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3FCFC89-31AF-4583-386D-D64CA7EC93F0}"/>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134611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CF42EC-29DA-F6EB-CEA1-A7AC2FCD7A9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C649A751-F705-C9D3-EF7F-288D8E602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B71092D-D9C2-D8BA-5728-ACF977309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B42A093-854A-6912-7786-790A374F7982}"/>
              </a:ext>
            </a:extLst>
          </p:cNvPr>
          <p:cNvSpPr>
            <a:spLocks noGrp="1"/>
          </p:cNvSpPr>
          <p:nvPr>
            <p:ph type="dt" sz="half" idx="10"/>
          </p:nvPr>
        </p:nvSpPr>
        <p:spPr/>
        <p:txBody>
          <a:bodyPr/>
          <a:lstStyle/>
          <a:p>
            <a:fld id="{B2733442-A55C-4AAA-9472-3E5BEEAE0F64}" type="datetimeFigureOut">
              <a:rPr lang="he-IL" smtClean="0"/>
              <a:t>כ"ב/אדר/תשפ"ה</a:t>
            </a:fld>
            <a:endParaRPr lang="he-IL"/>
          </a:p>
        </p:txBody>
      </p:sp>
      <p:sp>
        <p:nvSpPr>
          <p:cNvPr id="6" name="מציין מיקום של כותרת תחתונה 5">
            <a:extLst>
              <a:ext uri="{FF2B5EF4-FFF2-40B4-BE49-F238E27FC236}">
                <a16:creationId xmlns:a16="http://schemas.microsoft.com/office/drawing/2014/main" id="{1E488BDA-BCC3-5B27-5536-96C7200EC50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1F6405A-C56C-EA1C-A1AD-80E6B9665B5D}"/>
              </a:ext>
            </a:extLst>
          </p:cNvPr>
          <p:cNvSpPr>
            <a:spLocks noGrp="1"/>
          </p:cNvSpPr>
          <p:nvPr>
            <p:ph type="sldNum" sz="quarter" idx="12"/>
          </p:nvPr>
        </p:nvSpPr>
        <p:spPr/>
        <p:txBody>
          <a:bodyPr/>
          <a:lstStyle/>
          <a:p>
            <a:fld id="{C4FF0D04-BD8D-4785-B417-5C610574910B}" type="slidenum">
              <a:rPr lang="he-IL" smtClean="0"/>
              <a:t>‹#›</a:t>
            </a:fld>
            <a:endParaRPr lang="he-IL"/>
          </a:p>
        </p:txBody>
      </p:sp>
    </p:spTree>
    <p:extLst>
      <p:ext uri="{BB962C8B-B14F-4D97-AF65-F5344CB8AC3E}">
        <p14:creationId xmlns:p14="http://schemas.microsoft.com/office/powerpoint/2010/main" val="425521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280E6C-8118-3F71-2E98-3325F957BC3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9A12849-4CC3-ED7F-9EC9-F3B10AA12D2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5509E8E-1EAB-BB04-C18B-957C714AC52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B2733442-A55C-4AAA-9472-3E5BEEAE0F64}" type="datetimeFigureOut">
              <a:rPr lang="he-IL" smtClean="0"/>
              <a:t>כ"ב/אדר/תשפ"ה</a:t>
            </a:fld>
            <a:endParaRPr lang="he-IL"/>
          </a:p>
        </p:txBody>
      </p:sp>
      <p:sp>
        <p:nvSpPr>
          <p:cNvPr id="5" name="מציין מיקום של כותרת תחתונה 4">
            <a:extLst>
              <a:ext uri="{FF2B5EF4-FFF2-40B4-BE49-F238E27FC236}">
                <a16:creationId xmlns:a16="http://schemas.microsoft.com/office/drawing/2014/main" id="{58886370-A594-206A-C12C-9DC781373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9EDAC835-B61C-E6E6-4B83-8BD5FE6D6C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C4FF0D04-BD8D-4785-B417-5C610574910B}" type="slidenum">
              <a:rPr lang="he-IL" smtClean="0"/>
              <a:t>‹#›</a:t>
            </a:fld>
            <a:endParaRPr lang="he-IL"/>
          </a:p>
        </p:txBody>
      </p:sp>
    </p:spTree>
    <p:extLst>
      <p:ext uri="{BB962C8B-B14F-4D97-AF65-F5344CB8AC3E}">
        <p14:creationId xmlns:p14="http://schemas.microsoft.com/office/powerpoint/2010/main" val="1257068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5878201"/>
            <a:ext cx="4766310" cy="358140"/>
          </a:xfrm>
          <a:custGeom>
            <a:avLst/>
            <a:gdLst/>
            <a:ahLst/>
            <a:cxnLst/>
            <a:rect l="l" t="t" r="r" b="b"/>
            <a:pathLst>
              <a:path w="4766310" h="358139">
                <a:moveTo>
                  <a:pt x="4587357" y="357666"/>
                </a:moveTo>
                <a:lnTo>
                  <a:pt x="178833" y="357666"/>
                </a:lnTo>
                <a:lnTo>
                  <a:pt x="131292" y="351278"/>
                </a:lnTo>
                <a:lnTo>
                  <a:pt x="88572" y="333250"/>
                </a:lnTo>
                <a:lnTo>
                  <a:pt x="52379" y="305287"/>
                </a:lnTo>
                <a:lnTo>
                  <a:pt x="24416" y="269094"/>
                </a:lnTo>
                <a:lnTo>
                  <a:pt x="6388" y="226374"/>
                </a:lnTo>
                <a:lnTo>
                  <a:pt x="0" y="178833"/>
                </a:lnTo>
                <a:lnTo>
                  <a:pt x="6388" y="131292"/>
                </a:lnTo>
                <a:lnTo>
                  <a:pt x="24416" y="88572"/>
                </a:lnTo>
                <a:lnTo>
                  <a:pt x="52379" y="52379"/>
                </a:lnTo>
                <a:lnTo>
                  <a:pt x="88572" y="24415"/>
                </a:lnTo>
                <a:lnTo>
                  <a:pt x="131292" y="6388"/>
                </a:lnTo>
                <a:lnTo>
                  <a:pt x="178833" y="0"/>
                </a:lnTo>
                <a:lnTo>
                  <a:pt x="4587357" y="0"/>
                </a:lnTo>
                <a:lnTo>
                  <a:pt x="4655794" y="13612"/>
                </a:lnTo>
                <a:lnTo>
                  <a:pt x="4713811" y="52379"/>
                </a:lnTo>
                <a:lnTo>
                  <a:pt x="4752578" y="110396"/>
                </a:lnTo>
                <a:lnTo>
                  <a:pt x="4766190" y="178833"/>
                </a:lnTo>
                <a:lnTo>
                  <a:pt x="4759802" y="226374"/>
                </a:lnTo>
                <a:lnTo>
                  <a:pt x="4741774" y="269094"/>
                </a:lnTo>
                <a:lnTo>
                  <a:pt x="4713811" y="305287"/>
                </a:lnTo>
                <a:lnTo>
                  <a:pt x="4677618" y="333250"/>
                </a:lnTo>
                <a:lnTo>
                  <a:pt x="4634898" y="351278"/>
                </a:lnTo>
                <a:lnTo>
                  <a:pt x="4587357" y="357666"/>
                </a:lnTo>
                <a:close/>
              </a:path>
            </a:pathLst>
          </a:custGeom>
          <a:solidFill>
            <a:srgbClr val="6CF0FF"/>
          </a:solidFill>
        </p:spPr>
        <p:txBody>
          <a:bodyPr wrap="square" lIns="0" tIns="0" rIns="0" bIns="0" rtlCol="0"/>
          <a:lstStyle/>
          <a:p>
            <a:endParaRPr/>
          </a:p>
        </p:txBody>
      </p:sp>
      <p:sp>
        <p:nvSpPr>
          <p:cNvPr id="17" name="bg object 17"/>
          <p:cNvSpPr/>
          <p:nvPr/>
        </p:nvSpPr>
        <p:spPr>
          <a:xfrm>
            <a:off x="8667717" y="0"/>
            <a:ext cx="3524885" cy="111125"/>
          </a:xfrm>
          <a:custGeom>
            <a:avLst/>
            <a:gdLst/>
            <a:ahLst/>
            <a:cxnLst/>
            <a:rect l="l" t="t" r="r" b="b"/>
            <a:pathLst>
              <a:path w="3524884" h="111125">
                <a:moveTo>
                  <a:pt x="3524282" y="110810"/>
                </a:moveTo>
                <a:lnTo>
                  <a:pt x="110811" y="110810"/>
                </a:lnTo>
                <a:lnTo>
                  <a:pt x="67678" y="102102"/>
                </a:lnTo>
                <a:lnTo>
                  <a:pt x="32455" y="78355"/>
                </a:lnTo>
                <a:lnTo>
                  <a:pt x="8708" y="43132"/>
                </a:lnTo>
                <a:lnTo>
                  <a:pt x="0" y="0"/>
                </a:lnTo>
                <a:lnTo>
                  <a:pt x="3524282" y="0"/>
                </a:lnTo>
                <a:lnTo>
                  <a:pt x="3524282" y="110810"/>
                </a:lnTo>
                <a:close/>
              </a:path>
            </a:pathLst>
          </a:custGeom>
          <a:solidFill>
            <a:srgbClr val="92D050"/>
          </a:solidFill>
        </p:spPr>
        <p:txBody>
          <a:bodyPr wrap="square" lIns="0" tIns="0" rIns="0" bIns="0" rtlCol="0"/>
          <a:lstStyle/>
          <a:p>
            <a:endParaRPr/>
          </a:p>
        </p:txBody>
      </p:sp>
      <p:sp>
        <p:nvSpPr>
          <p:cNvPr id="18" name="bg object 18"/>
          <p:cNvSpPr/>
          <p:nvPr/>
        </p:nvSpPr>
        <p:spPr>
          <a:xfrm>
            <a:off x="0" y="6306751"/>
            <a:ext cx="7724775" cy="551815"/>
          </a:xfrm>
          <a:custGeom>
            <a:avLst/>
            <a:gdLst/>
            <a:ahLst/>
            <a:cxnLst/>
            <a:rect l="l" t="t" r="r" b="b"/>
            <a:pathLst>
              <a:path w="7724775" h="551815">
                <a:moveTo>
                  <a:pt x="7647220" y="551248"/>
                </a:moveTo>
                <a:lnTo>
                  <a:pt x="77214" y="551248"/>
                </a:lnTo>
                <a:lnTo>
                  <a:pt x="70276" y="543366"/>
                </a:lnTo>
                <a:lnTo>
                  <a:pt x="46049" y="507497"/>
                </a:lnTo>
                <a:lnTo>
                  <a:pt x="26506" y="468551"/>
                </a:lnTo>
                <a:lnTo>
                  <a:pt x="12049" y="426930"/>
                </a:lnTo>
                <a:lnTo>
                  <a:pt x="3080" y="383036"/>
                </a:lnTo>
                <a:lnTo>
                  <a:pt x="0" y="337270"/>
                </a:lnTo>
                <a:lnTo>
                  <a:pt x="3080" y="291505"/>
                </a:lnTo>
                <a:lnTo>
                  <a:pt x="12049" y="247610"/>
                </a:lnTo>
                <a:lnTo>
                  <a:pt x="26506" y="205989"/>
                </a:lnTo>
                <a:lnTo>
                  <a:pt x="46049" y="167043"/>
                </a:lnTo>
                <a:lnTo>
                  <a:pt x="70276" y="131174"/>
                </a:lnTo>
                <a:lnTo>
                  <a:pt x="98786" y="98784"/>
                </a:lnTo>
                <a:lnTo>
                  <a:pt x="131176" y="70274"/>
                </a:lnTo>
                <a:lnTo>
                  <a:pt x="167045" y="46047"/>
                </a:lnTo>
                <a:lnTo>
                  <a:pt x="205991" y="26504"/>
                </a:lnTo>
                <a:lnTo>
                  <a:pt x="247612" y="12047"/>
                </a:lnTo>
                <a:lnTo>
                  <a:pt x="291506" y="3078"/>
                </a:lnTo>
                <a:lnTo>
                  <a:pt x="337272" y="0"/>
                </a:lnTo>
                <a:lnTo>
                  <a:pt x="7387162" y="0"/>
                </a:lnTo>
                <a:lnTo>
                  <a:pt x="7440241" y="4201"/>
                </a:lnTo>
                <a:lnTo>
                  <a:pt x="7491535" y="16555"/>
                </a:lnTo>
                <a:lnTo>
                  <a:pt x="7540138" y="36687"/>
                </a:lnTo>
                <a:lnTo>
                  <a:pt x="7585145" y="64222"/>
                </a:lnTo>
                <a:lnTo>
                  <a:pt x="7625648" y="98784"/>
                </a:lnTo>
                <a:lnTo>
                  <a:pt x="7660210" y="139287"/>
                </a:lnTo>
                <a:lnTo>
                  <a:pt x="7687744" y="184294"/>
                </a:lnTo>
                <a:lnTo>
                  <a:pt x="7707876" y="232897"/>
                </a:lnTo>
                <a:lnTo>
                  <a:pt x="7720230" y="284191"/>
                </a:lnTo>
                <a:lnTo>
                  <a:pt x="7724432" y="337270"/>
                </a:lnTo>
                <a:lnTo>
                  <a:pt x="7721353" y="383036"/>
                </a:lnTo>
                <a:lnTo>
                  <a:pt x="7712384" y="426930"/>
                </a:lnTo>
                <a:lnTo>
                  <a:pt x="7697928" y="468551"/>
                </a:lnTo>
                <a:lnTo>
                  <a:pt x="7678385" y="507497"/>
                </a:lnTo>
                <a:lnTo>
                  <a:pt x="7654158" y="543366"/>
                </a:lnTo>
                <a:lnTo>
                  <a:pt x="7647220" y="551248"/>
                </a:lnTo>
                <a:close/>
              </a:path>
            </a:pathLst>
          </a:custGeom>
          <a:solidFill>
            <a:srgbClr val="192A72"/>
          </a:solidFill>
        </p:spPr>
        <p:txBody>
          <a:bodyPr wrap="square" lIns="0" tIns="0" rIns="0" bIns="0" rtlCol="0"/>
          <a:lstStyle/>
          <a:p>
            <a:endParaRPr/>
          </a:p>
        </p:txBody>
      </p:sp>
      <p:sp>
        <p:nvSpPr>
          <p:cNvPr id="2" name="Holder 2"/>
          <p:cNvSpPr>
            <a:spLocks noGrp="1"/>
          </p:cNvSpPr>
          <p:nvPr>
            <p:ph type="title"/>
          </p:nvPr>
        </p:nvSpPr>
        <p:spPr>
          <a:xfrm>
            <a:off x="4365508" y="250564"/>
            <a:ext cx="7755890" cy="574040"/>
          </a:xfrm>
          <a:prstGeom prst="rect">
            <a:avLst/>
          </a:prstGeom>
        </p:spPr>
        <p:txBody>
          <a:bodyPr wrap="square" lIns="0" tIns="0" rIns="0" bIns="0">
            <a:spAutoFit/>
          </a:bodyPr>
          <a:lstStyle>
            <a:lvl1pPr>
              <a:defRPr sz="3600" b="0" i="0">
                <a:solidFill>
                  <a:srgbClr val="002060"/>
                </a:solidFill>
                <a:latin typeface="Arial"/>
                <a:cs typeface="Arial"/>
              </a:defRPr>
            </a:lvl1pPr>
          </a:lstStyle>
          <a:p>
            <a:endParaRPr/>
          </a:p>
        </p:txBody>
      </p:sp>
      <p:sp>
        <p:nvSpPr>
          <p:cNvPr id="3" name="Holder 3"/>
          <p:cNvSpPr>
            <a:spLocks noGrp="1"/>
          </p:cNvSpPr>
          <p:nvPr>
            <p:ph type="body" idx="1"/>
          </p:nvPr>
        </p:nvSpPr>
        <p:spPr>
          <a:xfrm>
            <a:off x="5773388" y="1125588"/>
            <a:ext cx="6215380" cy="4330700"/>
          </a:xfrm>
          <a:prstGeom prst="rect">
            <a:avLst/>
          </a:prstGeom>
        </p:spPr>
        <p:txBody>
          <a:bodyPr wrap="square" lIns="0" tIns="0" rIns="0" bIns="0">
            <a:spAutoFit/>
          </a:bodyPr>
          <a:lstStyle>
            <a:lvl1pPr>
              <a:defRPr sz="1800" b="0" i="0">
                <a:solidFill>
                  <a:srgbClr val="00206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017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image" Target="../media/image43.jpg"/><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www.maccabiah.com/he"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jpg"/><Relationship Id="rId20"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create.kahoot.it/details/2a85bb43-910a-4bd1-aa6c-c033323c8d94" TargetMode="External"/><Relationship Id="rId2" Type="http://schemas.openxmlformats.org/officeDocument/2006/relationships/image" Target="../media/image3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37ECC0B3-69C9-4AC6-AD20-38C19B1AB034}"/>
              </a:ext>
            </a:extLst>
          </p:cNvPr>
          <p:cNvSpPr/>
          <p:nvPr/>
        </p:nvSpPr>
        <p:spPr>
          <a:xfrm>
            <a:off x="68826" y="0"/>
            <a:ext cx="12123174" cy="6858000"/>
          </a:xfrm>
          <a:prstGeom prst="rect">
            <a:avLst/>
          </a:prstGeom>
          <a:solidFill>
            <a:srgbClr val="2B2974"/>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5AC697A1-C8AB-038D-1BB6-53C0183C99FB}"/>
              </a:ext>
            </a:extLst>
          </p:cNvPr>
          <p:cNvPicPr>
            <a:picLocks noChangeAspect="1"/>
          </p:cNvPicPr>
          <p:nvPr/>
        </p:nvPicPr>
        <p:blipFill>
          <a:blip r:embed="rId2"/>
          <a:stretch>
            <a:fillRect/>
          </a:stretch>
        </p:blipFill>
        <p:spPr>
          <a:xfrm>
            <a:off x="2231922" y="2481825"/>
            <a:ext cx="7354530" cy="4270241"/>
          </a:xfrm>
          <a:prstGeom prst="rect">
            <a:avLst/>
          </a:prstGeom>
        </p:spPr>
      </p:pic>
      <p:sp>
        <p:nvSpPr>
          <p:cNvPr id="6" name="מלבן 5">
            <a:extLst>
              <a:ext uri="{FF2B5EF4-FFF2-40B4-BE49-F238E27FC236}">
                <a16:creationId xmlns:a16="http://schemas.microsoft.com/office/drawing/2014/main" id="{EC7BF4EC-7007-C26C-B9DA-EB9B1A55B809}"/>
              </a:ext>
            </a:extLst>
          </p:cNvPr>
          <p:cNvSpPr/>
          <p:nvPr/>
        </p:nvSpPr>
        <p:spPr>
          <a:xfrm>
            <a:off x="2517060" y="214304"/>
            <a:ext cx="7157882" cy="2585323"/>
          </a:xfrm>
          <a:prstGeom prst="rect">
            <a:avLst/>
          </a:prstGeom>
          <a:noFill/>
        </p:spPr>
        <p:txBody>
          <a:bodyPr wrap="square" lIns="91440" tIns="45720" rIns="91440" bIns="45720">
            <a:spAutoFit/>
          </a:bodyPr>
          <a:lstStyle/>
          <a:p>
            <a:pPr algn="ctr"/>
            <a:r>
              <a:rPr lang="he-IL" sz="5400" b="1" cap="none" spc="0" dirty="0">
                <a:ln w="12700" cmpd="sng">
                  <a:solidFill>
                    <a:schemeClr val="accent4"/>
                  </a:solidFill>
                  <a:prstDash val="solid"/>
                </a:ln>
                <a:solidFill>
                  <a:schemeClr val="bg1"/>
                </a:solidFill>
                <a:effectLst/>
                <a:latin typeface="Guttman Yad-Brush" panose="02010401010101010101" pitchFamily="2" charset="-79"/>
                <a:cs typeface="Guttman Yad-Brush" panose="02010401010101010101" pitchFamily="2" charset="-79"/>
              </a:rPr>
              <a:t>יום ספורט </a:t>
            </a:r>
            <a:r>
              <a:rPr lang="he-IL" sz="5400" b="1" dirty="0">
                <a:ln w="12700" cmpd="sng">
                  <a:solidFill>
                    <a:schemeClr val="accent4"/>
                  </a:solidFill>
                  <a:prstDash val="solid"/>
                </a:ln>
                <a:solidFill>
                  <a:schemeClr val="bg1"/>
                </a:solidFill>
                <a:latin typeface="Guttman Yad-Brush" panose="02010401010101010101" pitchFamily="2" charset="-79"/>
                <a:cs typeface="Guttman Yad-Brush" panose="02010401010101010101" pitchFamily="2" charset="-79"/>
              </a:rPr>
              <a:t>תשפ"ה</a:t>
            </a:r>
          </a:p>
          <a:p>
            <a:pPr algn="ctr"/>
            <a:r>
              <a:rPr lang="he-IL" sz="5400" b="1" cap="none" spc="0" dirty="0">
                <a:ln w="12700" cmpd="sng">
                  <a:solidFill>
                    <a:schemeClr val="accent4"/>
                  </a:solidFill>
                  <a:prstDash val="solid"/>
                </a:ln>
                <a:solidFill>
                  <a:schemeClr val="bg1"/>
                </a:solidFill>
                <a:effectLst/>
                <a:latin typeface="Guttman Yad-Brush" panose="02010401010101010101" pitchFamily="2" charset="-79"/>
                <a:cs typeface="Guttman Yad-Brush" panose="02010401010101010101" pitchFamily="2" charset="-79"/>
              </a:rPr>
              <a:t>חט"ב "טביב</a:t>
            </a:r>
          </a:p>
          <a:p>
            <a:pPr algn="ctr"/>
            <a:r>
              <a:rPr lang="he-IL" sz="5400" b="1" dirty="0">
                <a:ln w="12700" cmpd="sng">
                  <a:solidFill>
                    <a:schemeClr val="accent4"/>
                  </a:solidFill>
                  <a:prstDash val="solid"/>
                </a:ln>
                <a:solidFill>
                  <a:schemeClr val="bg1"/>
                </a:solidFill>
                <a:latin typeface="Guttman Yad-Brush" panose="02010401010101010101" pitchFamily="2" charset="-79"/>
                <a:cs typeface="Guttman Yad-Brush" panose="02010401010101010101" pitchFamily="2" charset="-79"/>
              </a:rPr>
              <a:t>בסימן מכביות</a:t>
            </a:r>
            <a:endParaRPr lang="he-IL" sz="5400" b="1" cap="none" spc="0" dirty="0">
              <a:ln w="12700" cmpd="sng">
                <a:solidFill>
                  <a:schemeClr val="accent4"/>
                </a:solidFill>
                <a:prstDash val="solid"/>
              </a:ln>
              <a:solidFill>
                <a:schemeClr val="bg1"/>
              </a:solidFill>
              <a:effectLst/>
              <a:latin typeface="Guttman Yad-Brush" panose="02010401010101010101" pitchFamily="2" charset="-79"/>
              <a:cs typeface="Guttman Yad-Brush" panose="02010401010101010101" pitchFamily="2" charset="-79"/>
            </a:endParaRPr>
          </a:p>
        </p:txBody>
      </p:sp>
    </p:spTree>
    <p:extLst>
      <p:ext uri="{BB962C8B-B14F-4D97-AF65-F5344CB8AC3E}">
        <p14:creationId xmlns:p14="http://schemas.microsoft.com/office/powerpoint/2010/main" val="151464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8EA379AA-E0EE-F0C8-ADCE-CCA254824D26}"/>
              </a:ext>
            </a:extLst>
          </p:cNvPr>
          <p:cNvSpPr txBox="1"/>
          <p:nvPr/>
        </p:nvSpPr>
        <p:spPr>
          <a:xfrm>
            <a:off x="2476500" y="543232"/>
            <a:ext cx="7239000" cy="4820487"/>
          </a:xfrm>
          <a:prstGeom prst="rect">
            <a:avLst/>
          </a:prstGeom>
          <a:noFill/>
        </p:spPr>
        <p:txBody>
          <a:bodyPr wrap="square">
            <a:spAutoFit/>
          </a:bodyPr>
          <a:lstStyle/>
          <a:p>
            <a:pPr marL="0" marR="0" lvl="0" indent="0" algn="ctr" defTabSz="914400" rtl="1" eaLnBrk="1" fontAlgn="auto" latinLnBrk="0" hangingPunct="1">
              <a:lnSpc>
                <a:spcPct val="200000"/>
              </a:lnSpc>
              <a:spcBef>
                <a:spcPts val="0"/>
              </a:spcBef>
              <a:spcAft>
                <a:spcPts val="0"/>
              </a:spcAft>
              <a:buClrTx/>
              <a:buSzTx/>
              <a:buFontTx/>
              <a:buNone/>
              <a:tabLst/>
              <a:defRPr/>
            </a:pPr>
            <a:r>
              <a:rPr kumimoji="0" lang="he-IL" sz="5400" b="1" i="0" u="none" strike="noStrike" kern="0" cap="none" spc="0" normalizeH="0" baseline="0" noProof="0" dirty="0">
                <a:ln>
                  <a:noFill/>
                </a:ln>
                <a:solidFill>
                  <a:sysClr val="windowText" lastClr="000000"/>
                </a:solidFill>
                <a:effectLst/>
                <a:uLnTx/>
                <a:uFillTx/>
                <a:cs typeface="Arial" panose="020B0604020202020204" pitchFamily="34" charset="0"/>
              </a:rPr>
              <a:t>סיפורם של מספר ספורטאים יהודים (במכביות ובאולימפיאדה)</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62F562AA-294F-4D9D-7117-97B2761FF03A}"/>
              </a:ext>
            </a:extLst>
          </p:cNvPr>
          <p:cNvPicPr>
            <a:picLocks noChangeAspect="1"/>
          </p:cNvPicPr>
          <p:nvPr/>
        </p:nvPicPr>
        <p:blipFill>
          <a:blip r:embed="rId2"/>
          <a:stretch>
            <a:fillRect/>
          </a:stretch>
        </p:blipFill>
        <p:spPr>
          <a:xfrm>
            <a:off x="-5079" y="0"/>
            <a:ext cx="1220216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7EF85F28-3400-5960-DF05-B45D439FF6FB}"/>
              </a:ext>
            </a:extLst>
          </p:cNvPr>
          <p:cNvPicPr>
            <a:picLocks noChangeAspect="1"/>
          </p:cNvPicPr>
          <p:nvPr/>
        </p:nvPicPr>
        <p:blipFill>
          <a:blip r:embed="rId2"/>
          <a:stretch>
            <a:fillRect/>
          </a:stretch>
        </p:blipFill>
        <p:spPr>
          <a:xfrm>
            <a:off x="1" y="-7297"/>
            <a:ext cx="12192000" cy="68725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B0B152C-E003-370C-A712-0017043A7B73}"/>
              </a:ext>
            </a:extLst>
          </p:cNvPr>
          <p:cNvPicPr>
            <a:picLocks noChangeAspect="1"/>
          </p:cNvPicPr>
          <p:nvPr/>
        </p:nvPicPr>
        <p:blipFill>
          <a:blip r:embed="rId2"/>
          <a:stretch>
            <a:fillRect/>
          </a:stretch>
        </p:blipFill>
        <p:spPr>
          <a:xfrm>
            <a:off x="8740" y="4916"/>
            <a:ext cx="12183260" cy="6853084"/>
          </a:xfrm>
          <a:prstGeom prst="rect">
            <a:avLst/>
          </a:prstGeom>
        </p:spPr>
      </p:pic>
    </p:spTree>
    <p:extLst>
      <p:ext uri="{BB962C8B-B14F-4D97-AF65-F5344CB8AC3E}">
        <p14:creationId xmlns:p14="http://schemas.microsoft.com/office/powerpoint/2010/main" val="2280907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135A83-9965-9F49-F966-E673C105A8E0}"/>
              </a:ext>
            </a:extLst>
          </p:cNvPr>
          <p:cNvPicPr>
            <a:picLocks noChangeAspect="1"/>
          </p:cNvPicPr>
          <p:nvPr/>
        </p:nvPicPr>
        <p:blipFill>
          <a:blip r:embed="rId2"/>
          <a:stretch>
            <a:fillRect/>
          </a:stretch>
        </p:blipFill>
        <p:spPr>
          <a:xfrm>
            <a:off x="20320" y="0"/>
            <a:ext cx="12171680" cy="6858000"/>
          </a:xfrm>
          <a:prstGeom prst="rect">
            <a:avLst/>
          </a:prstGeom>
        </p:spPr>
      </p:pic>
    </p:spTree>
    <p:extLst>
      <p:ext uri="{BB962C8B-B14F-4D97-AF65-F5344CB8AC3E}">
        <p14:creationId xmlns:p14="http://schemas.microsoft.com/office/powerpoint/2010/main" val="2129842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DF9E095-BCC3-75EB-7DF6-93F53496EE1B}"/>
              </a:ext>
            </a:extLst>
          </p:cNvPr>
          <p:cNvPicPr>
            <a:picLocks noChangeAspect="1"/>
          </p:cNvPicPr>
          <p:nvPr/>
        </p:nvPicPr>
        <p:blipFill>
          <a:blip r:embed="rId2"/>
          <a:stretch>
            <a:fillRect/>
          </a:stretch>
        </p:blipFill>
        <p:spPr>
          <a:xfrm>
            <a:off x="1" y="0"/>
            <a:ext cx="12192000" cy="6863720"/>
          </a:xfrm>
          <a:prstGeom prst="rect">
            <a:avLst/>
          </a:prstGeom>
        </p:spPr>
      </p:pic>
    </p:spTree>
    <p:extLst>
      <p:ext uri="{BB962C8B-B14F-4D97-AF65-F5344CB8AC3E}">
        <p14:creationId xmlns:p14="http://schemas.microsoft.com/office/powerpoint/2010/main" val="421573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969865E-79B7-40B2-EF68-28107087526E}"/>
              </a:ext>
            </a:extLst>
          </p:cNvPr>
          <p:cNvPicPr>
            <a:picLocks noChangeAspect="1"/>
          </p:cNvPicPr>
          <p:nvPr/>
        </p:nvPicPr>
        <p:blipFill>
          <a:blip r:embed="rId2"/>
          <a:stretch>
            <a:fillRect/>
          </a:stretch>
        </p:blipFill>
        <p:spPr>
          <a:xfrm>
            <a:off x="-1423" y="2458"/>
            <a:ext cx="12205713" cy="6855542"/>
          </a:xfrm>
          <a:prstGeom prst="rect">
            <a:avLst/>
          </a:prstGeom>
        </p:spPr>
      </p:pic>
    </p:spTree>
    <p:extLst>
      <p:ext uri="{BB962C8B-B14F-4D97-AF65-F5344CB8AC3E}">
        <p14:creationId xmlns:p14="http://schemas.microsoft.com/office/powerpoint/2010/main" val="2588760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8074777F-2BDB-6C9D-6362-5F996E126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7" y="876221"/>
            <a:ext cx="5774813" cy="4331110"/>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83117AC8-B197-CE17-DAEC-9484B8D75114}"/>
              </a:ext>
            </a:extLst>
          </p:cNvPr>
          <p:cNvSpPr txBox="1"/>
          <p:nvPr/>
        </p:nvSpPr>
        <p:spPr>
          <a:xfrm>
            <a:off x="5987009" y="1166842"/>
            <a:ext cx="6094324" cy="4524315"/>
          </a:xfrm>
          <a:prstGeom prst="rect">
            <a:avLst/>
          </a:prstGeom>
          <a:noFill/>
        </p:spPr>
        <p:txBody>
          <a:bodyPr wrap="square">
            <a:spAutoFit/>
          </a:bodyPr>
          <a:lstStyle/>
          <a:p>
            <a:pPr algn="ctr"/>
            <a:r>
              <a:rPr lang="he-IL" b="1" i="0" dirty="0">
                <a:solidFill>
                  <a:srgbClr val="202122"/>
                </a:solidFill>
                <a:effectLst/>
                <a:latin typeface="Arial" panose="020B0604020202020204" pitchFamily="34" charset="0"/>
              </a:rPr>
              <a:t>אסון המכביה</a:t>
            </a:r>
            <a:r>
              <a:rPr lang="he-IL" b="0" i="0" dirty="0">
                <a:solidFill>
                  <a:srgbClr val="202122"/>
                </a:solidFill>
                <a:effectLst/>
                <a:latin typeface="Arial" panose="020B0604020202020204" pitchFamily="34" charset="0"/>
              </a:rPr>
              <a:t> </a:t>
            </a:r>
          </a:p>
          <a:p>
            <a:pPr algn="ctr"/>
            <a:r>
              <a:rPr lang="he-IL" b="0" i="0" dirty="0">
                <a:effectLst/>
                <a:latin typeface="Arial" panose="020B0604020202020204" pitchFamily="34" charset="0"/>
              </a:rPr>
              <a:t>תאונה שבה התמוטט גשר מעל נחל הירקון בעת טקס הפתיחה של המכביה ה-15 ב-14/7/1997.</a:t>
            </a:r>
          </a:p>
          <a:p>
            <a:pPr algn="ctr"/>
            <a:r>
              <a:rPr lang="he-IL" b="0" i="0" dirty="0">
                <a:effectLst/>
                <a:latin typeface="Arial" panose="020B0604020202020204" pitchFamily="34" charset="0"/>
              </a:rPr>
              <a:t> באסון נהרגו ארבעה ספורטאים ו-69 נפצעו.</a:t>
            </a:r>
          </a:p>
          <a:p>
            <a:pPr algn="ctr"/>
            <a:r>
              <a:rPr lang="he-IL" b="1" i="0" dirty="0">
                <a:effectLst/>
                <a:latin typeface="Arial" panose="020B0604020202020204" pitchFamily="34" charset="0"/>
              </a:rPr>
              <a:t>תיאור האירוע</a:t>
            </a:r>
          </a:p>
          <a:p>
            <a:pPr algn="ctr"/>
            <a:r>
              <a:rPr lang="he-IL" b="0" i="0" dirty="0">
                <a:effectLst/>
                <a:latin typeface="Arial" panose="020B0604020202020204" pitchFamily="34" charset="0"/>
              </a:rPr>
              <a:t>בסביבות השעה שמונה בערב התמוטט גשר ארעי שהוקם כדי לאפשר את מעבר משלחות המכביה לאצטדיון רמת גן.</a:t>
            </a:r>
          </a:p>
          <a:p>
            <a:pPr algn="ctr"/>
            <a:r>
              <a:rPr lang="he-IL" b="0" i="0" dirty="0">
                <a:effectLst/>
                <a:latin typeface="Arial" panose="020B0604020202020204" pitchFamily="34" charset="0"/>
              </a:rPr>
              <a:t> בשל קריסת הגשר נפלו למי נהר הירקון המזוהמים רוב חברי המשלחת האוסטרית, בה היו 373ספורטאים, וחלק מחברי המשלחת האוסטרית, שמנתה 51 ספורטאים. תוצאות האירוע: ארבעה מחברי המשלחת האוסטרלית קיפחו את חייהם, 69 ספורטאים נוספים נפצעו בדרגות שונות של פציעה. עקב מכת הגשר במים, חומרים רעילים מתחתית הירקון עלו מעלה, והפגיעה בבריאותם של מי ששהו במים הייתה חמורה מכפי שהייתה אלמלא הזיהום בירקון. גם המחלצים שנכנסו למים על מנת לחלץ את הספורטאים נפגעו.</a:t>
            </a:r>
          </a:p>
        </p:txBody>
      </p:sp>
    </p:spTree>
    <p:extLst>
      <p:ext uri="{BB962C8B-B14F-4D97-AF65-F5344CB8AC3E}">
        <p14:creationId xmlns:p14="http://schemas.microsoft.com/office/powerpoint/2010/main" val="233036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5781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81685"/>
            <a:ext cx="2338705" cy="217170"/>
          </a:xfrm>
          <a:custGeom>
            <a:avLst/>
            <a:gdLst/>
            <a:ahLst/>
            <a:cxnLst/>
            <a:rect l="l" t="t" r="r" b="b"/>
            <a:pathLst>
              <a:path w="2338705" h="217170">
                <a:moveTo>
                  <a:pt x="2229852" y="216816"/>
                </a:moveTo>
                <a:lnTo>
                  <a:pt x="0" y="216816"/>
                </a:lnTo>
                <a:lnTo>
                  <a:pt x="0" y="0"/>
                </a:lnTo>
                <a:lnTo>
                  <a:pt x="2229852" y="0"/>
                </a:lnTo>
                <a:lnTo>
                  <a:pt x="2251100" y="2102"/>
                </a:lnTo>
                <a:lnTo>
                  <a:pt x="2289997" y="18213"/>
                </a:lnTo>
                <a:lnTo>
                  <a:pt x="2320047" y="48263"/>
                </a:lnTo>
                <a:lnTo>
                  <a:pt x="2336158" y="87160"/>
                </a:lnTo>
                <a:lnTo>
                  <a:pt x="2338261" y="108408"/>
                </a:lnTo>
                <a:lnTo>
                  <a:pt x="2329741" y="150605"/>
                </a:lnTo>
                <a:lnTo>
                  <a:pt x="2306508" y="185064"/>
                </a:lnTo>
                <a:lnTo>
                  <a:pt x="2272050" y="208297"/>
                </a:lnTo>
                <a:lnTo>
                  <a:pt x="2229852" y="216816"/>
                </a:lnTo>
                <a:close/>
              </a:path>
            </a:pathLst>
          </a:custGeom>
          <a:solidFill>
            <a:srgbClr val="92D0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468417"/>
            <a:ext cx="2480945" cy="369570"/>
          </a:xfrm>
          <a:custGeom>
            <a:avLst/>
            <a:gdLst/>
            <a:ahLst/>
            <a:cxnLst/>
            <a:rect l="l" t="t" r="r" b="b"/>
            <a:pathLst>
              <a:path w="2480945" h="369569">
                <a:moveTo>
                  <a:pt x="2295719" y="369515"/>
                </a:moveTo>
                <a:lnTo>
                  <a:pt x="0" y="369515"/>
                </a:lnTo>
                <a:lnTo>
                  <a:pt x="0" y="0"/>
                </a:lnTo>
                <a:lnTo>
                  <a:pt x="2295719" y="0"/>
                </a:lnTo>
                <a:lnTo>
                  <a:pt x="2331932" y="3582"/>
                </a:lnTo>
                <a:lnTo>
                  <a:pt x="2398223" y="31041"/>
                </a:lnTo>
                <a:lnTo>
                  <a:pt x="2449436" y="82254"/>
                </a:lnTo>
                <a:lnTo>
                  <a:pt x="2476895" y="148545"/>
                </a:lnTo>
                <a:lnTo>
                  <a:pt x="2480477" y="184758"/>
                </a:lnTo>
                <a:lnTo>
                  <a:pt x="2473878" y="233874"/>
                </a:lnTo>
                <a:lnTo>
                  <a:pt x="2455253" y="278008"/>
                </a:lnTo>
                <a:lnTo>
                  <a:pt x="2426363" y="315401"/>
                </a:lnTo>
                <a:lnTo>
                  <a:pt x="2388970" y="344291"/>
                </a:lnTo>
                <a:lnTo>
                  <a:pt x="2344835" y="362916"/>
                </a:lnTo>
                <a:lnTo>
                  <a:pt x="2295719" y="369515"/>
                </a:lnTo>
                <a:close/>
              </a:path>
            </a:pathLst>
          </a:custGeom>
          <a:solidFill>
            <a:srgbClr val="192A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a:spLocks noGrp="1"/>
          </p:cNvSpPr>
          <p:nvPr>
            <p:ph type="title"/>
          </p:nvPr>
        </p:nvSpPr>
        <p:spPr>
          <a:prstGeom prst="rect">
            <a:avLst/>
          </a:prstGeom>
        </p:spPr>
        <p:txBody>
          <a:bodyPr vert="horz" wrap="square" lIns="0" tIns="12700" rIns="0" bIns="0" rtlCol="0">
            <a:spAutoFit/>
          </a:bodyPr>
          <a:lstStyle/>
          <a:p>
            <a:pPr marL="12700" marR="5080" algn="r">
              <a:lnSpc>
                <a:spcPct val="100000"/>
              </a:lnSpc>
              <a:spcBef>
                <a:spcPts val="100"/>
              </a:spcBef>
            </a:pPr>
            <a:r>
              <a:rPr lang="he-IL" spc="140" dirty="0"/>
              <a:t>סמלי המכביות </a:t>
            </a:r>
            <a:endParaRPr spc="140" dirty="0"/>
          </a:p>
        </p:txBody>
      </p:sp>
      <p:pic>
        <p:nvPicPr>
          <p:cNvPr id="7" name="object 7"/>
          <p:cNvPicPr/>
          <p:nvPr/>
        </p:nvPicPr>
        <p:blipFill>
          <a:blip r:embed="rId2" cstate="print"/>
          <a:stretch>
            <a:fillRect/>
          </a:stretch>
        </p:blipFill>
        <p:spPr>
          <a:xfrm>
            <a:off x="7733125" y="1113345"/>
            <a:ext cx="1503901" cy="2201791"/>
          </a:xfrm>
          <a:prstGeom prst="rect">
            <a:avLst/>
          </a:prstGeom>
        </p:spPr>
      </p:pic>
      <p:pic>
        <p:nvPicPr>
          <p:cNvPr id="8" name="object 8"/>
          <p:cNvPicPr/>
          <p:nvPr/>
        </p:nvPicPr>
        <p:blipFill>
          <a:blip r:embed="rId3" cstate="print"/>
          <a:stretch>
            <a:fillRect/>
          </a:stretch>
        </p:blipFill>
        <p:spPr>
          <a:xfrm>
            <a:off x="3138316" y="2767922"/>
            <a:ext cx="1400290" cy="2055626"/>
          </a:xfrm>
          <a:prstGeom prst="rect">
            <a:avLst/>
          </a:prstGeom>
        </p:spPr>
      </p:pic>
      <p:pic>
        <p:nvPicPr>
          <p:cNvPr id="9" name="object 9"/>
          <p:cNvPicPr/>
          <p:nvPr/>
        </p:nvPicPr>
        <p:blipFill>
          <a:blip r:embed="rId4" cstate="print"/>
          <a:stretch>
            <a:fillRect/>
          </a:stretch>
        </p:blipFill>
        <p:spPr>
          <a:xfrm>
            <a:off x="3922625" y="5266404"/>
            <a:ext cx="2060654" cy="1370913"/>
          </a:xfrm>
          <a:prstGeom prst="rect">
            <a:avLst/>
          </a:prstGeom>
        </p:spPr>
      </p:pic>
      <p:grpSp>
        <p:nvGrpSpPr>
          <p:cNvPr id="10" name="object 10"/>
          <p:cNvGrpSpPr/>
          <p:nvPr/>
        </p:nvGrpSpPr>
        <p:grpSpPr>
          <a:xfrm>
            <a:off x="599246" y="2555497"/>
            <a:ext cx="2478405" cy="3863975"/>
            <a:chOff x="599246" y="2555497"/>
            <a:chExt cx="2478405" cy="3863975"/>
          </a:xfrm>
        </p:grpSpPr>
        <p:pic>
          <p:nvPicPr>
            <p:cNvPr id="11" name="object 11"/>
            <p:cNvPicPr/>
            <p:nvPr/>
          </p:nvPicPr>
          <p:blipFill>
            <a:blip r:embed="rId5" cstate="print"/>
            <a:stretch>
              <a:fillRect/>
            </a:stretch>
          </p:blipFill>
          <p:spPr>
            <a:xfrm>
              <a:off x="599246" y="2555497"/>
              <a:ext cx="926243" cy="1381953"/>
            </a:xfrm>
            <a:prstGeom prst="rect">
              <a:avLst/>
            </a:prstGeom>
          </p:spPr>
        </p:pic>
        <p:pic>
          <p:nvPicPr>
            <p:cNvPr id="12" name="object 12"/>
            <p:cNvPicPr/>
            <p:nvPr/>
          </p:nvPicPr>
          <p:blipFill>
            <a:blip r:embed="rId6" cstate="print"/>
            <a:stretch>
              <a:fillRect/>
            </a:stretch>
          </p:blipFill>
          <p:spPr>
            <a:xfrm>
              <a:off x="696213" y="3618560"/>
              <a:ext cx="2381249" cy="2800350"/>
            </a:xfrm>
            <a:prstGeom prst="rect">
              <a:avLst/>
            </a:prstGeom>
          </p:spPr>
        </p:pic>
      </p:grpSp>
      <p:pic>
        <p:nvPicPr>
          <p:cNvPr id="13" name="object 13"/>
          <p:cNvPicPr/>
          <p:nvPr/>
        </p:nvPicPr>
        <p:blipFill>
          <a:blip r:embed="rId7" cstate="print"/>
          <a:stretch>
            <a:fillRect/>
          </a:stretch>
        </p:blipFill>
        <p:spPr>
          <a:xfrm>
            <a:off x="3819166" y="1069748"/>
            <a:ext cx="3222396" cy="1318119"/>
          </a:xfrm>
          <a:prstGeom prst="rect">
            <a:avLst/>
          </a:prstGeom>
        </p:spPr>
      </p:pic>
      <p:pic>
        <p:nvPicPr>
          <p:cNvPr id="14" name="object 14"/>
          <p:cNvPicPr/>
          <p:nvPr/>
        </p:nvPicPr>
        <p:blipFill>
          <a:blip r:embed="rId8" cstate="print"/>
          <a:stretch>
            <a:fillRect/>
          </a:stretch>
        </p:blipFill>
        <p:spPr>
          <a:xfrm>
            <a:off x="1005550" y="1189325"/>
            <a:ext cx="2294449" cy="1152149"/>
          </a:xfrm>
          <a:prstGeom prst="rect">
            <a:avLst/>
          </a:prstGeom>
        </p:spPr>
      </p:pic>
      <p:pic>
        <p:nvPicPr>
          <p:cNvPr id="15" name="object 15"/>
          <p:cNvPicPr/>
          <p:nvPr/>
        </p:nvPicPr>
        <p:blipFill>
          <a:blip r:embed="rId9" cstate="print"/>
          <a:stretch>
            <a:fillRect/>
          </a:stretch>
        </p:blipFill>
        <p:spPr>
          <a:xfrm>
            <a:off x="7041563" y="3409231"/>
            <a:ext cx="1086983" cy="1931867"/>
          </a:xfrm>
          <a:prstGeom prst="rect">
            <a:avLst/>
          </a:prstGeom>
        </p:spPr>
      </p:pic>
      <p:pic>
        <p:nvPicPr>
          <p:cNvPr id="16" name="object 16"/>
          <p:cNvPicPr/>
          <p:nvPr/>
        </p:nvPicPr>
        <p:blipFill>
          <a:blip r:embed="rId10" cstate="print"/>
          <a:stretch>
            <a:fillRect/>
          </a:stretch>
        </p:blipFill>
        <p:spPr>
          <a:xfrm>
            <a:off x="5111342" y="2767922"/>
            <a:ext cx="1553163" cy="1540221"/>
          </a:xfrm>
          <a:prstGeom prst="rect">
            <a:avLst/>
          </a:prstGeom>
        </p:spPr>
      </p:pic>
      <p:pic>
        <p:nvPicPr>
          <p:cNvPr id="17" name="object 17"/>
          <p:cNvPicPr/>
          <p:nvPr/>
        </p:nvPicPr>
        <p:blipFill>
          <a:blip r:embed="rId11" cstate="print"/>
          <a:stretch>
            <a:fillRect/>
          </a:stretch>
        </p:blipFill>
        <p:spPr>
          <a:xfrm>
            <a:off x="9753600" y="5391587"/>
            <a:ext cx="1628890" cy="1370913"/>
          </a:xfrm>
          <a:prstGeom prst="rect">
            <a:avLst/>
          </a:prstGeom>
        </p:spPr>
      </p:pic>
      <p:pic>
        <p:nvPicPr>
          <p:cNvPr id="18" name="object 18"/>
          <p:cNvPicPr/>
          <p:nvPr/>
        </p:nvPicPr>
        <p:blipFill>
          <a:blip r:embed="rId12" cstate="print"/>
          <a:stretch>
            <a:fillRect/>
          </a:stretch>
        </p:blipFill>
        <p:spPr>
          <a:xfrm>
            <a:off x="9139704" y="3486928"/>
            <a:ext cx="2676808" cy="1779476"/>
          </a:xfrm>
          <a:prstGeom prst="rect">
            <a:avLst/>
          </a:prstGeom>
        </p:spPr>
      </p:pic>
      <p:pic>
        <p:nvPicPr>
          <p:cNvPr id="19" name="object 19"/>
          <p:cNvPicPr/>
          <p:nvPr/>
        </p:nvPicPr>
        <p:blipFill>
          <a:blip r:embed="rId13" cstate="print"/>
          <a:stretch>
            <a:fillRect/>
          </a:stretch>
        </p:blipFill>
        <p:spPr>
          <a:xfrm>
            <a:off x="6739467" y="5529288"/>
            <a:ext cx="2144182" cy="1146586"/>
          </a:xfrm>
          <a:prstGeom prst="rect">
            <a:avLst/>
          </a:prstGeom>
        </p:spPr>
      </p:pic>
      <p:pic>
        <p:nvPicPr>
          <p:cNvPr id="20" name="תמונה 19" descr="C:\Users\m1u7816\AppData\Local\Microsoft\Windows\INetCache\Content.MSO\161E3DB4.tmp">
            <a:extLst>
              <a:ext uri="{FF2B5EF4-FFF2-40B4-BE49-F238E27FC236}">
                <a16:creationId xmlns:a16="http://schemas.microsoft.com/office/drawing/2014/main" id="{CD7913CD-5FD5-D576-F069-B9C4359C7CF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153" t="17112" r="12437" b="23819"/>
          <a:stretch/>
        </p:blipFill>
        <p:spPr bwMode="auto">
          <a:xfrm>
            <a:off x="9518066" y="1113345"/>
            <a:ext cx="2301838" cy="17794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63F356E-E994-08D8-6056-80BB6F21AB31}"/>
              </a:ext>
            </a:extLst>
          </p:cNvPr>
          <p:cNvSpPr txBox="1"/>
          <p:nvPr/>
        </p:nvSpPr>
        <p:spPr>
          <a:xfrm>
            <a:off x="625905" y="1378074"/>
            <a:ext cx="10450286" cy="4893647"/>
          </a:xfrm>
          <a:prstGeom prst="rect">
            <a:avLst/>
          </a:prstGeom>
          <a:noFill/>
        </p:spPr>
        <p:txBody>
          <a:bodyPr wrap="square">
            <a:spAutoFit/>
          </a:bodyPr>
          <a:lstStyle/>
          <a:p>
            <a:r>
              <a:rPr lang="he-IL" sz="2400" dirty="0"/>
              <a:t>בשנה"ל תשפ"ה הנושא השנתי בחינוך הגופני יעסוק במכביה ה- 22 וערכיה. </a:t>
            </a:r>
          </a:p>
          <a:p>
            <a:r>
              <a:rPr lang="he-IL" sz="2400" dirty="0"/>
              <a:t>המכביה הינה אירוע הספורט הגדול והמשמעותי ביותר בעולם היהודי המתקיים אחת לארבע שנים ומכנס במדינת ישראל ספורטאים יהודים מכל רחבי העולם.</a:t>
            </a:r>
          </a:p>
          <a:p>
            <a:r>
              <a:rPr lang="he-IL" sz="2400" dirty="0"/>
              <a:t>המכביה היא האירוע היהודי-הציוני הגדול בעולם, המחבר את מדינת ישראל עם כל תפוצות ישראל .</a:t>
            </a:r>
          </a:p>
          <a:p>
            <a:r>
              <a:rPr lang="he-IL" sz="2400" dirty="0"/>
              <a:t>המכביה ה22- תיערך בישראל בין התאריכים י"ב – כ"ו בתמוז התשפ"ה, -8 22 ביולי ,2025 ובה צפויים להשתתף</a:t>
            </a:r>
          </a:p>
          <a:p>
            <a:r>
              <a:rPr lang="he-IL" sz="2400" dirty="0"/>
              <a:t>למעלה מ- 11,000 ספורטאים וספורטאיות מהעולם ותהיה תחת הכותרת: </a:t>
            </a:r>
          </a:p>
          <a:p>
            <a:r>
              <a:rPr lang="he-IL" sz="2400" dirty="0"/>
              <a:t>" יותר מתמיד " .( </a:t>
            </a:r>
            <a:r>
              <a:rPr lang="en-US" sz="2400" dirty="0"/>
              <a:t>more then ever</a:t>
            </a:r>
            <a:r>
              <a:rPr lang="he-IL" sz="2400" dirty="0"/>
              <a:t>)</a:t>
            </a:r>
          </a:p>
          <a:p>
            <a:r>
              <a:rPr lang="he-IL" sz="2400" dirty="0"/>
              <a:t>ה7- באוקטובר, מלחמת חרבות ברזל והלחימה בחזיתות השונות גבו וממשיכים לגבות מחירים כבדים בקרב עמנו</a:t>
            </a:r>
          </a:p>
          <a:p>
            <a:r>
              <a:rPr lang="he-IL" sz="2400" dirty="0"/>
              <a:t>ומעצימים את משמעות וחשיבות המכביה ה22- להעברת מסרים של אחדות, תקומה ותקווה לעתיד טוב יותר.</a:t>
            </a:r>
          </a:p>
        </p:txBody>
      </p:sp>
      <p:pic>
        <p:nvPicPr>
          <p:cNvPr id="6" name="תמונה 5">
            <a:extLst>
              <a:ext uri="{FF2B5EF4-FFF2-40B4-BE49-F238E27FC236}">
                <a16:creationId xmlns:a16="http://schemas.microsoft.com/office/drawing/2014/main" id="{79BED5E1-B6FC-0F94-DCDB-45118B513BF6}"/>
              </a:ext>
            </a:extLst>
          </p:cNvPr>
          <p:cNvPicPr>
            <a:picLocks noChangeAspect="1"/>
          </p:cNvPicPr>
          <p:nvPr/>
        </p:nvPicPr>
        <p:blipFill>
          <a:blip r:embed="rId2"/>
          <a:stretch>
            <a:fillRect/>
          </a:stretch>
        </p:blipFill>
        <p:spPr>
          <a:xfrm>
            <a:off x="10118690" y="305572"/>
            <a:ext cx="1758904" cy="1072502"/>
          </a:xfrm>
          <a:prstGeom prst="rect">
            <a:avLst/>
          </a:prstGeom>
        </p:spPr>
      </p:pic>
    </p:spTree>
    <p:extLst>
      <p:ext uri="{BB962C8B-B14F-4D97-AF65-F5344CB8AC3E}">
        <p14:creationId xmlns:p14="http://schemas.microsoft.com/office/powerpoint/2010/main" val="215818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D2CE411-67D4-1656-2EBD-729EA4A0508C}"/>
              </a:ext>
            </a:extLst>
          </p:cNvPr>
          <p:cNvSpPr txBox="1"/>
          <p:nvPr/>
        </p:nvSpPr>
        <p:spPr>
          <a:xfrm>
            <a:off x="1750142" y="397401"/>
            <a:ext cx="9065342" cy="5139869"/>
          </a:xfrm>
          <a:prstGeom prst="rect">
            <a:avLst/>
          </a:prstGeom>
          <a:noFill/>
        </p:spPr>
        <p:txBody>
          <a:bodyPr wrap="square">
            <a:spAutoFit/>
          </a:bodyPr>
          <a:lstStyle/>
          <a:p>
            <a:r>
              <a:rPr lang="he-IL" sz="2400" dirty="0">
                <a:ln>
                  <a:solidFill>
                    <a:schemeClr val="tx2">
                      <a:lumMod val="75000"/>
                      <a:lumOff val="25000"/>
                    </a:schemeClr>
                  </a:solidFill>
                </a:ln>
              </a:rPr>
              <a:t>"המכביה היא מפגן של אמונה ותקווה של העם היהודי בעתידו</a:t>
            </a:r>
          </a:p>
          <a:p>
            <a:r>
              <a:rPr lang="he-IL" sz="2400" dirty="0">
                <a:ln>
                  <a:solidFill>
                    <a:schemeClr val="tx2">
                      <a:lumMod val="75000"/>
                      <a:lumOff val="25000"/>
                    </a:schemeClr>
                  </a:solidFill>
                </a:ln>
              </a:rPr>
              <a:t>בארץ ישראל ובמדינת ישראל" (יצחק רבין ז"ל , טקס נעילת המכביה ה- 14)</a:t>
            </a:r>
          </a:p>
          <a:p>
            <a:endParaRPr lang="he-IL" sz="2000" dirty="0"/>
          </a:p>
          <a:p>
            <a:r>
              <a:rPr lang="he-IL" sz="2000" dirty="0"/>
              <a:t>המכביה היא האירוע הספורטיבי השני בגודלו בעולם ונחשבת לאירוע הבינ"ל הגדול ביותר של העם היהודי, המתקיים במדינת ישראל כל 4 שני ם, במהלכו יהודים מכל העולם מגיעים לישראל שבועיים של תחרויות ספורט, הכרת הארץ והעמקת הזהות היהודית תוך הדגשת מרכזיותה של ישראל בחיי העם היהודי וחיזוק ההמשכיות היהודית של קהילות ישראל בעולם.</a:t>
            </a:r>
          </a:p>
          <a:p>
            <a:endParaRPr lang="he-IL" sz="2000" dirty="0"/>
          </a:p>
          <a:p>
            <a:r>
              <a:rPr lang="he-IL" sz="2000" dirty="0"/>
              <a:t>מנהיגים רואים במכביה מפגן המקרב בין יהודים בארץ ובעולם ,היהודים שמגיעים מכל קצוות תבל לישראל , מתכנסים יחד למפגן ססגוני של אחווה ואחדות המציפים רגשות חמים בלבבות כולם.</a:t>
            </a:r>
          </a:p>
          <a:p>
            <a:r>
              <a:rPr lang="he-IL" sz="2000" dirty="0"/>
              <a:t>הספורטאים ומשלחותיהם המגיעים ארצה, מתאחדים עם אזרחי המדינה וזוכים להזדמנות להכיר את המדינה, להתוודע אליה, לטייל בה ובכך לחזק את הזיקה כלפיה . כאשר הם חוזרים לארצותיהם עם כל הידע והחוויות שצברו הם בעצם הופכים למעין "שגרירים" של מדינת ישראל בקרב הקהילות בהן חיים והמעגלים הסובבים אותם בחייהם. חלקם אף מחליטים לעלות ארצה בעקבות המכביה ולבנות את ביתם בישראל.</a:t>
            </a:r>
          </a:p>
        </p:txBody>
      </p:sp>
    </p:spTree>
    <p:extLst>
      <p:ext uri="{BB962C8B-B14F-4D97-AF65-F5344CB8AC3E}">
        <p14:creationId xmlns:p14="http://schemas.microsoft.com/office/powerpoint/2010/main" val="284584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ideoplayback">
            <a:hlinkClick r:id="" action="ppaction://media"/>
            <a:extLst>
              <a:ext uri="{FF2B5EF4-FFF2-40B4-BE49-F238E27FC236}">
                <a16:creationId xmlns:a16="http://schemas.microsoft.com/office/drawing/2014/main" id="{436190D4-973F-CB49-15CA-AF853D9D51EE}"/>
              </a:ext>
            </a:extLst>
          </p:cNvPr>
          <p:cNvPicPr>
            <a:picLocks noChangeAspect="1"/>
          </p:cNvPicPr>
          <p:nvPr>
            <a:videoFile r:link="rId1"/>
            <p:extLst>
              <p:ext uri="{DAA4B4D4-6D71-4841-9C94-3DE7FCFB9230}">
                <p14:media xmlns:p14="http://schemas.microsoft.com/office/powerpoint/2010/main" r:embed="rId2">
                  <p14:trim end="18493.1718"/>
                </p14:media>
              </p:ext>
            </p:extLst>
          </p:nvPr>
        </p:nvPicPr>
        <p:blipFill>
          <a:blip r:embed="rId4"/>
          <a:stretch>
            <a:fillRect/>
          </a:stretch>
        </p:blipFill>
        <p:spPr>
          <a:xfrm>
            <a:off x="1057657" y="510801"/>
            <a:ext cx="10566401" cy="5943600"/>
          </a:xfrm>
          <a:prstGeom prst="rect">
            <a:avLst/>
          </a:prstGeom>
        </p:spPr>
      </p:pic>
      <p:sp>
        <p:nvSpPr>
          <p:cNvPr id="3" name="מלבן 2">
            <a:extLst>
              <a:ext uri="{FF2B5EF4-FFF2-40B4-BE49-F238E27FC236}">
                <a16:creationId xmlns:a16="http://schemas.microsoft.com/office/drawing/2014/main" id="{DEAD0148-3F7A-C54B-AF38-E1F3996E8ACA}"/>
              </a:ext>
            </a:extLst>
          </p:cNvPr>
          <p:cNvSpPr/>
          <p:nvPr/>
        </p:nvSpPr>
        <p:spPr>
          <a:xfrm>
            <a:off x="2606561" y="0"/>
            <a:ext cx="7648248" cy="707886"/>
          </a:xfrm>
          <a:prstGeom prst="rect">
            <a:avLst/>
          </a:prstGeom>
          <a:noFill/>
        </p:spPr>
        <p:txBody>
          <a:bodyPr wrap="none" lIns="91440" tIns="45720" rIns="91440" bIns="45720">
            <a:spAutoFit/>
          </a:bodyPr>
          <a:lstStyle/>
          <a:p>
            <a:pPr algn="ctr"/>
            <a:r>
              <a:rPr lang="he-IL"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uttman Yad-Brush" panose="02010401010101010101" pitchFamily="2" charset="-79"/>
                <a:cs typeface="Guttman Yad-Brush" panose="02010401010101010101" pitchFamily="2" charset="-79"/>
              </a:rPr>
              <a:t>סרטון ההיסטוריה של המכביה</a:t>
            </a:r>
          </a:p>
        </p:txBody>
      </p:sp>
      <p:sp>
        <p:nvSpPr>
          <p:cNvPr id="4" name="תיבת טקסט 3">
            <a:extLst>
              <a:ext uri="{FF2B5EF4-FFF2-40B4-BE49-F238E27FC236}">
                <a16:creationId xmlns:a16="http://schemas.microsoft.com/office/drawing/2014/main" id="{30993416-B318-CB78-D535-145D393E6D5A}"/>
              </a:ext>
            </a:extLst>
          </p:cNvPr>
          <p:cNvSpPr txBox="1"/>
          <p:nvPr/>
        </p:nvSpPr>
        <p:spPr>
          <a:xfrm>
            <a:off x="2218909" y="5715737"/>
            <a:ext cx="6096000" cy="1477328"/>
          </a:xfrm>
          <a:prstGeom prst="rect">
            <a:avLst/>
          </a:prstGeom>
          <a:noFill/>
        </p:spPr>
        <p:txBody>
          <a:bodyPr wrap="square">
            <a:spAutoFit/>
          </a:bodyPr>
          <a:lstStyle/>
          <a:p>
            <a:endParaRPr lang="he-IL" dirty="0"/>
          </a:p>
          <a:p>
            <a:endParaRPr lang="he-IL" dirty="0"/>
          </a:p>
          <a:p>
            <a:endParaRPr lang="en-US" dirty="0"/>
          </a:p>
          <a:p>
            <a:r>
              <a:rPr lang="en-US" dirty="0">
                <a:hlinkClick r:id="rId5"/>
              </a:rPr>
              <a:t>https://www.maccabiah.com/he</a:t>
            </a:r>
            <a:endParaRPr lang="en-US" dirty="0"/>
          </a:p>
          <a:p>
            <a:endParaRPr lang="he-IL" dirty="0"/>
          </a:p>
        </p:txBody>
      </p:sp>
    </p:spTree>
    <p:extLst>
      <p:ext uri="{BB962C8B-B14F-4D97-AF65-F5344CB8AC3E}">
        <p14:creationId xmlns:p14="http://schemas.microsoft.com/office/powerpoint/2010/main" val="34981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3256" y="1828"/>
            <a:ext cx="10965485" cy="6854342"/>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609600" y="0"/>
            <a:ext cx="10972800" cy="6858000"/>
          </a:xfrm>
          <a:custGeom>
            <a:avLst/>
            <a:gdLst/>
            <a:ahLst/>
            <a:cxnLst/>
            <a:rect l="l" t="t" r="r" b="b"/>
            <a:pathLst>
              <a:path w="9144000" h="5715000">
                <a:moveTo>
                  <a:pt x="0" y="5715000"/>
                </a:moveTo>
                <a:lnTo>
                  <a:pt x="9144000" y="5715000"/>
                </a:lnTo>
                <a:lnTo>
                  <a:pt x="9144000" y="0"/>
                </a:lnTo>
                <a:lnTo>
                  <a:pt x="0" y="0"/>
                </a:lnTo>
                <a:lnTo>
                  <a:pt x="0" y="5715000"/>
                </a:lnTo>
                <a:close/>
              </a:path>
            </a:pathLst>
          </a:custGeom>
          <a:solidFill>
            <a:srgbClr val="FCB5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609600" y="0"/>
            <a:ext cx="10972800" cy="6858000"/>
          </a:xfrm>
          <a:custGeom>
            <a:avLst/>
            <a:gdLst/>
            <a:ahLst/>
            <a:cxnLst/>
            <a:rect l="l" t="t" r="r" b="b"/>
            <a:pathLst>
              <a:path w="9144000" h="5715000">
                <a:moveTo>
                  <a:pt x="0" y="5715000"/>
                </a:moveTo>
                <a:lnTo>
                  <a:pt x="9144000" y="5715000"/>
                </a:lnTo>
                <a:lnTo>
                  <a:pt x="9144000" y="0"/>
                </a:lnTo>
                <a:lnTo>
                  <a:pt x="0" y="0"/>
                </a:lnTo>
                <a:lnTo>
                  <a:pt x="0" y="5715000"/>
                </a:lnTo>
                <a:close/>
              </a:path>
            </a:pathLst>
          </a:custGeom>
          <a:ln w="12192">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2" name="Группа 21"/>
          <p:cNvGrpSpPr/>
          <p:nvPr/>
        </p:nvGrpSpPr>
        <p:grpSpPr>
          <a:xfrm>
            <a:off x="9279940" y="2420661"/>
            <a:ext cx="2302459" cy="3297995"/>
            <a:chOff x="7225283" y="2017217"/>
            <a:chExt cx="1918716" cy="2748329"/>
          </a:xfrm>
        </p:grpSpPr>
        <p:sp>
          <p:nvSpPr>
            <p:cNvPr id="6" name="object 6"/>
            <p:cNvSpPr/>
            <p:nvPr/>
          </p:nvSpPr>
          <p:spPr>
            <a:xfrm>
              <a:off x="7225283" y="2845307"/>
              <a:ext cx="1918716" cy="1920239"/>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835772" y="2017217"/>
              <a:ext cx="739648" cy="366064"/>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927213" y="2383535"/>
              <a:ext cx="621792" cy="365759"/>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Группа 23"/>
          <p:cNvGrpSpPr/>
          <p:nvPr/>
        </p:nvGrpSpPr>
        <p:grpSpPr>
          <a:xfrm>
            <a:off x="5090160" y="2420661"/>
            <a:ext cx="2302459" cy="3297995"/>
            <a:chOff x="3733800" y="2017217"/>
            <a:chExt cx="1918716" cy="2748329"/>
          </a:xfrm>
        </p:grpSpPr>
        <p:sp>
          <p:nvSpPr>
            <p:cNvPr id="9" name="object 9"/>
            <p:cNvSpPr/>
            <p:nvPr/>
          </p:nvSpPr>
          <p:spPr>
            <a:xfrm>
              <a:off x="3733800" y="2845307"/>
              <a:ext cx="1918716" cy="1920239"/>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372355" y="2017217"/>
              <a:ext cx="675639" cy="366064"/>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233671" y="2383535"/>
              <a:ext cx="1076045" cy="365759"/>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Группа 22"/>
          <p:cNvGrpSpPr/>
          <p:nvPr/>
        </p:nvGrpSpPr>
        <p:grpSpPr>
          <a:xfrm>
            <a:off x="7184135" y="2420661"/>
            <a:ext cx="2304287" cy="3297995"/>
            <a:chOff x="5478779" y="2017217"/>
            <a:chExt cx="1920239" cy="2748329"/>
          </a:xfrm>
        </p:grpSpPr>
        <p:sp>
          <p:nvSpPr>
            <p:cNvPr id="12" name="object 12"/>
            <p:cNvSpPr/>
            <p:nvPr/>
          </p:nvSpPr>
          <p:spPr>
            <a:xfrm>
              <a:off x="5478779" y="2845307"/>
              <a:ext cx="1920239" cy="1920239"/>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5734811" y="2017217"/>
              <a:ext cx="1470024" cy="366064"/>
            </a:xfrm>
            <a:prstGeom prst="rect">
              <a:avLst/>
            </a:prstGeom>
            <a:blipFill>
              <a:blip r:embed="rId11"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5859779" y="2383535"/>
              <a:ext cx="1292352" cy="365759"/>
            </a:xfrm>
            <a:prstGeom prst="rect">
              <a:avLst/>
            </a:prstGeom>
            <a:blipFill>
              <a:blip r:embed="rId1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Группа 25"/>
          <p:cNvGrpSpPr/>
          <p:nvPr/>
        </p:nvGrpSpPr>
        <p:grpSpPr>
          <a:xfrm>
            <a:off x="609601" y="2420661"/>
            <a:ext cx="2304287" cy="3297995"/>
            <a:chOff x="0" y="2017217"/>
            <a:chExt cx="1920239" cy="2748329"/>
          </a:xfrm>
        </p:grpSpPr>
        <p:sp>
          <p:nvSpPr>
            <p:cNvPr id="15" name="object 15"/>
            <p:cNvSpPr/>
            <p:nvPr/>
          </p:nvSpPr>
          <p:spPr>
            <a:xfrm>
              <a:off x="0" y="2845307"/>
              <a:ext cx="1920239" cy="1920239"/>
            </a:xfrm>
            <a:prstGeom prst="rect">
              <a:avLst/>
            </a:prstGeom>
            <a:blipFill>
              <a:blip r:embed="rId1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06856" y="2017217"/>
              <a:ext cx="766267" cy="366064"/>
            </a:xfrm>
            <a:prstGeom prst="rect">
              <a:avLst/>
            </a:prstGeom>
            <a:blipFill>
              <a:blip r:embed="rId1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591616" y="2383535"/>
              <a:ext cx="862330" cy="365759"/>
            </a:xfrm>
            <a:prstGeom prst="rect">
              <a:avLst/>
            </a:prstGeom>
            <a:blipFill>
              <a:blip r:embed="rId1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Группа 24"/>
          <p:cNvGrpSpPr/>
          <p:nvPr/>
        </p:nvGrpSpPr>
        <p:grpSpPr>
          <a:xfrm>
            <a:off x="2793187" y="2420661"/>
            <a:ext cx="2495396" cy="3297995"/>
            <a:chOff x="1819655" y="2017217"/>
            <a:chExt cx="2079497" cy="2748329"/>
          </a:xfrm>
        </p:grpSpPr>
        <p:sp>
          <p:nvSpPr>
            <p:cNvPr id="18" name="object 18"/>
            <p:cNvSpPr/>
            <p:nvPr/>
          </p:nvSpPr>
          <p:spPr>
            <a:xfrm>
              <a:off x="1866900" y="2845307"/>
              <a:ext cx="1920239" cy="1920239"/>
            </a:xfrm>
            <a:prstGeom prst="rect">
              <a:avLst/>
            </a:prstGeom>
            <a:blipFill>
              <a:blip r:embed="rId1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819655" y="2017217"/>
              <a:ext cx="2079497" cy="366064"/>
            </a:xfrm>
            <a:prstGeom prst="rect">
              <a:avLst/>
            </a:prstGeom>
            <a:blipFill>
              <a:blip r:embed="rId1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2386583" y="2383535"/>
              <a:ext cx="1031240" cy="365759"/>
            </a:xfrm>
            <a:prstGeom prst="rect">
              <a:avLst/>
            </a:prstGeom>
            <a:blipFill>
              <a:blip r:embed="rId1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Группа 28"/>
          <p:cNvGrpSpPr/>
          <p:nvPr/>
        </p:nvGrpSpPr>
        <p:grpSpPr>
          <a:xfrm>
            <a:off x="4356109" y="378210"/>
            <a:ext cx="3959046" cy="1008616"/>
            <a:chOff x="3122090" y="315175"/>
            <a:chExt cx="3299205" cy="840513"/>
          </a:xfrm>
        </p:grpSpPr>
        <p:sp>
          <p:nvSpPr>
            <p:cNvPr id="5" name="object 5"/>
            <p:cNvSpPr/>
            <p:nvPr/>
          </p:nvSpPr>
          <p:spPr>
            <a:xfrm>
              <a:off x="3122090" y="315175"/>
              <a:ext cx="3299205" cy="731520"/>
            </a:xfrm>
            <a:prstGeom prst="rect">
              <a:avLst/>
            </a:prstGeom>
            <a:blipFill>
              <a:blip r:embed="rId1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object 8"/>
            <p:cNvSpPr/>
            <p:nvPr/>
          </p:nvSpPr>
          <p:spPr>
            <a:xfrm>
              <a:off x="3122090" y="1069288"/>
              <a:ext cx="3050110" cy="86400"/>
            </a:xfrm>
            <a:prstGeom prst="rect">
              <a:avLst/>
            </a:prstGeom>
            <a:solidFill>
              <a:srgbClr val="00B4E3"/>
            </a:solidFill>
            <a:ln>
              <a:no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0" name="תמונה 29" descr="C:\Users\m1u7816\AppData\Local\Microsoft\Windows\INetCache\Content.MSO\161E3DB4.tmp">
            <a:extLst>
              <a:ext uri="{FF2B5EF4-FFF2-40B4-BE49-F238E27FC236}">
                <a16:creationId xmlns:a16="http://schemas.microsoft.com/office/drawing/2014/main" id="{CD7913CD-5FD5-D576-F069-B9C4359C7CF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1153" t="17112" r="12437" b="23819"/>
          <a:stretch/>
        </p:blipFill>
        <p:spPr bwMode="auto">
          <a:xfrm>
            <a:off x="914400" y="6157569"/>
            <a:ext cx="716789" cy="554126"/>
          </a:xfrm>
          <a:prstGeom prst="rect">
            <a:avLst/>
          </a:prstGeom>
          <a:noFill/>
          <a:ln>
            <a:noFill/>
          </a:ln>
        </p:spPr>
      </p:pic>
    </p:spTree>
    <p:extLst>
      <p:ext uri="{BB962C8B-B14F-4D97-AF65-F5344CB8AC3E}">
        <p14:creationId xmlns:p14="http://schemas.microsoft.com/office/powerpoint/2010/main" val="4066861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152400"/>
            <a:ext cx="9144000" cy="5715000"/>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Группа 13"/>
          <p:cNvGrpSpPr/>
          <p:nvPr/>
        </p:nvGrpSpPr>
        <p:grpSpPr>
          <a:xfrm>
            <a:off x="1143000" y="3004038"/>
            <a:ext cx="5978652" cy="2070355"/>
            <a:chOff x="0" y="3191255"/>
            <a:chExt cx="5978652" cy="2070355"/>
          </a:xfrm>
        </p:grpSpPr>
        <p:sp>
          <p:nvSpPr>
            <p:cNvPr id="4" name="object 3"/>
            <p:cNvSpPr/>
            <p:nvPr/>
          </p:nvSpPr>
          <p:spPr>
            <a:xfrm>
              <a:off x="1543811" y="3256788"/>
              <a:ext cx="3339846" cy="1232154"/>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4"/>
            <p:cNvSpPr/>
            <p:nvPr/>
          </p:nvSpPr>
          <p:spPr>
            <a:xfrm>
              <a:off x="1890014" y="3435426"/>
              <a:ext cx="2828543" cy="670864"/>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5"/>
            <p:cNvSpPr/>
            <p:nvPr/>
          </p:nvSpPr>
          <p:spPr>
            <a:xfrm>
              <a:off x="0" y="3191255"/>
              <a:ext cx="2303526" cy="1338834"/>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6"/>
            <p:cNvSpPr/>
            <p:nvPr/>
          </p:nvSpPr>
          <p:spPr>
            <a:xfrm>
              <a:off x="0" y="3385134"/>
              <a:ext cx="2107056" cy="731824"/>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7"/>
            <p:cNvSpPr/>
            <p:nvPr/>
          </p:nvSpPr>
          <p:spPr>
            <a:xfrm>
              <a:off x="1575816" y="3988308"/>
              <a:ext cx="2245614" cy="1232153"/>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8"/>
            <p:cNvSpPr/>
            <p:nvPr/>
          </p:nvSpPr>
          <p:spPr>
            <a:xfrm>
              <a:off x="1922017" y="4167530"/>
              <a:ext cx="1733295" cy="670560"/>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9"/>
            <p:cNvSpPr/>
            <p:nvPr/>
          </p:nvSpPr>
          <p:spPr>
            <a:xfrm>
              <a:off x="0" y="3922776"/>
              <a:ext cx="2335530" cy="1338834"/>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0"/>
            <p:cNvSpPr/>
            <p:nvPr/>
          </p:nvSpPr>
          <p:spPr>
            <a:xfrm>
              <a:off x="77723" y="4117238"/>
              <a:ext cx="2151761" cy="731519"/>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1"/>
            <p:cNvSpPr/>
            <p:nvPr/>
          </p:nvSpPr>
          <p:spPr>
            <a:xfrm>
              <a:off x="0" y="4870703"/>
              <a:ext cx="5978652" cy="205740"/>
            </a:xfrm>
            <a:prstGeom prst="rect">
              <a:avLst/>
            </a:prstGeom>
            <a:blipFill>
              <a:blip r:embed="rId11"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2"/>
            <p:cNvSpPr/>
            <p:nvPr/>
          </p:nvSpPr>
          <p:spPr>
            <a:xfrm>
              <a:off x="0" y="4937759"/>
              <a:ext cx="5820791" cy="76200"/>
            </a:xfrm>
            <a:prstGeom prst="rect">
              <a:avLst/>
            </a:prstGeom>
            <a:blipFill>
              <a:blip r:embed="rId1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085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442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258CC89D-F47A-6A30-B45B-9314E99F307D}"/>
              </a:ext>
            </a:extLst>
          </p:cNvPr>
          <p:cNvSpPr txBox="1"/>
          <p:nvPr/>
        </p:nvSpPr>
        <p:spPr>
          <a:xfrm>
            <a:off x="1317523" y="1590874"/>
            <a:ext cx="8672052" cy="4154984"/>
          </a:xfrm>
          <a:prstGeom prst="rect">
            <a:avLst/>
          </a:prstGeom>
          <a:noFill/>
        </p:spPr>
        <p:txBody>
          <a:bodyPr wrap="square">
            <a:spAutoFit/>
          </a:bodyPr>
          <a:lstStyle/>
          <a:p>
            <a:r>
              <a:rPr lang="he-IL" sz="2400" dirty="0"/>
              <a:t>• כיצד הספורט יכול לחבר בין אנשים מרקעים שונים? </a:t>
            </a:r>
          </a:p>
          <a:p>
            <a:r>
              <a:rPr lang="he-IL" sz="2400" dirty="0"/>
              <a:t>• מהי חשיבותה של הזהות היהודית? </a:t>
            </a:r>
          </a:p>
          <a:p>
            <a:r>
              <a:rPr lang="he-IL" sz="2400" dirty="0"/>
              <a:t>• האם לדעתכם המכביה מצליחה לקדם את הרעיונות הללו?</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מה למדנו היום על המכביה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מה חשיבותה לדעתכם?</a:t>
            </a:r>
          </a:p>
          <a:p>
            <a:pPr marR="0" lvl="0" algn="r" defTabSz="914400" rtl="1" eaLnBrk="1" fontAlgn="auto" latinLnBrk="0" hangingPunct="1">
              <a:lnSpc>
                <a:spcPct val="100000"/>
              </a:lnSpc>
              <a:spcBef>
                <a:spcPts val="0"/>
              </a:spcBef>
              <a:spcAft>
                <a:spcPts val="0"/>
              </a:spcAft>
              <a:buClrTx/>
              <a:buSzTx/>
              <a:tabLst/>
              <a:defRPr/>
            </a:pPr>
            <a:endParaRPr lang="he-IL" sz="2400" dirty="0">
              <a:solidFill>
                <a:prstClr val="black"/>
              </a:solidFill>
              <a:latin typeface="Calibri"/>
              <a:cs typeface="Arial" panose="020B0604020202020204" pitchFamily="34" charset="0"/>
            </a:endParaRPr>
          </a:p>
          <a:p>
            <a:pPr marR="0" lvl="0" algn="r" defTabSz="914400" rtl="1" eaLnBrk="1" fontAlgn="auto" latinLnBrk="0" hangingPunct="1">
              <a:lnSpc>
                <a:spcPct val="100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400" b="0" i="0" u="sng" strike="noStrike" kern="1200" cap="none" spc="0" normalizeH="0" baseline="0" noProof="0" dirty="0">
                <a:ln>
                  <a:noFill/>
                </a:ln>
                <a:solidFill>
                  <a:srgbClr val="0070C0"/>
                </a:solidFill>
                <a:effectLst/>
                <a:uLnTx/>
                <a:uFillTx/>
                <a:latin typeface="Calibri"/>
                <a:ea typeface="+mn-ea"/>
                <a:cs typeface="Arial" panose="020B0604020202020204" pitchFamily="34" charset="0"/>
              </a:rPr>
              <a:t>שאלות להמשך מחשבה </a:t>
            </a:r>
            <a:r>
              <a:rPr kumimoji="0" lang="he-IL"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R="0" lvl="0" algn="r" defTabSz="914400" rtl="1" eaLnBrk="1" fontAlgn="auto" latinLnBrk="0" hangingPunct="1">
              <a:lnSpc>
                <a:spcPct val="100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האם המכביה רלוונטית גם היום ?כיצד ניתן להמשיך לקדם את הרעיונות שעומדים בבסיסה?</a:t>
            </a:r>
          </a:p>
          <a:p>
            <a:endParaRPr lang="he-IL" sz="2400" dirty="0"/>
          </a:p>
        </p:txBody>
      </p:sp>
      <p:sp>
        <p:nvSpPr>
          <p:cNvPr id="8" name="מלבן 7">
            <a:extLst>
              <a:ext uri="{FF2B5EF4-FFF2-40B4-BE49-F238E27FC236}">
                <a16:creationId xmlns:a16="http://schemas.microsoft.com/office/drawing/2014/main" id="{E85834AB-974D-E591-7DCC-5D83D7E3B143}"/>
              </a:ext>
            </a:extLst>
          </p:cNvPr>
          <p:cNvSpPr/>
          <p:nvPr/>
        </p:nvSpPr>
        <p:spPr>
          <a:xfrm>
            <a:off x="4334736" y="528935"/>
            <a:ext cx="3797835" cy="923330"/>
          </a:xfrm>
          <a:prstGeom prst="rect">
            <a:avLst/>
          </a:prstGeom>
          <a:noFill/>
        </p:spPr>
        <p:txBody>
          <a:bodyPr wrap="none" lIns="91440" tIns="45720" rIns="91440" bIns="45720">
            <a:spAutoFit/>
          </a:bodyPr>
          <a:lstStyle/>
          <a:p>
            <a:pPr algn="ctr"/>
            <a:r>
              <a:rPr lang="he-I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שאלות לדיון:</a:t>
            </a:r>
          </a:p>
        </p:txBody>
      </p:sp>
    </p:spTree>
    <p:extLst>
      <p:ext uri="{BB962C8B-B14F-4D97-AF65-F5344CB8AC3E}">
        <p14:creationId xmlns:p14="http://schemas.microsoft.com/office/powerpoint/2010/main" val="332443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5E24CE6-C70F-AE7A-2257-788F15A8998A}"/>
              </a:ext>
            </a:extLst>
          </p:cNvPr>
          <p:cNvSpPr txBox="1"/>
          <p:nvPr/>
        </p:nvSpPr>
        <p:spPr>
          <a:xfrm>
            <a:off x="3578927" y="522853"/>
            <a:ext cx="7755890" cy="574040"/>
          </a:xfrm>
          <a:prstGeom prst="rect">
            <a:avLst/>
          </a:prstGeom>
        </p:spPr>
        <p:txBody>
          <a:bodyPr wrap="square" lIns="0" tIns="0" rIns="0" bIns="0">
            <a:normAutofit/>
          </a:bodyPr>
          <a:lstStyle/>
          <a:p>
            <a:pPr>
              <a:spcAft>
                <a:spcPts val="600"/>
              </a:spcAft>
            </a:pPr>
            <a:r>
              <a:rPr lang="he-IL" sz="3600" dirty="0">
                <a:solidFill>
                  <a:srgbClr val="002060"/>
                </a:solidFill>
                <a:latin typeface="Arial"/>
                <a:ea typeface="+mj-ea"/>
                <a:cs typeface="Arial"/>
              </a:rPr>
              <a:t>קישור ל</a:t>
            </a:r>
            <a:r>
              <a:rPr lang="en-US" sz="3600" b="0" i="0" dirty="0">
                <a:solidFill>
                  <a:srgbClr val="002060"/>
                </a:solidFill>
                <a:latin typeface="Arial"/>
                <a:ea typeface="+mj-ea"/>
                <a:cs typeface="Arial"/>
              </a:rPr>
              <a:t>משחק קהוט </a:t>
            </a:r>
            <a:r>
              <a:rPr lang="he-IL" sz="3600" b="0" i="0" dirty="0">
                <a:solidFill>
                  <a:srgbClr val="002060"/>
                </a:solidFill>
                <a:latin typeface="Arial"/>
                <a:ea typeface="+mj-ea"/>
                <a:cs typeface="Arial"/>
              </a:rPr>
              <a:t>בנושא המכביות:</a:t>
            </a:r>
            <a:endParaRPr lang="en-US" sz="3600" b="0" i="0" dirty="0">
              <a:solidFill>
                <a:srgbClr val="002060"/>
              </a:solidFill>
              <a:latin typeface="Arial"/>
              <a:ea typeface="+mj-ea"/>
              <a:cs typeface="Arial"/>
            </a:endParaRPr>
          </a:p>
        </p:txBody>
      </p:sp>
      <p:pic>
        <p:nvPicPr>
          <p:cNvPr id="4" name="תמונה 3">
            <a:extLst>
              <a:ext uri="{FF2B5EF4-FFF2-40B4-BE49-F238E27FC236}">
                <a16:creationId xmlns:a16="http://schemas.microsoft.com/office/drawing/2014/main" id="{A46697E3-4F40-766A-6FF7-BA13BC1920F7}"/>
              </a:ext>
            </a:extLst>
          </p:cNvPr>
          <p:cNvPicPr>
            <a:picLocks noChangeAspect="1"/>
          </p:cNvPicPr>
          <p:nvPr/>
        </p:nvPicPr>
        <p:blipFill>
          <a:blip r:embed="rId2"/>
          <a:srcRect l="3663" t="7543" r="2" b="1527"/>
          <a:stretch/>
        </p:blipFill>
        <p:spPr>
          <a:xfrm>
            <a:off x="321547" y="1203164"/>
            <a:ext cx="5109252" cy="4451671"/>
          </a:xfrm>
          <a:prstGeom prst="rect">
            <a:avLst/>
          </a:prstGeom>
          <a:noFill/>
        </p:spPr>
      </p:pic>
      <p:sp>
        <p:nvSpPr>
          <p:cNvPr id="5" name="מלבן 4">
            <a:extLst>
              <a:ext uri="{FF2B5EF4-FFF2-40B4-BE49-F238E27FC236}">
                <a16:creationId xmlns:a16="http://schemas.microsoft.com/office/drawing/2014/main" id="{BF339670-8B63-290F-AF3F-9AD055413473}"/>
              </a:ext>
            </a:extLst>
          </p:cNvPr>
          <p:cNvSpPr/>
          <p:nvPr/>
        </p:nvSpPr>
        <p:spPr>
          <a:xfrm>
            <a:off x="6096000" y="4112538"/>
            <a:ext cx="5490607" cy="1754326"/>
          </a:xfrm>
          <a:prstGeom prst="rect">
            <a:avLst/>
          </a:prstGeom>
          <a:noFill/>
        </p:spPr>
        <p:txBody>
          <a:bodyPr wrap="none" lIns="91440" tIns="45720" rIns="91440" bIns="45720">
            <a:spAutoFit/>
          </a:bodyPr>
          <a:lstStyle/>
          <a:p>
            <a:pPr algn="ctr"/>
            <a:r>
              <a:rPr lang="he-I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מי התלמיד שיזכה </a:t>
            </a:r>
          </a:p>
          <a:p>
            <a:pPr algn="ctr"/>
            <a:r>
              <a:rPr lang="he-I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וייצג את הכיתה?</a:t>
            </a:r>
            <a:endParaRPr lang="he-I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תיבת טקסט 5">
            <a:extLst>
              <a:ext uri="{FF2B5EF4-FFF2-40B4-BE49-F238E27FC236}">
                <a16:creationId xmlns:a16="http://schemas.microsoft.com/office/drawing/2014/main" id="{D338E3AF-A53A-6EA8-9D19-75031A987CDD}"/>
              </a:ext>
            </a:extLst>
          </p:cNvPr>
          <p:cNvSpPr txBox="1"/>
          <p:nvPr/>
        </p:nvSpPr>
        <p:spPr>
          <a:xfrm>
            <a:off x="3991897" y="1584293"/>
            <a:ext cx="7118555" cy="646331"/>
          </a:xfrm>
          <a:prstGeom prst="rect">
            <a:avLst/>
          </a:prstGeom>
          <a:noFill/>
        </p:spPr>
        <p:txBody>
          <a:bodyPr wrap="square">
            <a:spAutoFit/>
          </a:bodyPr>
          <a:lstStyle/>
          <a:p>
            <a:r>
              <a:rPr lang="en-US" dirty="0">
                <a:hlinkClick r:id="rId3"/>
              </a:rPr>
              <a:t>https://create.kahoot.it/details/2a85bb43-910a-4bd1-aa6c-c033323c8d94</a:t>
            </a:r>
            <a:endParaRPr lang="en-US" dirty="0"/>
          </a:p>
          <a:p>
            <a:endParaRPr lang="he-IL" dirty="0"/>
          </a:p>
        </p:txBody>
      </p:sp>
    </p:spTree>
    <p:extLst>
      <p:ext uri="{BB962C8B-B14F-4D97-AF65-F5344CB8AC3E}">
        <p14:creationId xmlns:p14="http://schemas.microsoft.com/office/powerpoint/2010/main" val="65711543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92A7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TotalTime>
  <Words>549</Words>
  <Application>Microsoft Office PowerPoint</Application>
  <PresentationFormat>מסך רחב</PresentationFormat>
  <Paragraphs>46</Paragraphs>
  <Slides>19</Slides>
  <Notes>1</Notes>
  <HiddenSlides>0</HiddenSlides>
  <MMClips>1</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19</vt:i4>
      </vt:variant>
    </vt:vector>
  </HeadingPairs>
  <TitlesOfParts>
    <vt:vector size="26" baseType="lpstr">
      <vt:lpstr>Aptos</vt:lpstr>
      <vt:lpstr>Aptos Display</vt:lpstr>
      <vt:lpstr>Arial</vt:lpstr>
      <vt:lpstr>Calibri</vt:lpstr>
      <vt:lpstr>Guttman Yad-Brush</vt:lpstr>
      <vt:lpstr>ערכת נושא Office</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סמלי המכביות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מסי איציקוביץ</dc:creator>
  <cp:lastModifiedBy>מסי איציקוביץ</cp:lastModifiedBy>
  <cp:revision>2</cp:revision>
  <dcterms:created xsi:type="dcterms:W3CDTF">2025-03-15T16:59:48Z</dcterms:created>
  <dcterms:modified xsi:type="dcterms:W3CDTF">2025-03-22T18:23:23Z</dcterms:modified>
</cp:coreProperties>
</file>