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65" autoAdjust="0"/>
    <p:restoredTop sz="94660"/>
  </p:normalViewPr>
  <p:slideViewPr>
    <p:cSldViewPr snapToGrid="0">
      <p:cViewPr varScale="1">
        <p:scale>
          <a:sx n="75" d="100"/>
          <a:sy n="75" d="100"/>
        </p:scale>
        <p:origin x="4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08B9EBBA-996F-894A-B54A-D6246ED52CEA}" type="datetimeFigureOut">
              <a:rPr lang="en-US" smtClean="0"/>
              <a:pPr/>
              <a:t>11/12/2022</a:t>
            </a:fld>
            <a:endParaRPr lang="en-US" dirty="0"/>
          </a:p>
        </p:txBody>
      </p:sp>
      <p:sp>
        <p:nvSpPr>
          <p:cNvPr id="5" name="מציין מיקום של כותרת תחתונה 4"/>
          <p:cNvSpPr>
            <a:spLocks noGrp="1"/>
          </p:cNvSpPr>
          <p:nvPr>
            <p:ph type="ftr" sz="quarter" idx="11"/>
          </p:nvPr>
        </p:nvSpPr>
        <p:spPr/>
        <p:txBody>
          <a:bodyPr/>
          <a:lstStyle/>
          <a:p>
            <a:endParaRPr lang="en-US" dirty="0"/>
          </a:p>
        </p:txBody>
      </p:sp>
      <p:sp>
        <p:nvSpPr>
          <p:cNvPr id="6" name="מציין מיקום של מספר שקופית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4977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9B3A1323-8D79-1946-B0D7-40001CF92E9D}" type="datetimeFigureOut">
              <a:rPr lang="en-US" smtClean="0"/>
              <a:pPr/>
              <a:t>11/12/2022</a:t>
            </a:fld>
            <a:endParaRPr lang="en-US" dirty="0"/>
          </a:p>
        </p:txBody>
      </p:sp>
      <p:sp>
        <p:nvSpPr>
          <p:cNvPr id="5" name="מציין מיקום של כותרת תחתונה 4"/>
          <p:cNvSpPr>
            <a:spLocks noGrp="1"/>
          </p:cNvSpPr>
          <p:nvPr>
            <p:ph type="ftr" sz="quarter" idx="11"/>
          </p:nvPr>
        </p:nvSpPr>
        <p:spPr/>
        <p:txBody>
          <a:bodyPr/>
          <a:lstStyle/>
          <a:p>
            <a:endParaRPr lang="en-US" dirty="0"/>
          </a:p>
        </p:txBody>
      </p:sp>
      <p:sp>
        <p:nvSpPr>
          <p:cNvPr id="6" name="מציין מיקום של מספר שקופית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575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8DFA1846-DA80-1C48-A609-854EA85C59AD}" type="datetimeFigureOut">
              <a:rPr lang="en-US" smtClean="0"/>
              <a:pPr/>
              <a:t>11/12/2022</a:t>
            </a:fld>
            <a:endParaRPr lang="en-US" dirty="0"/>
          </a:p>
        </p:txBody>
      </p:sp>
      <p:sp>
        <p:nvSpPr>
          <p:cNvPr id="5" name="מציין מיקום של כותרת תחתונה 4"/>
          <p:cNvSpPr>
            <a:spLocks noGrp="1"/>
          </p:cNvSpPr>
          <p:nvPr>
            <p:ph type="ftr" sz="quarter" idx="11"/>
          </p:nvPr>
        </p:nvSpPr>
        <p:spPr/>
        <p:txBody>
          <a:bodyPr/>
          <a:lstStyle/>
          <a:p>
            <a:endParaRPr lang="en-US" dirty="0"/>
          </a:p>
        </p:txBody>
      </p:sp>
      <p:sp>
        <p:nvSpPr>
          <p:cNvPr id="6" name="מציין מיקום של מספר שקופית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901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57302355-E14B-8545-A8F8-0FE83CC9D524}" type="datetimeFigureOut">
              <a:rPr lang="en-US" smtClean="0"/>
              <a:pPr/>
              <a:t>11/12/2022</a:t>
            </a:fld>
            <a:endParaRPr lang="en-US" dirty="0"/>
          </a:p>
        </p:txBody>
      </p:sp>
      <p:sp>
        <p:nvSpPr>
          <p:cNvPr id="6" name="מציין מיקום של כותרת תחתונה 5"/>
          <p:cNvSpPr>
            <a:spLocks noGrp="1"/>
          </p:cNvSpPr>
          <p:nvPr>
            <p:ph type="ftr" sz="quarter" idx="11"/>
          </p:nvPr>
        </p:nvSpPr>
        <p:spPr/>
        <p:txBody>
          <a:bodyPr/>
          <a:lstStyle/>
          <a:p>
            <a:endParaRPr lang="en-US" dirty="0"/>
          </a:p>
        </p:txBody>
      </p:sp>
      <p:sp>
        <p:nvSpPr>
          <p:cNvPr id="7" name="מציין מיקום של מספר שקופית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0962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02640F58-564D-2B4F-AE67-E407BA4FCF45}" type="datetimeFigureOut">
              <a:rPr lang="en-US" smtClean="0"/>
              <a:pPr/>
              <a:t>11/12/2022</a:t>
            </a:fld>
            <a:endParaRPr lang="en-US" dirty="0"/>
          </a:p>
        </p:txBody>
      </p:sp>
      <p:sp>
        <p:nvSpPr>
          <p:cNvPr id="8" name="מציין מיקום של כותרת תחתונה 7"/>
          <p:cNvSpPr>
            <a:spLocks noGrp="1"/>
          </p:cNvSpPr>
          <p:nvPr>
            <p:ph type="ftr" sz="quarter" idx="11"/>
          </p:nvPr>
        </p:nvSpPr>
        <p:spPr/>
        <p:txBody>
          <a:bodyPr/>
          <a:lstStyle/>
          <a:p>
            <a:endParaRPr lang="en-US" dirty="0"/>
          </a:p>
        </p:txBody>
      </p:sp>
      <p:sp>
        <p:nvSpPr>
          <p:cNvPr id="9" name="מציין מיקום של מספר שקופית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2653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F13A34C8-038E-2045-AF43-DF7DBB8E0E9E}" type="datetimeFigureOut">
              <a:rPr lang="en-US" smtClean="0"/>
              <a:pPr/>
              <a:t>11/12/2022</a:t>
            </a:fld>
            <a:endParaRPr lang="en-US" dirty="0"/>
          </a:p>
        </p:txBody>
      </p:sp>
      <p:sp>
        <p:nvSpPr>
          <p:cNvPr id="4" name="מציין מיקום של כותרת תחתונה 3"/>
          <p:cNvSpPr>
            <a:spLocks noGrp="1"/>
          </p:cNvSpPr>
          <p:nvPr>
            <p:ph type="ftr" sz="quarter" idx="11"/>
          </p:nvPr>
        </p:nvSpPr>
        <p:spPr/>
        <p:txBody>
          <a:bodyPr/>
          <a:lstStyle/>
          <a:p>
            <a:endParaRPr lang="en-US" dirty="0"/>
          </a:p>
        </p:txBody>
      </p:sp>
      <p:sp>
        <p:nvSpPr>
          <p:cNvPr id="5" name="מציין מיקום של מספר שקופית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075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8818C68F-D26B-8F47-958C-23B49CF8A634}" type="datetimeFigureOut">
              <a:rPr lang="en-US" smtClean="0"/>
              <a:pPr/>
              <a:t>11/12/2022</a:t>
            </a:fld>
            <a:endParaRPr lang="en-US" dirty="0"/>
          </a:p>
        </p:txBody>
      </p:sp>
      <p:sp>
        <p:nvSpPr>
          <p:cNvPr id="3" name="מציין מיקום של כותרת תחתונה 2"/>
          <p:cNvSpPr>
            <a:spLocks noGrp="1"/>
          </p:cNvSpPr>
          <p:nvPr>
            <p:ph type="ftr" sz="quarter" idx="11"/>
          </p:nvPr>
        </p:nvSpPr>
        <p:spPr/>
        <p:txBody>
          <a:bodyPr/>
          <a:lstStyle/>
          <a:p>
            <a:endParaRPr lang="en-US" dirty="0"/>
          </a:p>
        </p:txBody>
      </p:sp>
      <p:sp>
        <p:nvSpPr>
          <p:cNvPr id="4" name="מציין מיקום של מספר שקופית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7515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0DF5E60-9974-AC48-9591-99C2BB44B7CF}" type="datetimeFigureOut">
              <a:rPr lang="en-US" smtClean="0"/>
              <a:pPr/>
              <a:t>11/12/2022</a:t>
            </a:fld>
            <a:endParaRPr lang="en-US" dirty="0"/>
          </a:p>
        </p:txBody>
      </p:sp>
      <p:sp>
        <p:nvSpPr>
          <p:cNvPr id="6" name="מציין מיקום של כותרת תחתונה 5"/>
          <p:cNvSpPr>
            <a:spLocks noGrp="1"/>
          </p:cNvSpPr>
          <p:nvPr>
            <p:ph type="ftr" sz="quarter" idx="11"/>
          </p:nvPr>
        </p:nvSpPr>
        <p:spPr/>
        <p:txBody>
          <a:bodyPr/>
          <a:lstStyle/>
          <a:p>
            <a:endParaRPr lang="en-US" dirty="0"/>
          </a:p>
        </p:txBody>
      </p:sp>
      <p:sp>
        <p:nvSpPr>
          <p:cNvPr id="7" name="מציין מיקום של מספר שקופית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4264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8C79C5D-2A6F-F04D-97DA-BEF2467B64E4}" type="datetimeFigureOut">
              <a:rPr lang="en-US" smtClean="0"/>
              <a:pPr/>
              <a:t>11/12/2022</a:t>
            </a:fld>
            <a:endParaRPr lang="en-US" dirty="0"/>
          </a:p>
        </p:txBody>
      </p:sp>
      <p:sp>
        <p:nvSpPr>
          <p:cNvPr id="6" name="מציין מיקום של כותרת תחתונה 5"/>
          <p:cNvSpPr>
            <a:spLocks noGrp="1"/>
          </p:cNvSpPr>
          <p:nvPr>
            <p:ph type="ftr" sz="quarter" idx="11"/>
          </p:nvPr>
        </p:nvSpPr>
        <p:spPr/>
        <p:txBody>
          <a:bodyPr/>
          <a:lstStyle/>
          <a:p>
            <a:endParaRPr lang="en-US" dirty="0"/>
          </a:p>
        </p:txBody>
      </p:sp>
      <p:sp>
        <p:nvSpPr>
          <p:cNvPr id="7" name="מציין מיקום של מספר שקופית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5724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C6C52C72-DE31-F449-A4ED-4C594FD91407}" type="datetimeFigureOut">
              <a:rPr lang="en-US" smtClean="0"/>
              <a:pPr/>
              <a:t>11/12/2022</a:t>
            </a:fld>
            <a:endParaRPr lang="en-US" dirty="0"/>
          </a:p>
        </p:txBody>
      </p:sp>
      <p:sp>
        <p:nvSpPr>
          <p:cNvPr id="5" name="מציין מיקום של כותרת תחתונה 4"/>
          <p:cNvSpPr>
            <a:spLocks noGrp="1"/>
          </p:cNvSpPr>
          <p:nvPr>
            <p:ph type="ftr" sz="quarter" idx="11"/>
          </p:nvPr>
        </p:nvSpPr>
        <p:spPr/>
        <p:txBody>
          <a:bodyPr/>
          <a:lstStyle/>
          <a:p>
            <a:endParaRPr lang="en-US" dirty="0"/>
          </a:p>
        </p:txBody>
      </p:sp>
      <p:sp>
        <p:nvSpPr>
          <p:cNvPr id="6" name="מציין מיקום של מספר שקופית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6964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D62726E-379B-B349-9EED-81ED093FA806}" type="datetimeFigureOut">
              <a:rPr lang="en-US" smtClean="0"/>
              <a:pPr/>
              <a:t>11/12/2022</a:t>
            </a:fld>
            <a:endParaRPr lang="en-US" dirty="0"/>
          </a:p>
        </p:txBody>
      </p:sp>
      <p:sp>
        <p:nvSpPr>
          <p:cNvPr id="5" name="מציין מיקום של כותרת תחתונה 4"/>
          <p:cNvSpPr>
            <a:spLocks noGrp="1"/>
          </p:cNvSpPr>
          <p:nvPr>
            <p:ph type="ftr" sz="quarter" idx="11"/>
          </p:nvPr>
        </p:nvSpPr>
        <p:spPr/>
        <p:txBody>
          <a:bodyPr/>
          <a:lstStyle/>
          <a:p>
            <a:endParaRPr lang="en-US" dirty="0"/>
          </a:p>
        </p:txBody>
      </p:sp>
      <p:sp>
        <p:nvSpPr>
          <p:cNvPr id="6" name="מציין מיקום של מספר שקופית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486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9B482E8-6E0E-1B4F-B1FD-C69DB9E858D9}" type="datetimeFigureOut">
              <a:rPr lang="en-US" smtClean="0"/>
              <a:pPr/>
              <a:t>11/12/2022</a:t>
            </a:fld>
            <a:endParaRPr lang="en-US" dirty="0"/>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dirty="0"/>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126053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3" Type="http://schemas.openxmlformats.org/officeDocument/2006/relationships/hyperlink" Target="https://www.safeschool.co.il/" TargetMode="External" /><Relationship Id="rId2" Type="http://schemas.openxmlformats.org/officeDocument/2006/relationships/image" Target="../media/image1.jpg" /><Relationship Id="rId1" Type="http://schemas.openxmlformats.org/officeDocument/2006/relationships/slideLayout" Target="../slideLayouts/slideLayout1.xml" /><Relationship Id="rId5" Type="http://schemas.openxmlformats.org/officeDocument/2006/relationships/hyperlink" Target="https://www.youtube.com/watch?v=ikczWlck8lY" TargetMode="External" /><Relationship Id="rId4" Type="http://schemas.openxmlformats.org/officeDocument/2006/relationships/hyperlink" Target="https://www.youtube.com/watch?v=w5y8DORIuKU" TargetMode="External" /></Relationships>
</file>

<file path=ppt/slides/_rels/slide13.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image" Target="../media/image1.jpg" /><Relationship Id="rId1" Type="http://schemas.openxmlformats.org/officeDocument/2006/relationships/slideLayout" Target="../slideLayouts/slideLayout1.xml" /><Relationship Id="rId4" Type="http://schemas.openxmlformats.org/officeDocument/2006/relationships/image" Target="../media/image3.jpg" /></Relationships>
</file>

<file path=ppt/slides/_rels/slide16.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831770" y="3686628"/>
            <a:ext cx="7968343" cy="2049009"/>
          </a:xfrm>
          <a:solidFill>
            <a:schemeClr val="bg2"/>
          </a:solidFill>
        </p:spPr>
        <p:txBody>
          <a:bodyPr>
            <a:normAutofit/>
          </a:bodyPr>
          <a:lstStyle/>
          <a:p>
            <a:r>
              <a:rPr lang="he-IL" sz="4400" dirty="0"/>
              <a:t>שבוע בטיחות בדרכים בנושא:</a:t>
            </a:r>
          </a:p>
          <a:p>
            <a:r>
              <a:rPr lang="he-IL" sz="6000" dirty="0">
                <a:solidFill>
                  <a:schemeClr val="accent1">
                    <a:lumMod val="75000"/>
                  </a:schemeClr>
                </a:solidFill>
              </a:rPr>
              <a:t>כלי רכב דו גלגלי </a:t>
            </a:r>
          </a:p>
          <a:p>
            <a:endParaRPr lang="he-IL" dirty="0"/>
          </a:p>
          <a:p>
            <a:r>
              <a:rPr lang="he-IL" dirty="0"/>
              <a:t>תשפ"ג  - מקיף י"ב "המעיין"</a:t>
            </a:r>
          </a:p>
          <a:p>
            <a:r>
              <a:rPr lang="he-IL" dirty="0"/>
              <a:t>רכזת: רויטל אלון</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345045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976914" y="4412343"/>
            <a:ext cx="7823200" cy="2293256"/>
          </a:xfrm>
          <a:solidFill>
            <a:schemeClr val="bg2"/>
          </a:solidFill>
        </p:spPr>
        <p:txBody>
          <a:bodyPr>
            <a:normAutofit/>
          </a:bodyPr>
          <a:lstStyle/>
          <a:p>
            <a:r>
              <a:rPr lang="he-IL" sz="5400" dirty="0"/>
              <a:t>שאלון </a:t>
            </a:r>
          </a:p>
          <a:p>
            <a:r>
              <a:rPr lang="he-IL" sz="5400" dirty="0"/>
              <a:t>נכון / לא נכון</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3581140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460375" y="638629"/>
            <a:ext cx="11325225" cy="5689600"/>
          </a:xfrm>
          <a:solidFill>
            <a:schemeClr val="bg2"/>
          </a:solidFill>
        </p:spPr>
        <p:txBody>
          <a:bodyPr>
            <a:normAutofit lnSpcReduction="10000"/>
          </a:bodyPr>
          <a:lstStyle/>
          <a:p>
            <a:r>
              <a:rPr lang="he-IL" sz="5400" dirty="0"/>
              <a:t> </a:t>
            </a:r>
            <a:r>
              <a:rPr lang="he-IL" sz="5400" dirty="0">
                <a:solidFill>
                  <a:schemeClr val="accent1">
                    <a:lumMod val="75000"/>
                  </a:schemeClr>
                </a:solidFill>
              </a:rPr>
              <a:t>נכון / לא נכון (</a:t>
            </a:r>
            <a:r>
              <a:rPr lang="he-IL" sz="2800" dirty="0">
                <a:solidFill>
                  <a:schemeClr val="accent1">
                    <a:lumMod val="75000"/>
                  </a:schemeClr>
                </a:solidFill>
              </a:rPr>
              <a:t>יש לענות</a:t>
            </a:r>
            <a:r>
              <a:rPr lang="he-IL" sz="5400" dirty="0">
                <a:solidFill>
                  <a:schemeClr val="accent1">
                    <a:lumMod val="75000"/>
                  </a:schemeClr>
                </a:solidFill>
              </a:rPr>
              <a:t>)</a:t>
            </a:r>
          </a:p>
          <a:p>
            <a:pPr algn="r"/>
            <a:r>
              <a:rPr lang="he-IL" sz="4000" dirty="0"/>
              <a:t>*</a:t>
            </a:r>
            <a:r>
              <a:rPr lang="he-IL" sz="3200" dirty="0"/>
              <a:t>אני רוכב על אופניים חשמליים. </a:t>
            </a:r>
          </a:p>
          <a:p>
            <a:pPr algn="r"/>
            <a:endParaRPr lang="he-IL" sz="3200" dirty="0"/>
          </a:p>
          <a:p>
            <a:pPr algn="r"/>
            <a:r>
              <a:rPr lang="he-IL" sz="3200" dirty="0"/>
              <a:t>*אני רוכב על קורקינט חשמלי. </a:t>
            </a:r>
          </a:p>
          <a:p>
            <a:pPr algn="r"/>
            <a:endParaRPr lang="he-IL" sz="3200" dirty="0"/>
          </a:p>
          <a:p>
            <a:pPr algn="r"/>
            <a:r>
              <a:rPr lang="he-IL" sz="3200" dirty="0"/>
              <a:t>*אני מכיר אישית מישהו שרוכב על אופניים חשמליים או קורקינט חשמלי.</a:t>
            </a:r>
          </a:p>
          <a:p>
            <a:pPr algn="r"/>
            <a:r>
              <a:rPr lang="he-IL" sz="3200" dirty="0"/>
              <a:t> </a:t>
            </a:r>
          </a:p>
          <a:p>
            <a:pPr algn="r"/>
            <a:r>
              <a:rPr lang="he-IL" sz="3200" dirty="0"/>
              <a:t>*חבישת קסדה בעת רכיבה על כלי ממונע היא בגדר המלצה בלבד. </a:t>
            </a:r>
          </a:p>
          <a:p>
            <a:pPr algn="r"/>
            <a:endParaRPr lang="he-IL" sz="3200" dirty="0"/>
          </a:p>
          <a:p>
            <a:pPr algn="r"/>
            <a:r>
              <a:rPr lang="he-IL" sz="3200" dirty="0"/>
              <a:t>*כל מי שרוצה לרכוב על כלי ממונע חייב לעבור בחינת תיאוריה. </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2476325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798286" y="478971"/>
            <a:ext cx="11001828" cy="6226628"/>
          </a:xfrm>
          <a:solidFill>
            <a:schemeClr val="bg2"/>
          </a:solidFill>
        </p:spPr>
        <p:txBody>
          <a:bodyPr>
            <a:normAutofit/>
          </a:bodyPr>
          <a:lstStyle/>
          <a:p>
            <a:endParaRPr lang="he-IL" sz="5400" dirty="0"/>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4" name="מלבן 3"/>
          <p:cNvSpPr/>
          <p:nvPr/>
        </p:nvSpPr>
        <p:spPr>
          <a:xfrm>
            <a:off x="1001487" y="478971"/>
            <a:ext cx="10435770" cy="6001643"/>
          </a:xfrm>
          <a:prstGeom prst="rect">
            <a:avLst/>
          </a:prstGeom>
        </p:spPr>
        <p:txBody>
          <a:bodyPr wrap="square">
            <a:spAutoFit/>
          </a:bodyPr>
          <a:lstStyle/>
          <a:p>
            <a:pPr algn="r"/>
            <a:r>
              <a:rPr lang="he-IL" sz="3200" dirty="0"/>
              <a:t>*גיל הרכיבה על כלי רכב ממונע הוא 14 ומעלה. </a:t>
            </a:r>
            <a:endParaRPr lang="en-US" sz="3200" dirty="0"/>
          </a:p>
          <a:p>
            <a:pPr algn="r"/>
            <a:endParaRPr lang="he-IL" sz="3200" dirty="0"/>
          </a:p>
          <a:p>
            <a:pPr algn="r"/>
            <a:r>
              <a:rPr lang="he-IL" sz="3200" dirty="0"/>
              <a:t>*בניגוד לכלי רכב, בכלי ממונע מותר להשתמש בטלפון תוך כדי רכיבה. </a:t>
            </a:r>
            <a:endParaRPr lang="en-US" sz="3200" dirty="0"/>
          </a:p>
          <a:p>
            <a:pPr algn="r"/>
            <a:endParaRPr lang="he-IL" sz="3200" dirty="0"/>
          </a:p>
          <a:p>
            <a:pPr algn="r"/>
            <a:r>
              <a:rPr lang="he-IL" sz="3200" dirty="0"/>
              <a:t>*אסור להרכיב נוסע נוסף בכלי רכב ממונע.</a:t>
            </a:r>
          </a:p>
          <a:p>
            <a:pPr algn="r"/>
            <a:r>
              <a:rPr lang="he-IL" sz="3200" dirty="0"/>
              <a:t> </a:t>
            </a:r>
          </a:p>
          <a:p>
            <a:pPr algn="r"/>
            <a:r>
              <a:rPr lang="he-IL" sz="3200" dirty="0"/>
              <a:t>*רכיבה בכלי רכב ממונע יכולה להגיע עד 25 קמ"ש בלבד. </a:t>
            </a:r>
            <a:endParaRPr lang="en-US" sz="3200" dirty="0"/>
          </a:p>
          <a:p>
            <a:pPr algn="r"/>
            <a:endParaRPr lang="he-IL" sz="3200" dirty="0"/>
          </a:p>
          <a:p>
            <a:pPr algn="r"/>
            <a:r>
              <a:rPr lang="he-IL" sz="3200" dirty="0"/>
              <a:t>*מותר להרכיב ילדים רק עד גיל שמונה בכיסא ייעודי. </a:t>
            </a:r>
            <a:endParaRPr lang="en-US" sz="3200" dirty="0"/>
          </a:p>
          <a:p>
            <a:pPr algn="r"/>
            <a:endParaRPr lang="he-IL" sz="3200" dirty="0"/>
          </a:p>
          <a:p>
            <a:pPr algn="r"/>
            <a:r>
              <a:rPr lang="he-IL" sz="3200" dirty="0"/>
              <a:t>*הרכיבה על כלי ממונע מותרת על המדרכה בלבד.</a:t>
            </a:r>
          </a:p>
        </p:txBody>
      </p:sp>
    </p:spTree>
    <p:extLst>
      <p:ext uri="{BB962C8B-B14F-4D97-AF65-F5344CB8AC3E}">
        <p14:creationId xmlns:p14="http://schemas.microsoft.com/office/powerpoint/2010/main" val="1773104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460375" y="1122363"/>
            <a:ext cx="11339739" cy="5583236"/>
          </a:xfrm>
          <a:solidFill>
            <a:schemeClr val="bg2"/>
          </a:solidFill>
        </p:spPr>
        <p:txBody>
          <a:bodyPr>
            <a:normAutofit/>
          </a:bodyPr>
          <a:lstStyle/>
          <a:p>
            <a:r>
              <a:rPr lang="he-IL" sz="5400" dirty="0"/>
              <a:t>תשובות: </a:t>
            </a:r>
          </a:p>
          <a:p>
            <a:pPr algn="r"/>
            <a:r>
              <a:rPr lang="he-IL" sz="2800" dirty="0"/>
              <a:t>חבישת קסדה בעת רכיבה על כלי ממונע היא בגדר המלצה בלבד.  </a:t>
            </a:r>
            <a:r>
              <a:rPr lang="he-IL" sz="2800" dirty="0">
                <a:solidFill>
                  <a:srgbClr val="FF0000"/>
                </a:solidFill>
              </a:rPr>
              <a:t>לא נכון</a:t>
            </a:r>
          </a:p>
          <a:p>
            <a:pPr algn="r"/>
            <a:r>
              <a:rPr lang="he-IL" sz="2800" dirty="0"/>
              <a:t>כל מי שרוצה לרכוב על כלי ממונע חייב לעבור בחינת תיאוריה.  </a:t>
            </a:r>
            <a:r>
              <a:rPr lang="he-IL" sz="2800" dirty="0">
                <a:solidFill>
                  <a:srgbClr val="FF0000"/>
                </a:solidFill>
              </a:rPr>
              <a:t>נכון</a:t>
            </a:r>
          </a:p>
          <a:p>
            <a:pPr algn="r"/>
            <a:r>
              <a:rPr lang="he-IL" sz="2800" dirty="0"/>
              <a:t>גיל הרכיבה על כלי רכב ממונע הוא 14 ומעלה.  </a:t>
            </a:r>
            <a:r>
              <a:rPr lang="he-IL" sz="2800" dirty="0">
                <a:solidFill>
                  <a:srgbClr val="FF0000"/>
                </a:solidFill>
              </a:rPr>
              <a:t>לא נכון (גיל 16)</a:t>
            </a:r>
          </a:p>
          <a:p>
            <a:pPr algn="r"/>
            <a:r>
              <a:rPr lang="he-IL" sz="2800" dirty="0"/>
              <a:t>בניגוד לכלי רכב, בכלי ממונע מותר להשתמש בטלפון תוך כדי רכיבה. </a:t>
            </a:r>
            <a:r>
              <a:rPr lang="he-IL" sz="2800" dirty="0">
                <a:solidFill>
                  <a:srgbClr val="FF0000"/>
                </a:solidFill>
              </a:rPr>
              <a:t>לא נכון</a:t>
            </a:r>
          </a:p>
          <a:p>
            <a:pPr algn="r"/>
            <a:r>
              <a:rPr lang="he-IL" sz="2800" dirty="0"/>
              <a:t>אסור להרכיב נוסע נוסף בכלי רכב ממונע. </a:t>
            </a:r>
            <a:r>
              <a:rPr lang="he-IL" sz="2800" dirty="0">
                <a:solidFill>
                  <a:srgbClr val="FF0000"/>
                </a:solidFill>
              </a:rPr>
              <a:t>נכון</a:t>
            </a:r>
          </a:p>
          <a:p>
            <a:pPr algn="r"/>
            <a:r>
              <a:rPr lang="he-IL" sz="2800" dirty="0"/>
              <a:t>רכיבה בכלי רכב ממונע יכולה להגיע עד 25 קמ"ש בלבד. </a:t>
            </a:r>
            <a:r>
              <a:rPr lang="he-IL" sz="2800" dirty="0">
                <a:solidFill>
                  <a:srgbClr val="FF0000"/>
                </a:solidFill>
              </a:rPr>
              <a:t>נכון</a:t>
            </a:r>
          </a:p>
          <a:p>
            <a:pPr algn="r"/>
            <a:r>
              <a:rPr lang="he-IL" sz="2800" dirty="0"/>
              <a:t>מותר להרכיב ילדים רק עד גיל שמונה בכיסא ייעודי. </a:t>
            </a:r>
            <a:r>
              <a:rPr lang="he-IL" sz="2800" dirty="0">
                <a:solidFill>
                  <a:srgbClr val="FF0000"/>
                </a:solidFill>
              </a:rPr>
              <a:t>נכון</a:t>
            </a:r>
          </a:p>
          <a:p>
            <a:pPr algn="r"/>
            <a:r>
              <a:rPr lang="he-IL" sz="2800" dirty="0"/>
              <a:t>הרכיבה על כלי ממונע מותרת על המדרכה בלבד. </a:t>
            </a:r>
            <a:r>
              <a:rPr lang="he-IL" sz="2800" dirty="0">
                <a:solidFill>
                  <a:srgbClr val="FF0000"/>
                </a:solidFill>
              </a:rPr>
              <a:t>לא נכון</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1859452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976914" y="4412343"/>
            <a:ext cx="7823200" cy="2293256"/>
          </a:xfrm>
          <a:solidFill>
            <a:schemeClr val="bg2"/>
          </a:solidFill>
        </p:spPr>
        <p:txBody>
          <a:bodyPr>
            <a:normAutofit fontScale="92500"/>
          </a:bodyPr>
          <a:lstStyle/>
          <a:p>
            <a:r>
              <a:rPr lang="he-IL" sz="5400" dirty="0"/>
              <a:t>בשנים האחרונות אנו עדים לעלייה בשימוש בכלים ממונעים בכלל, ובקרב בני נוער בפרט.</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586717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164114" y="3788229"/>
            <a:ext cx="8636000" cy="2917370"/>
          </a:xfrm>
          <a:solidFill>
            <a:schemeClr val="bg2"/>
          </a:solidFill>
        </p:spPr>
        <p:txBody>
          <a:bodyPr>
            <a:normAutofit/>
          </a:bodyPr>
          <a:lstStyle/>
          <a:p>
            <a:r>
              <a:rPr lang="he-IL" sz="5400" dirty="0">
                <a:solidFill>
                  <a:schemeClr val="accent6"/>
                </a:solidFill>
              </a:rPr>
              <a:t>דיון:</a:t>
            </a:r>
            <a:r>
              <a:rPr lang="he-IL" sz="5400" dirty="0"/>
              <a:t>  </a:t>
            </a:r>
          </a:p>
          <a:p>
            <a:r>
              <a:rPr lang="he-IL" sz="5400" dirty="0"/>
              <a:t>היתרונות והחסרונות לרכיבה על כלים ממונעים.</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3266018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885371" y="537029"/>
            <a:ext cx="10914743" cy="6168570"/>
          </a:xfrm>
          <a:solidFill>
            <a:schemeClr val="bg2"/>
          </a:solidFill>
        </p:spPr>
        <p:txBody>
          <a:bodyPr>
            <a:normAutofit/>
          </a:bodyPr>
          <a:lstStyle/>
          <a:p>
            <a:endParaRPr lang="he-IL" sz="5400" dirty="0"/>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graphicFrame>
        <p:nvGraphicFramePr>
          <p:cNvPr id="4" name="טבלה 3"/>
          <p:cNvGraphicFramePr>
            <a:graphicFrameLocks noGrp="1"/>
          </p:cNvGraphicFramePr>
          <p:nvPr>
            <p:extLst>
              <p:ext uri="{D42A27DB-BD31-4B8C-83A1-F6EECF244321}">
                <p14:modId xmlns:p14="http://schemas.microsoft.com/office/powerpoint/2010/main" val="222667260"/>
              </p:ext>
            </p:extLst>
          </p:nvPr>
        </p:nvGraphicFramePr>
        <p:xfrm>
          <a:off x="1117600" y="719667"/>
          <a:ext cx="10479314" cy="5730106"/>
        </p:xfrm>
        <a:graphic>
          <a:graphicData uri="http://schemas.openxmlformats.org/drawingml/2006/table">
            <a:tbl>
              <a:tblPr rtl="1" firstRow="1" bandRow="1">
                <a:tableStyleId>{5C22544A-7EE6-4342-B048-85BDC9FD1C3A}</a:tableStyleId>
              </a:tblPr>
              <a:tblGrid>
                <a:gridCol w="5239657">
                  <a:extLst>
                    <a:ext uri="{9D8B030D-6E8A-4147-A177-3AD203B41FA5}">
                      <a16:colId xmlns:a16="http://schemas.microsoft.com/office/drawing/2014/main" val="20000"/>
                    </a:ext>
                  </a:extLst>
                </a:gridCol>
                <a:gridCol w="5239657">
                  <a:extLst>
                    <a:ext uri="{9D8B030D-6E8A-4147-A177-3AD203B41FA5}">
                      <a16:colId xmlns:a16="http://schemas.microsoft.com/office/drawing/2014/main" val="20001"/>
                    </a:ext>
                  </a:extLst>
                </a:gridCol>
              </a:tblGrid>
              <a:tr h="1534533">
                <a:tc>
                  <a:txBody>
                    <a:bodyPr/>
                    <a:lstStyle/>
                    <a:p>
                      <a:pPr rtl="1"/>
                      <a:r>
                        <a:rPr lang="he-IL" sz="3200" dirty="0"/>
                        <a:t>יתרונות לרכיבה על כלים ממונעים</a:t>
                      </a:r>
                    </a:p>
                  </a:txBody>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3200" dirty="0"/>
                        <a:t>חסרונות לרכיבה על כלים ממונעים</a:t>
                      </a:r>
                    </a:p>
                    <a:p>
                      <a:pPr rtl="1"/>
                      <a:endParaRPr lang="he-IL" sz="3200" dirty="0"/>
                    </a:p>
                  </a:txBody>
                  <a:tcPr/>
                </a:tc>
                <a:extLst>
                  <a:ext uri="{0D108BD9-81ED-4DB2-BD59-A6C34878D82A}">
                    <a16:rowId xmlns:a16="http://schemas.microsoft.com/office/drawing/2014/main" val="10000"/>
                  </a:ext>
                </a:extLst>
              </a:tr>
              <a:tr h="596518">
                <a:tc>
                  <a:txBody>
                    <a:bodyPr/>
                    <a:lstStyle/>
                    <a:p>
                      <a:pPr rtl="1"/>
                      <a:r>
                        <a:rPr lang="he-IL" dirty="0"/>
                        <a:t>השימוש בכלי ממונע הוא קל, נוח, זמין, מהיר</a:t>
                      </a:r>
                    </a:p>
                  </a:txBody>
                  <a:tcPr/>
                </a:tc>
                <a:tc>
                  <a:txBody>
                    <a:bodyPr/>
                    <a:lstStyle/>
                    <a:p>
                      <a:pPr rtl="1"/>
                      <a:r>
                        <a:rPr lang="he-IL" dirty="0"/>
                        <a:t>אינם מספקים</a:t>
                      </a:r>
                      <a:r>
                        <a:rPr lang="he-IL" baseline="0" dirty="0"/>
                        <a:t> הגנה לרוכב במקרה של תאונה</a:t>
                      </a:r>
                      <a:endParaRPr lang="he-IL" dirty="0"/>
                    </a:p>
                  </a:txBody>
                  <a:tcPr/>
                </a:tc>
                <a:extLst>
                  <a:ext uri="{0D108BD9-81ED-4DB2-BD59-A6C34878D82A}">
                    <a16:rowId xmlns:a16="http://schemas.microsoft.com/office/drawing/2014/main" val="10001"/>
                  </a:ext>
                </a:extLst>
              </a:tr>
              <a:tr h="596518">
                <a:tc>
                  <a:txBody>
                    <a:bodyPr/>
                    <a:lstStyle/>
                    <a:p>
                      <a:pPr rtl="1"/>
                      <a:r>
                        <a:rPr lang="he-IL" dirty="0"/>
                        <a:t>כמעט ולא מרעיש</a:t>
                      </a:r>
                    </a:p>
                  </a:txBody>
                  <a:tcPr/>
                </a:tc>
                <a:tc>
                  <a:txBody>
                    <a:bodyPr/>
                    <a:lstStyle/>
                    <a:p>
                      <a:pPr rtl="1"/>
                      <a:r>
                        <a:rPr lang="he-IL" dirty="0"/>
                        <a:t>שבילי אופניים מעטים</a:t>
                      </a:r>
                    </a:p>
                  </a:txBody>
                  <a:tcPr/>
                </a:tc>
                <a:extLst>
                  <a:ext uri="{0D108BD9-81ED-4DB2-BD59-A6C34878D82A}">
                    <a16:rowId xmlns:a16="http://schemas.microsoft.com/office/drawing/2014/main" val="10002"/>
                  </a:ext>
                </a:extLst>
              </a:tr>
              <a:tr h="596518">
                <a:tc>
                  <a:txBody>
                    <a:bodyPr/>
                    <a:lstStyle/>
                    <a:p>
                      <a:pPr rtl="1"/>
                      <a:r>
                        <a:rPr lang="he-IL" dirty="0"/>
                        <a:t>לא מצריך רישיון נהיגה</a:t>
                      </a:r>
                    </a:p>
                  </a:txBody>
                  <a:tcPr/>
                </a:tc>
                <a:tc>
                  <a:txBody>
                    <a:bodyPr/>
                    <a:lstStyle/>
                    <a:p>
                      <a:pPr rtl="1"/>
                      <a:r>
                        <a:rPr lang="he-IL" dirty="0"/>
                        <a:t>מצריך</a:t>
                      </a:r>
                      <a:r>
                        <a:rPr lang="he-IL" baseline="0" dirty="0"/>
                        <a:t> שליטה על האופניים במהירויות גבוהות</a:t>
                      </a:r>
                      <a:endParaRPr lang="he-IL" dirty="0"/>
                    </a:p>
                  </a:txBody>
                  <a:tcPr/>
                </a:tc>
                <a:extLst>
                  <a:ext uri="{0D108BD9-81ED-4DB2-BD59-A6C34878D82A}">
                    <a16:rowId xmlns:a16="http://schemas.microsoft.com/office/drawing/2014/main" val="10003"/>
                  </a:ext>
                </a:extLst>
              </a:tr>
              <a:tr h="596518">
                <a:tc>
                  <a:txBody>
                    <a:bodyPr/>
                    <a:lstStyle/>
                    <a:p>
                      <a:pPr rtl="1"/>
                      <a:r>
                        <a:rPr lang="he-IL" dirty="0"/>
                        <a:t> אקולוגי  (זיהום אוויר)</a:t>
                      </a:r>
                    </a:p>
                  </a:txBody>
                  <a:tcPr/>
                </a:tc>
                <a:tc>
                  <a:txBody>
                    <a:bodyPr/>
                    <a:lstStyle/>
                    <a:p>
                      <a:pPr rtl="1"/>
                      <a:r>
                        <a:rPr lang="he-IL" dirty="0"/>
                        <a:t>יש ללמוד את כל</a:t>
                      </a:r>
                      <a:r>
                        <a:rPr lang="he-IL" baseline="0" dirty="0"/>
                        <a:t> חוקי התנועה</a:t>
                      </a:r>
                      <a:endParaRPr lang="he-IL" dirty="0"/>
                    </a:p>
                  </a:txBody>
                  <a:tcPr/>
                </a:tc>
                <a:extLst>
                  <a:ext uri="{0D108BD9-81ED-4DB2-BD59-A6C34878D82A}">
                    <a16:rowId xmlns:a16="http://schemas.microsoft.com/office/drawing/2014/main" val="10004"/>
                  </a:ext>
                </a:extLst>
              </a:tr>
              <a:tr h="596518">
                <a:tc>
                  <a:txBody>
                    <a:bodyPr/>
                    <a:lstStyle/>
                    <a:p>
                      <a:pPr rtl="1"/>
                      <a:r>
                        <a:rPr lang="he-IL" dirty="0"/>
                        <a:t>פתרון לפקקי תנועה</a:t>
                      </a:r>
                    </a:p>
                  </a:txBody>
                  <a:tcPr/>
                </a:tc>
                <a:tc>
                  <a:txBody>
                    <a:bodyPr/>
                    <a:lstStyle/>
                    <a:p>
                      <a:pPr rtl="1"/>
                      <a:r>
                        <a:rPr lang="he-IL" dirty="0"/>
                        <a:t>אסור</a:t>
                      </a:r>
                      <a:r>
                        <a:rPr lang="he-IL" baseline="0" dirty="0"/>
                        <a:t> להרכיב חברים</a:t>
                      </a:r>
                      <a:endParaRPr lang="he-IL" dirty="0"/>
                    </a:p>
                  </a:txBody>
                  <a:tcPr/>
                </a:tc>
                <a:extLst>
                  <a:ext uri="{0D108BD9-81ED-4DB2-BD59-A6C34878D82A}">
                    <a16:rowId xmlns:a16="http://schemas.microsoft.com/office/drawing/2014/main" val="10005"/>
                  </a:ext>
                </a:extLst>
              </a:tr>
              <a:tr h="596518">
                <a:tc>
                  <a:txBody>
                    <a:bodyPr/>
                    <a:lstStyle/>
                    <a:p>
                      <a:pPr rtl="1"/>
                      <a:endParaRPr lang="he-IL" dirty="0"/>
                    </a:p>
                  </a:txBody>
                  <a:tcPr/>
                </a:tc>
                <a:tc>
                  <a:txBody>
                    <a:bodyPr/>
                    <a:lstStyle/>
                    <a:p>
                      <a:pPr rtl="1"/>
                      <a:r>
                        <a:rPr lang="he-IL" dirty="0"/>
                        <a:t>הגיל המותר לרכיבה -16</a:t>
                      </a:r>
                    </a:p>
                  </a:txBody>
                  <a:tcPr/>
                </a:tc>
                <a:extLst>
                  <a:ext uri="{0D108BD9-81ED-4DB2-BD59-A6C34878D82A}">
                    <a16:rowId xmlns:a16="http://schemas.microsoft.com/office/drawing/2014/main" val="10006"/>
                  </a:ext>
                </a:extLst>
              </a:tr>
              <a:tr h="596518">
                <a:tc>
                  <a:txBody>
                    <a:bodyPr/>
                    <a:lstStyle/>
                    <a:p>
                      <a:pPr rtl="1"/>
                      <a:endParaRPr lang="he-IL"/>
                    </a:p>
                  </a:txBody>
                  <a:tcPr/>
                </a:tc>
                <a:tc>
                  <a:txBody>
                    <a:bodyPr/>
                    <a:lstStyle/>
                    <a:p>
                      <a:pPr rtl="1"/>
                      <a:endParaRPr lang="he-IL"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4901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460375" y="493486"/>
            <a:ext cx="11339739" cy="5965371"/>
          </a:xfrm>
          <a:solidFill>
            <a:schemeClr val="bg2"/>
          </a:solidFill>
        </p:spPr>
        <p:txBody>
          <a:bodyPr>
            <a:normAutofit fontScale="70000" lnSpcReduction="20000"/>
          </a:bodyPr>
          <a:lstStyle/>
          <a:p>
            <a:pPr algn="r"/>
            <a:r>
              <a:rPr lang="he-IL" sz="5400" dirty="0"/>
              <a:t>בשנים האחרונות מאות אלפי ישראלים, בהם גם בני נוער, עברו לרכוב על כלים ממונעים, כמו אופניים חשמליים וקורקינט חשמלי. </a:t>
            </a:r>
          </a:p>
          <a:p>
            <a:pPr algn="r"/>
            <a:r>
              <a:rPr lang="he-IL" sz="5400" dirty="0"/>
              <a:t>אי אפשר להתעלם מכך שהשימוש בכלי ממונע הוא קל, נוח, זמין, מהיר, כמעט ולא מרעיש, לא מצריך רישיון נהיגה ואפילו אקולוגי. מכאן יוצא שכלים ממונעים עשויים להיות פתרון לבעיות רבות, כמו פקקי תנועה, זיהום אוויר וניידות ממקום למקום. אולם, לצד היתרונות שיש בשימוש בכלים ממונעים, חשוב לשים לב שמספר רוכבי האופניים והקורקינטים החשמליים שנפגעים על הכביש נמצא </a:t>
            </a:r>
            <a:r>
              <a:rPr lang="he-IL" sz="5400" dirty="0">
                <a:solidFill>
                  <a:srgbClr val="FF0000"/>
                </a:solidFill>
              </a:rPr>
              <a:t>בעלייה מתמדת </a:t>
            </a:r>
            <a:r>
              <a:rPr lang="he-IL" sz="5400" dirty="0"/>
              <a:t>משנה לשנה בשל הסכנות הרבות שהם חשופים אליהן, חוסר המודעות ואי השמירה על החוקים ועל הכללים התקפים גם לרוכבי כלים ממונעים.</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2632348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164114" y="3788229"/>
            <a:ext cx="8636000" cy="2917370"/>
          </a:xfrm>
          <a:solidFill>
            <a:schemeClr val="bg2"/>
          </a:solidFill>
        </p:spPr>
        <p:txBody>
          <a:bodyPr>
            <a:normAutofit fontScale="70000" lnSpcReduction="20000"/>
          </a:bodyPr>
          <a:lstStyle/>
          <a:p>
            <a:r>
              <a:rPr lang="he-IL" sz="5400" dirty="0">
                <a:solidFill>
                  <a:schemeClr val="accent6"/>
                </a:solidFill>
              </a:rPr>
              <a:t>דיון:</a:t>
            </a:r>
            <a:r>
              <a:rPr lang="he-IL" sz="5400" dirty="0"/>
              <a:t>  </a:t>
            </a:r>
          </a:p>
          <a:p>
            <a:r>
              <a:rPr lang="he-IL" sz="5400" dirty="0"/>
              <a:t>מדוע לדעתם משנה לשנה ישנה עלייה משמעותית במספר הנפגעים שרוכבים על כלים ממונעים. </a:t>
            </a:r>
          </a:p>
          <a:p>
            <a:r>
              <a:rPr lang="he-IL" sz="5400" dirty="0"/>
              <a:t>מה גורם לרוכבים על כלים ממונעים להיות חשופים יותר לפגיעות על הכביש? </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2677323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164114" y="3788229"/>
            <a:ext cx="8636000" cy="2917370"/>
          </a:xfrm>
          <a:solidFill>
            <a:schemeClr val="bg2"/>
          </a:solidFill>
        </p:spPr>
        <p:txBody>
          <a:bodyPr>
            <a:normAutofit/>
          </a:bodyPr>
          <a:lstStyle/>
          <a:p>
            <a:r>
              <a:rPr lang="he-IL" sz="5400" b="1" dirty="0">
                <a:solidFill>
                  <a:srgbClr val="00B0F0"/>
                </a:solidFill>
              </a:rPr>
              <a:t>נצפה בכתבה: </a:t>
            </a:r>
          </a:p>
          <a:p>
            <a:r>
              <a:rPr lang="he-IL" sz="5400" b="1" dirty="0"/>
              <a:t>סכנת הקורקינטים החשמליים / חן </a:t>
            </a:r>
            <a:r>
              <a:rPr lang="he-IL" sz="5400" b="1" dirty="0" err="1"/>
              <a:t>זנדר</a:t>
            </a:r>
            <a:endParaRPr lang="he-IL" sz="5400" b="1" dirty="0"/>
          </a:p>
          <a:p>
            <a:endParaRPr lang="he-IL" sz="5400" dirty="0"/>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1542739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4203700" y="647700"/>
            <a:ext cx="7596414" cy="6057899"/>
          </a:xfrm>
          <a:solidFill>
            <a:schemeClr val="bg2"/>
          </a:solidFill>
        </p:spPr>
        <p:txBody>
          <a:bodyPr>
            <a:normAutofit/>
          </a:bodyPr>
          <a:lstStyle/>
          <a:p>
            <a:r>
              <a:rPr lang="he-IL" sz="2800" dirty="0"/>
              <a:t>למורה:  יש להיכנס לאתר </a:t>
            </a:r>
          </a:p>
          <a:p>
            <a:r>
              <a:rPr lang="en-US" sz="3500" dirty="0">
                <a:hlinkClick r:id="rId3"/>
              </a:rPr>
              <a:t>https://www.safeschool.co.il/</a:t>
            </a:r>
            <a:endParaRPr lang="he-IL" sz="3500" dirty="0"/>
          </a:p>
          <a:p>
            <a:r>
              <a:rPr lang="he-IL" sz="3200" dirty="0"/>
              <a:t>ללחוץ על התחברות</a:t>
            </a:r>
          </a:p>
          <a:p>
            <a:r>
              <a:rPr lang="he-IL" sz="3200" dirty="0"/>
              <a:t>ולרשום בחיפוש : סכנת הקורקינטים</a:t>
            </a:r>
          </a:p>
          <a:p>
            <a:pPr algn="r"/>
            <a:r>
              <a:rPr lang="he-IL" sz="3200" dirty="0">
                <a:solidFill>
                  <a:srgbClr val="FF0000"/>
                </a:solidFill>
              </a:rPr>
              <a:t>אפשרות נוספת: </a:t>
            </a:r>
          </a:p>
          <a:p>
            <a:pPr algn="r"/>
            <a:r>
              <a:rPr lang="he-IL" sz="3200" dirty="0"/>
              <a:t>לתיכון - </a:t>
            </a:r>
          </a:p>
          <a:p>
            <a:r>
              <a:rPr lang="en-US" sz="3200" dirty="0">
                <a:solidFill>
                  <a:srgbClr val="00B0F0"/>
                </a:solidFill>
                <a:hlinkClick r:id="rId4"/>
              </a:rPr>
              <a:t>https://www.youtube.com/watch?v=w5y8DORIuKU</a:t>
            </a:r>
            <a:endParaRPr lang="he-IL" sz="3200" dirty="0">
              <a:solidFill>
                <a:srgbClr val="00B0F0"/>
              </a:solidFill>
            </a:endParaRPr>
          </a:p>
          <a:p>
            <a:pPr algn="r"/>
            <a:r>
              <a:rPr lang="he-IL" sz="3200" dirty="0"/>
              <a:t>לחטיבה –</a:t>
            </a:r>
            <a:r>
              <a:rPr lang="he-IL" sz="3200" dirty="0">
                <a:solidFill>
                  <a:srgbClr val="00B0F0"/>
                </a:solidFill>
              </a:rPr>
              <a:t> </a:t>
            </a:r>
          </a:p>
          <a:p>
            <a:pPr algn="r"/>
            <a:r>
              <a:rPr lang="en-US" sz="3200" dirty="0">
                <a:solidFill>
                  <a:srgbClr val="00B0F0"/>
                </a:solidFill>
                <a:hlinkClick r:id="rId5"/>
              </a:rPr>
              <a:t>https://www.youtube.com/watch?v=ikczWlck8lY</a:t>
            </a:r>
            <a:endParaRPr lang="he-IL" sz="3200" dirty="0">
              <a:solidFill>
                <a:srgbClr val="00B0F0"/>
              </a:solidFill>
            </a:endParaRPr>
          </a:p>
          <a:p>
            <a:pPr algn="r"/>
            <a:endParaRPr lang="he-IL" sz="3200" dirty="0">
              <a:solidFill>
                <a:srgbClr val="00B0F0"/>
              </a:solidFill>
            </a:endParaRP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182807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3124200" y="3276600"/>
            <a:ext cx="8675914" cy="3428999"/>
          </a:xfrm>
          <a:solidFill>
            <a:schemeClr val="bg2"/>
          </a:solidFill>
        </p:spPr>
        <p:txBody>
          <a:bodyPr>
            <a:normAutofit lnSpcReduction="10000"/>
          </a:bodyPr>
          <a:lstStyle/>
          <a:p>
            <a:r>
              <a:rPr lang="he-IL" sz="3200" dirty="0">
                <a:solidFill>
                  <a:srgbClr val="00B0F0"/>
                </a:solidFill>
              </a:rPr>
              <a:t>בסיום הצפייה בהרצאה – </a:t>
            </a:r>
          </a:p>
          <a:p>
            <a:r>
              <a:rPr lang="he-IL" sz="3200" dirty="0"/>
              <a:t>האם למדתם משהו חדש מההרצאה של חן </a:t>
            </a:r>
            <a:r>
              <a:rPr lang="he-IL" sz="3200" dirty="0" err="1"/>
              <a:t>זנדר</a:t>
            </a:r>
            <a:r>
              <a:rPr lang="he-IL" sz="3200" dirty="0"/>
              <a:t> או מהשיעור?</a:t>
            </a:r>
          </a:p>
          <a:p>
            <a:r>
              <a:rPr lang="he-IL" sz="3200" dirty="0"/>
              <a:t> האם יש משהו אחר שתעשו עכשיו לפני שתרכבו על כלים ממונעים? </a:t>
            </a:r>
          </a:p>
          <a:p>
            <a:r>
              <a:rPr lang="he-IL" sz="3200" dirty="0"/>
              <a:t>איך, לדעתכם, ניתן להעלות את המודעות לרכיבה בטוחה ואחראית? </a:t>
            </a:r>
            <a:endParaRPr lang="he-IL" sz="3200" dirty="0">
              <a:solidFill>
                <a:srgbClr val="00B0F0"/>
              </a:solidFill>
            </a:endParaRP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188819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2705100" y="1498600"/>
            <a:ext cx="9222014" cy="5143500"/>
          </a:xfrm>
          <a:solidFill>
            <a:schemeClr val="bg2"/>
          </a:solidFill>
        </p:spPr>
        <p:txBody>
          <a:bodyPr>
            <a:normAutofit/>
          </a:bodyPr>
          <a:lstStyle/>
          <a:p>
            <a:pPr algn="r"/>
            <a:r>
              <a:rPr lang="he-IL" sz="3200" dirty="0">
                <a:solidFill>
                  <a:srgbClr val="FF0000"/>
                </a:solidFill>
              </a:rPr>
              <a:t>'אחריות אישית</a:t>
            </a:r>
            <a:r>
              <a:rPr lang="he-IL" sz="3200" dirty="0"/>
              <a:t>': מהי אחריות אישית? </a:t>
            </a:r>
          </a:p>
          <a:p>
            <a:pPr algn="r"/>
            <a:r>
              <a:rPr lang="he-IL" sz="3200" dirty="0"/>
              <a:t>מהי אחריות חברתית? </a:t>
            </a:r>
          </a:p>
          <a:p>
            <a:pPr algn="r"/>
            <a:r>
              <a:rPr lang="he-IL" sz="3200" dirty="0"/>
              <a:t>האם יש קשר בין השניים? </a:t>
            </a:r>
          </a:p>
          <a:p>
            <a:pPr algn="r"/>
            <a:r>
              <a:rPr lang="he-IL" sz="3200" dirty="0"/>
              <a:t>האם אני יכול לקחת אחריות על האחר מבלי לקחת אחריות על עצמי? </a:t>
            </a:r>
          </a:p>
          <a:p>
            <a:pPr algn="r"/>
            <a:r>
              <a:rPr lang="he-IL" sz="3200" dirty="0"/>
              <a:t>כיצד, לדעתכם, אחריות אישית ואחריות חברתית קשורות לרכיבה בטוחה? </a:t>
            </a:r>
          </a:p>
          <a:p>
            <a:pPr algn="r"/>
            <a:r>
              <a:rPr lang="he-IL" sz="3200" dirty="0"/>
              <a:t>על מי עוד אנחנו יכולים להיות אחראים מלבדנו?</a:t>
            </a:r>
            <a:endParaRPr lang="he-IL" sz="3200" dirty="0">
              <a:solidFill>
                <a:srgbClr val="00B0F0"/>
              </a:solidFill>
            </a:endParaRP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2613472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2971800" y="160338"/>
            <a:ext cx="8955314" cy="6532562"/>
          </a:xfrm>
          <a:solidFill>
            <a:schemeClr val="bg2"/>
          </a:solidFill>
        </p:spPr>
        <p:txBody>
          <a:bodyPr>
            <a:normAutofit/>
          </a:bodyPr>
          <a:lstStyle/>
          <a:p>
            <a:pPr algn="r"/>
            <a:r>
              <a:rPr lang="he-IL" sz="3200" dirty="0">
                <a:solidFill>
                  <a:srgbClr val="00B0F0"/>
                </a:solidFill>
              </a:rPr>
              <a:t>אחריות אישית וחברתית</a:t>
            </a:r>
          </a:p>
          <a:p>
            <a:pPr algn="r"/>
            <a:endParaRPr lang="he-IL" sz="3200" dirty="0">
              <a:solidFill>
                <a:srgbClr val="00B0F0"/>
              </a:solidFill>
            </a:endParaRPr>
          </a:p>
          <a:p>
            <a:pPr algn="r"/>
            <a:endParaRPr lang="he-IL" sz="3200" dirty="0">
              <a:solidFill>
                <a:srgbClr val="00B0F0"/>
              </a:solidFill>
            </a:endParaRP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4" name="תמונה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2100" y="1122363"/>
            <a:ext cx="3527158" cy="5100080"/>
          </a:xfrm>
          <a:prstGeom prst="rect">
            <a:avLst/>
          </a:prstGeom>
        </p:spPr>
      </p:pic>
      <p:pic>
        <p:nvPicPr>
          <p:cNvPr id="5" name="תמונה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7308" y="343056"/>
            <a:ext cx="3832992" cy="6167126"/>
          </a:xfrm>
          <a:prstGeom prst="rect">
            <a:avLst/>
          </a:prstGeom>
        </p:spPr>
      </p:pic>
    </p:spTree>
    <p:extLst>
      <p:ext uri="{BB962C8B-B14F-4D97-AF65-F5344CB8AC3E}">
        <p14:creationId xmlns:p14="http://schemas.microsoft.com/office/powerpoint/2010/main" val="3301308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a:t>:</a:t>
            </a:r>
          </a:p>
        </p:txBody>
      </p:sp>
      <p:sp>
        <p:nvSpPr>
          <p:cNvPr id="3" name="כותרת משנה 2"/>
          <p:cNvSpPr>
            <a:spLocks noGrp="1"/>
          </p:cNvSpPr>
          <p:nvPr>
            <p:ph type="subTitle" idx="1"/>
          </p:nvPr>
        </p:nvSpPr>
        <p:spPr>
          <a:xfrm>
            <a:off x="2705100" y="1498600"/>
            <a:ext cx="9222014" cy="5143500"/>
          </a:xfrm>
          <a:solidFill>
            <a:schemeClr val="bg2"/>
          </a:solidFill>
        </p:spPr>
        <p:txBody>
          <a:bodyPr>
            <a:normAutofit/>
          </a:bodyPr>
          <a:lstStyle/>
          <a:p>
            <a:pPr algn="r"/>
            <a:r>
              <a:rPr lang="he-IL" sz="4400" dirty="0">
                <a:solidFill>
                  <a:srgbClr val="00B0F0"/>
                </a:solidFill>
              </a:rPr>
              <a:t>סיכום: </a:t>
            </a:r>
          </a:p>
          <a:p>
            <a:pPr algn="r"/>
            <a:r>
              <a:rPr lang="he-IL" sz="3200" dirty="0"/>
              <a:t>בשנים האחרונות אנו עדים לעלייה מתמדת במספר הנפגעים שרוכבים על כלים ממונעים. </a:t>
            </a:r>
          </a:p>
          <a:p>
            <a:pPr algn="r"/>
            <a:r>
              <a:rPr lang="he-IL" sz="3200" dirty="0"/>
              <a:t>לנהיגה לא בטוחה יש השלכות מרחיקות לכת.</a:t>
            </a:r>
          </a:p>
          <a:p>
            <a:pPr algn="r"/>
            <a:r>
              <a:rPr lang="he-IL" sz="3200" dirty="0"/>
              <a:t>לכל רוכב יש אחריות אישית וחברתית , וזאת כדי להפוך את הכביש למקום בטוח יותר עבורכם ועבור הכלל.</a:t>
            </a:r>
          </a:p>
          <a:p>
            <a:pPr algn="r"/>
            <a:endParaRPr lang="he-IL" sz="3200" dirty="0">
              <a:solidFill>
                <a:srgbClr val="00B0F0"/>
              </a:solidFill>
            </a:endParaRPr>
          </a:p>
          <a:p>
            <a:r>
              <a:rPr lang="he-IL" sz="3200" dirty="0">
                <a:solidFill>
                  <a:srgbClr val="00B0F0"/>
                </a:solidFill>
              </a:rPr>
              <a:t>רכיבה בטוחה !</a:t>
            </a:r>
          </a:p>
        </p:txBody>
      </p:sp>
      <p:sp>
        <p:nvSpPr>
          <p:cNvPr id="6" name="AutoShape 2" descr="מרוץ אופניים – ויקיפדיה"/>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Tree>
    <p:extLst>
      <p:ext uri="{BB962C8B-B14F-4D97-AF65-F5344CB8AC3E}">
        <p14:creationId xmlns:p14="http://schemas.microsoft.com/office/powerpoint/2010/main" val="47342120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TotalTime>
  <Words>689</Words>
  <Application>Microsoft Office PowerPoint</Application>
  <PresentationFormat>מסך רחב</PresentationFormat>
  <Paragraphs>102</Paragraphs>
  <Slides>16</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16</vt:i4>
      </vt:variant>
    </vt:vector>
  </HeadingPairs>
  <TitlesOfParts>
    <vt:vector size="17" baseType="lpstr">
      <vt:lpstr>ערכת נושא Office</vt:lpstr>
      <vt:lpstr>:</vt:lpstr>
      <vt:lpstr>:</vt:lpstr>
      <vt:lpstr>:</vt:lpstr>
      <vt:lpstr>:</vt:lpstr>
      <vt:lpstr>:</vt:lpstr>
      <vt:lpstr>:</vt:lpstr>
      <vt:lpstr>:</vt:lpstr>
      <vt:lpstr>:</vt:lpstr>
      <vt:lpstr>:</vt:lpstr>
      <vt:lpstr>:</vt:lpstr>
      <vt:lpstr>:</vt:lpstr>
      <vt:lpstr>:</vt:lpstr>
      <vt:lpstr>:</vt:lpstr>
      <vt:lpstr>:</vt:lpstr>
      <vt:lpstr>:</vt:lpstr>
      <vt:lpst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user</dc:creator>
  <cp:lastModifiedBy>ליאת אונצ'ה</cp:lastModifiedBy>
  <cp:revision>26</cp:revision>
  <dcterms:created xsi:type="dcterms:W3CDTF">2022-11-05T08:11:39Z</dcterms:created>
  <dcterms:modified xsi:type="dcterms:W3CDTF">2022-11-12T20:17:46Z</dcterms:modified>
</cp:coreProperties>
</file>