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72" r:id="rId15"/>
    <p:sldId id="303" r:id="rId16"/>
    <p:sldId id="273" r:id="rId17"/>
    <p:sldId id="275" r:id="rId18"/>
    <p:sldId id="277" r:id="rId19"/>
    <p:sldId id="293" r:id="rId20"/>
    <p:sldId id="260"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79"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EAEFAA-6433-4B3C-9AEA-89BB263DBFC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4C8A7DD-8F50-4CC9-A33A-A0D43F541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6B331F0-BCFF-4B46-997E-93997B8F5D92}"/>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6668FB40-A22B-4A2B-BE49-3826F1D4A83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58695C5-C3C9-421B-B1FF-FAF298C100A6}"/>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157301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E2838B-387F-4FD5-A1A2-29FA24FCF9A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6D454DB-A221-4D34-B794-934F3675D4F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7839C5D-3AF2-413D-8397-5BEC1C1486C2}"/>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18A67297-A7C1-4A72-B983-07AA40CE0D1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7CA6F82-C39D-4642-991B-DDA40B5C3567}"/>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107412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4A9C40B-8567-456F-A711-17A83C890FB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A54DC73-3C4B-407E-AE31-9C4C9E7B65A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0054F23-4F8F-49F2-BF33-2DB23B5A6F84}"/>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32C49ED6-2FB8-436C-8132-8ED22C53276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B5FB95-DDE4-44BC-BFF9-0D0E098F5E7F}"/>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194164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C7B4FE-4E33-4B72-8235-837F5512FA8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E724090-5874-41D6-99F6-2E9919B4A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F04334A-9CC7-420F-AE27-363F6EED9606}"/>
              </a:ext>
            </a:extLst>
          </p:cNvPr>
          <p:cNvSpPr>
            <a:spLocks noGrp="1"/>
          </p:cNvSpPr>
          <p:nvPr>
            <p:ph type="dt" sz="half" idx="10"/>
          </p:nvPr>
        </p:nvSpPr>
        <p:spPr/>
        <p:txBody>
          <a:bodyPr/>
          <a:lstStyle/>
          <a:p>
            <a:pPr>
              <a:defRPr/>
            </a:pPr>
            <a:endParaRPr lang="en-US"/>
          </a:p>
        </p:txBody>
      </p:sp>
      <p:sp>
        <p:nvSpPr>
          <p:cNvPr id="5" name="מציין מיקום של כותרת תחתונה 4">
            <a:extLst>
              <a:ext uri="{FF2B5EF4-FFF2-40B4-BE49-F238E27FC236}">
                <a16:creationId xmlns:a16="http://schemas.microsoft.com/office/drawing/2014/main" id="{E1B995CD-6F73-4FBC-B02E-FCF15A772C76}"/>
              </a:ext>
            </a:extLst>
          </p:cNvPr>
          <p:cNvSpPr>
            <a:spLocks noGrp="1"/>
          </p:cNvSpPr>
          <p:nvPr>
            <p:ph type="ftr" sz="quarter" idx="11"/>
          </p:nvPr>
        </p:nvSpPr>
        <p:spPr/>
        <p:txBody>
          <a:bodyPr/>
          <a:lstStyle/>
          <a:p>
            <a:pPr>
              <a:defRPr/>
            </a:pPr>
            <a:endParaRPr lang="en-US"/>
          </a:p>
        </p:txBody>
      </p:sp>
      <p:sp>
        <p:nvSpPr>
          <p:cNvPr id="6" name="מציין מיקום של מספר שקופית 5">
            <a:extLst>
              <a:ext uri="{FF2B5EF4-FFF2-40B4-BE49-F238E27FC236}">
                <a16:creationId xmlns:a16="http://schemas.microsoft.com/office/drawing/2014/main" id="{B4F2838A-1093-4B89-A88C-CA6D1497FB40}"/>
              </a:ext>
            </a:extLst>
          </p:cNvPr>
          <p:cNvSpPr>
            <a:spLocks noGrp="1"/>
          </p:cNvSpPr>
          <p:nvPr>
            <p:ph type="sldNum" sz="quarter" idx="12"/>
          </p:nvPr>
        </p:nvSpPr>
        <p:spPr/>
        <p:txBody>
          <a:bodyPr/>
          <a:lstStyle/>
          <a:p>
            <a:fld id="{BB9680F4-4B70-4D66-918A-B0AC4424D4D0}" type="slidenum">
              <a:rPr lang="he-IL" altLang="he-IL" smtClean="0"/>
              <a:pPr/>
              <a:t>‹#›</a:t>
            </a:fld>
            <a:endParaRPr lang="en-US" altLang="he-IL"/>
          </a:p>
        </p:txBody>
      </p:sp>
    </p:spTree>
    <p:extLst>
      <p:ext uri="{BB962C8B-B14F-4D97-AF65-F5344CB8AC3E}">
        <p14:creationId xmlns:p14="http://schemas.microsoft.com/office/powerpoint/2010/main" val="146476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0657A7-ECBA-47E9-9B41-56E47DD3D3E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D012F11-6F0D-457F-9F72-735F5F1C293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DEBC375-BC80-4906-993F-58A704E6C080}"/>
              </a:ext>
            </a:extLst>
          </p:cNvPr>
          <p:cNvSpPr>
            <a:spLocks noGrp="1"/>
          </p:cNvSpPr>
          <p:nvPr>
            <p:ph type="dt" sz="half" idx="10"/>
          </p:nvPr>
        </p:nvSpPr>
        <p:spPr/>
        <p:txBody>
          <a:bodyPr/>
          <a:lstStyle/>
          <a:p>
            <a:pPr>
              <a:defRPr/>
            </a:pPr>
            <a:endParaRPr lang="en-US"/>
          </a:p>
        </p:txBody>
      </p:sp>
      <p:sp>
        <p:nvSpPr>
          <p:cNvPr id="5" name="מציין מיקום של כותרת תחתונה 4">
            <a:extLst>
              <a:ext uri="{FF2B5EF4-FFF2-40B4-BE49-F238E27FC236}">
                <a16:creationId xmlns:a16="http://schemas.microsoft.com/office/drawing/2014/main" id="{4C516CA2-C748-421A-A161-E9E0EDD6DD32}"/>
              </a:ext>
            </a:extLst>
          </p:cNvPr>
          <p:cNvSpPr>
            <a:spLocks noGrp="1"/>
          </p:cNvSpPr>
          <p:nvPr>
            <p:ph type="ftr" sz="quarter" idx="11"/>
          </p:nvPr>
        </p:nvSpPr>
        <p:spPr/>
        <p:txBody>
          <a:bodyPr/>
          <a:lstStyle/>
          <a:p>
            <a:pPr>
              <a:defRPr/>
            </a:pPr>
            <a:endParaRPr lang="en-US"/>
          </a:p>
        </p:txBody>
      </p:sp>
      <p:sp>
        <p:nvSpPr>
          <p:cNvPr id="6" name="מציין מיקום של מספר שקופית 5">
            <a:extLst>
              <a:ext uri="{FF2B5EF4-FFF2-40B4-BE49-F238E27FC236}">
                <a16:creationId xmlns:a16="http://schemas.microsoft.com/office/drawing/2014/main" id="{262507AF-4205-453F-ACE5-048E4BD204B2}"/>
              </a:ext>
            </a:extLst>
          </p:cNvPr>
          <p:cNvSpPr>
            <a:spLocks noGrp="1"/>
          </p:cNvSpPr>
          <p:nvPr>
            <p:ph type="sldNum" sz="quarter" idx="12"/>
          </p:nvPr>
        </p:nvSpPr>
        <p:spPr/>
        <p:txBody>
          <a:bodyPr/>
          <a:lstStyle/>
          <a:p>
            <a:fld id="{DB267645-F9CC-44A5-8B7B-B0080405F858}" type="slidenum">
              <a:rPr lang="he-IL" altLang="he-IL" smtClean="0"/>
              <a:pPr/>
              <a:t>‹#›</a:t>
            </a:fld>
            <a:endParaRPr lang="en-US" altLang="he-IL"/>
          </a:p>
        </p:txBody>
      </p:sp>
    </p:spTree>
    <p:extLst>
      <p:ext uri="{BB962C8B-B14F-4D97-AF65-F5344CB8AC3E}">
        <p14:creationId xmlns:p14="http://schemas.microsoft.com/office/powerpoint/2010/main" val="343032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84151C-DE99-41C8-BDEA-D0E15EEB1CE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18F374-703C-44DE-A706-FDECFA47E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33EEEB4-8DFC-4678-9AB1-909EC5B45E4A}"/>
              </a:ext>
            </a:extLst>
          </p:cNvPr>
          <p:cNvSpPr>
            <a:spLocks noGrp="1"/>
          </p:cNvSpPr>
          <p:nvPr>
            <p:ph type="dt" sz="half" idx="10"/>
          </p:nvPr>
        </p:nvSpPr>
        <p:spPr/>
        <p:txBody>
          <a:bodyPr/>
          <a:lstStyle/>
          <a:p>
            <a:pPr>
              <a:defRPr/>
            </a:pPr>
            <a:endParaRPr lang="en-US"/>
          </a:p>
        </p:txBody>
      </p:sp>
      <p:sp>
        <p:nvSpPr>
          <p:cNvPr id="5" name="מציין מיקום של כותרת תחתונה 4">
            <a:extLst>
              <a:ext uri="{FF2B5EF4-FFF2-40B4-BE49-F238E27FC236}">
                <a16:creationId xmlns:a16="http://schemas.microsoft.com/office/drawing/2014/main" id="{8428BD52-5FB7-4556-8CE5-DF334BCDCFC1}"/>
              </a:ext>
            </a:extLst>
          </p:cNvPr>
          <p:cNvSpPr>
            <a:spLocks noGrp="1"/>
          </p:cNvSpPr>
          <p:nvPr>
            <p:ph type="ftr" sz="quarter" idx="11"/>
          </p:nvPr>
        </p:nvSpPr>
        <p:spPr/>
        <p:txBody>
          <a:bodyPr/>
          <a:lstStyle/>
          <a:p>
            <a:pPr>
              <a:defRPr/>
            </a:pPr>
            <a:endParaRPr lang="en-US"/>
          </a:p>
        </p:txBody>
      </p:sp>
      <p:sp>
        <p:nvSpPr>
          <p:cNvPr id="6" name="מציין מיקום של מספר שקופית 5">
            <a:extLst>
              <a:ext uri="{FF2B5EF4-FFF2-40B4-BE49-F238E27FC236}">
                <a16:creationId xmlns:a16="http://schemas.microsoft.com/office/drawing/2014/main" id="{F3F3AC38-9A19-4D58-BC27-E0F23214A1BB}"/>
              </a:ext>
            </a:extLst>
          </p:cNvPr>
          <p:cNvSpPr>
            <a:spLocks noGrp="1"/>
          </p:cNvSpPr>
          <p:nvPr>
            <p:ph type="sldNum" sz="quarter" idx="12"/>
          </p:nvPr>
        </p:nvSpPr>
        <p:spPr/>
        <p:txBody>
          <a:bodyPr/>
          <a:lstStyle/>
          <a:p>
            <a:fld id="{80C8CA82-10AD-4553-985F-18982512E583}" type="slidenum">
              <a:rPr lang="he-IL" altLang="he-IL" smtClean="0"/>
              <a:pPr/>
              <a:t>‹#›</a:t>
            </a:fld>
            <a:endParaRPr lang="en-US" altLang="he-IL"/>
          </a:p>
        </p:txBody>
      </p:sp>
    </p:spTree>
    <p:extLst>
      <p:ext uri="{BB962C8B-B14F-4D97-AF65-F5344CB8AC3E}">
        <p14:creationId xmlns:p14="http://schemas.microsoft.com/office/powerpoint/2010/main" val="291033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2AC0FA-CA4E-47A1-BEE1-E3AEC249A37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B879F99-1028-493F-A554-AE524805627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158327F-5D78-4C25-A468-0C5E80A7596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F0150AE-20AF-4DAE-88C1-001F24ABED0A}"/>
              </a:ext>
            </a:extLst>
          </p:cNvPr>
          <p:cNvSpPr>
            <a:spLocks noGrp="1"/>
          </p:cNvSpPr>
          <p:nvPr>
            <p:ph type="dt" sz="half" idx="10"/>
          </p:nvPr>
        </p:nvSpPr>
        <p:spPr/>
        <p:txBody>
          <a:bodyPr/>
          <a:lstStyle/>
          <a:p>
            <a:pPr>
              <a:defRPr/>
            </a:pPr>
            <a:endParaRPr lang="en-US"/>
          </a:p>
        </p:txBody>
      </p:sp>
      <p:sp>
        <p:nvSpPr>
          <p:cNvPr id="6" name="מציין מיקום של כותרת תחתונה 5">
            <a:extLst>
              <a:ext uri="{FF2B5EF4-FFF2-40B4-BE49-F238E27FC236}">
                <a16:creationId xmlns:a16="http://schemas.microsoft.com/office/drawing/2014/main" id="{F0F1B7D1-6727-488D-BACF-34594D73FA6A}"/>
              </a:ext>
            </a:extLst>
          </p:cNvPr>
          <p:cNvSpPr>
            <a:spLocks noGrp="1"/>
          </p:cNvSpPr>
          <p:nvPr>
            <p:ph type="ftr" sz="quarter" idx="11"/>
          </p:nvPr>
        </p:nvSpPr>
        <p:spPr/>
        <p:txBody>
          <a:bodyPr/>
          <a:lstStyle/>
          <a:p>
            <a:pPr>
              <a:defRPr/>
            </a:pPr>
            <a:endParaRPr lang="en-US"/>
          </a:p>
        </p:txBody>
      </p:sp>
      <p:sp>
        <p:nvSpPr>
          <p:cNvPr id="7" name="מציין מיקום של מספר שקופית 6">
            <a:extLst>
              <a:ext uri="{FF2B5EF4-FFF2-40B4-BE49-F238E27FC236}">
                <a16:creationId xmlns:a16="http://schemas.microsoft.com/office/drawing/2014/main" id="{9A923567-EC2B-4EE0-8EF9-AF4140FA8BEB}"/>
              </a:ext>
            </a:extLst>
          </p:cNvPr>
          <p:cNvSpPr>
            <a:spLocks noGrp="1"/>
          </p:cNvSpPr>
          <p:nvPr>
            <p:ph type="sldNum" sz="quarter" idx="12"/>
          </p:nvPr>
        </p:nvSpPr>
        <p:spPr/>
        <p:txBody>
          <a:bodyPr/>
          <a:lstStyle/>
          <a:p>
            <a:fld id="{29E69420-4C5D-4613-9337-C7659BB34F76}" type="slidenum">
              <a:rPr lang="he-IL" altLang="he-IL" smtClean="0"/>
              <a:pPr/>
              <a:t>‹#›</a:t>
            </a:fld>
            <a:endParaRPr lang="en-US" altLang="he-IL"/>
          </a:p>
        </p:txBody>
      </p:sp>
    </p:spTree>
    <p:extLst>
      <p:ext uri="{BB962C8B-B14F-4D97-AF65-F5344CB8AC3E}">
        <p14:creationId xmlns:p14="http://schemas.microsoft.com/office/powerpoint/2010/main" val="852209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7FD3D7-E0D3-451F-978B-CA384845959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4303489-2814-449C-A770-19517B87F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BCAEC00-6732-4973-ADF0-395AC23F1C5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919140D-F4E6-4B51-BBF4-60AEE1655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BB00026-4810-44F9-96D9-0CB5CD468CB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AFC3B0B-AC5C-42F8-BB34-A62A0A9C82CC}"/>
              </a:ext>
            </a:extLst>
          </p:cNvPr>
          <p:cNvSpPr>
            <a:spLocks noGrp="1"/>
          </p:cNvSpPr>
          <p:nvPr>
            <p:ph type="dt" sz="half" idx="10"/>
          </p:nvPr>
        </p:nvSpPr>
        <p:spPr/>
        <p:txBody>
          <a:bodyPr/>
          <a:lstStyle/>
          <a:p>
            <a:pPr>
              <a:defRPr/>
            </a:pPr>
            <a:endParaRPr lang="en-US"/>
          </a:p>
        </p:txBody>
      </p:sp>
      <p:sp>
        <p:nvSpPr>
          <p:cNvPr id="8" name="מציין מיקום של כותרת תחתונה 7">
            <a:extLst>
              <a:ext uri="{FF2B5EF4-FFF2-40B4-BE49-F238E27FC236}">
                <a16:creationId xmlns:a16="http://schemas.microsoft.com/office/drawing/2014/main" id="{55AB2546-348B-45F9-B0E4-EA4DA52BC4B2}"/>
              </a:ext>
            </a:extLst>
          </p:cNvPr>
          <p:cNvSpPr>
            <a:spLocks noGrp="1"/>
          </p:cNvSpPr>
          <p:nvPr>
            <p:ph type="ftr" sz="quarter" idx="11"/>
          </p:nvPr>
        </p:nvSpPr>
        <p:spPr/>
        <p:txBody>
          <a:bodyPr/>
          <a:lstStyle/>
          <a:p>
            <a:pPr>
              <a:defRPr/>
            </a:pPr>
            <a:endParaRPr lang="en-US"/>
          </a:p>
        </p:txBody>
      </p:sp>
      <p:sp>
        <p:nvSpPr>
          <p:cNvPr id="9" name="מציין מיקום של מספר שקופית 8">
            <a:extLst>
              <a:ext uri="{FF2B5EF4-FFF2-40B4-BE49-F238E27FC236}">
                <a16:creationId xmlns:a16="http://schemas.microsoft.com/office/drawing/2014/main" id="{21F6982F-7BEE-4771-AB7F-05523D1B31CD}"/>
              </a:ext>
            </a:extLst>
          </p:cNvPr>
          <p:cNvSpPr>
            <a:spLocks noGrp="1"/>
          </p:cNvSpPr>
          <p:nvPr>
            <p:ph type="sldNum" sz="quarter" idx="12"/>
          </p:nvPr>
        </p:nvSpPr>
        <p:spPr/>
        <p:txBody>
          <a:bodyPr/>
          <a:lstStyle/>
          <a:p>
            <a:fld id="{F6567694-3156-4960-AD09-7DB34143218A}" type="slidenum">
              <a:rPr lang="he-IL" altLang="he-IL" smtClean="0"/>
              <a:pPr/>
              <a:t>‹#›</a:t>
            </a:fld>
            <a:endParaRPr lang="en-US" altLang="he-IL"/>
          </a:p>
        </p:txBody>
      </p:sp>
    </p:spTree>
    <p:extLst>
      <p:ext uri="{BB962C8B-B14F-4D97-AF65-F5344CB8AC3E}">
        <p14:creationId xmlns:p14="http://schemas.microsoft.com/office/powerpoint/2010/main" val="2029717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C0F326-FA4C-48FA-AE32-9AA91E592EE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4A00A1F-5307-4AA7-9C95-92B9A9BB2A6B}"/>
              </a:ext>
            </a:extLst>
          </p:cNvPr>
          <p:cNvSpPr>
            <a:spLocks noGrp="1"/>
          </p:cNvSpPr>
          <p:nvPr>
            <p:ph type="dt" sz="half" idx="10"/>
          </p:nvPr>
        </p:nvSpPr>
        <p:spPr/>
        <p:txBody>
          <a:bodyPr/>
          <a:lstStyle/>
          <a:p>
            <a:pPr>
              <a:defRPr/>
            </a:pPr>
            <a:endParaRPr lang="en-US"/>
          </a:p>
        </p:txBody>
      </p:sp>
      <p:sp>
        <p:nvSpPr>
          <p:cNvPr id="4" name="מציין מיקום של כותרת תחתונה 3">
            <a:extLst>
              <a:ext uri="{FF2B5EF4-FFF2-40B4-BE49-F238E27FC236}">
                <a16:creationId xmlns:a16="http://schemas.microsoft.com/office/drawing/2014/main" id="{48766D98-5E12-41BD-8EA0-C52DF1FF9690}"/>
              </a:ext>
            </a:extLst>
          </p:cNvPr>
          <p:cNvSpPr>
            <a:spLocks noGrp="1"/>
          </p:cNvSpPr>
          <p:nvPr>
            <p:ph type="ftr" sz="quarter" idx="11"/>
          </p:nvPr>
        </p:nvSpPr>
        <p:spPr/>
        <p:txBody>
          <a:bodyPr/>
          <a:lstStyle/>
          <a:p>
            <a:pPr>
              <a:defRPr/>
            </a:pPr>
            <a:endParaRPr lang="en-US"/>
          </a:p>
        </p:txBody>
      </p:sp>
      <p:sp>
        <p:nvSpPr>
          <p:cNvPr id="5" name="מציין מיקום של מספר שקופית 4">
            <a:extLst>
              <a:ext uri="{FF2B5EF4-FFF2-40B4-BE49-F238E27FC236}">
                <a16:creationId xmlns:a16="http://schemas.microsoft.com/office/drawing/2014/main" id="{1CE6A7ED-EDF4-4784-945D-A1213343C6CD}"/>
              </a:ext>
            </a:extLst>
          </p:cNvPr>
          <p:cNvSpPr>
            <a:spLocks noGrp="1"/>
          </p:cNvSpPr>
          <p:nvPr>
            <p:ph type="sldNum" sz="quarter" idx="12"/>
          </p:nvPr>
        </p:nvSpPr>
        <p:spPr/>
        <p:txBody>
          <a:bodyPr/>
          <a:lstStyle/>
          <a:p>
            <a:fld id="{D2620780-825A-41EB-B5A7-DA0681A58632}" type="slidenum">
              <a:rPr lang="he-IL" altLang="he-IL" smtClean="0"/>
              <a:pPr/>
              <a:t>‹#›</a:t>
            </a:fld>
            <a:endParaRPr lang="en-US" altLang="he-IL"/>
          </a:p>
        </p:txBody>
      </p:sp>
    </p:spTree>
    <p:extLst>
      <p:ext uri="{BB962C8B-B14F-4D97-AF65-F5344CB8AC3E}">
        <p14:creationId xmlns:p14="http://schemas.microsoft.com/office/powerpoint/2010/main" val="86089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7A2A5EA-B6D2-4BED-9944-64293D806FCF}"/>
              </a:ext>
            </a:extLst>
          </p:cNvPr>
          <p:cNvSpPr>
            <a:spLocks noGrp="1"/>
          </p:cNvSpPr>
          <p:nvPr>
            <p:ph type="dt" sz="half" idx="10"/>
          </p:nvPr>
        </p:nvSpPr>
        <p:spPr/>
        <p:txBody>
          <a:bodyPr/>
          <a:lstStyle/>
          <a:p>
            <a:pPr>
              <a:defRPr/>
            </a:pPr>
            <a:endParaRPr lang="en-US"/>
          </a:p>
        </p:txBody>
      </p:sp>
      <p:sp>
        <p:nvSpPr>
          <p:cNvPr id="3" name="מציין מיקום של כותרת תחתונה 2">
            <a:extLst>
              <a:ext uri="{FF2B5EF4-FFF2-40B4-BE49-F238E27FC236}">
                <a16:creationId xmlns:a16="http://schemas.microsoft.com/office/drawing/2014/main" id="{33492F5F-00EA-413E-8674-8AA6A3AF7958}"/>
              </a:ext>
            </a:extLst>
          </p:cNvPr>
          <p:cNvSpPr>
            <a:spLocks noGrp="1"/>
          </p:cNvSpPr>
          <p:nvPr>
            <p:ph type="ftr" sz="quarter" idx="11"/>
          </p:nvPr>
        </p:nvSpPr>
        <p:spPr/>
        <p:txBody>
          <a:bodyPr/>
          <a:lstStyle/>
          <a:p>
            <a:pPr>
              <a:defRPr/>
            </a:pPr>
            <a:endParaRPr lang="en-US"/>
          </a:p>
        </p:txBody>
      </p:sp>
      <p:sp>
        <p:nvSpPr>
          <p:cNvPr id="4" name="מציין מיקום של מספר שקופית 3">
            <a:extLst>
              <a:ext uri="{FF2B5EF4-FFF2-40B4-BE49-F238E27FC236}">
                <a16:creationId xmlns:a16="http://schemas.microsoft.com/office/drawing/2014/main" id="{E5E686CA-46A6-4D9F-BF90-AB68CAC20212}"/>
              </a:ext>
            </a:extLst>
          </p:cNvPr>
          <p:cNvSpPr>
            <a:spLocks noGrp="1"/>
          </p:cNvSpPr>
          <p:nvPr>
            <p:ph type="sldNum" sz="quarter" idx="12"/>
          </p:nvPr>
        </p:nvSpPr>
        <p:spPr/>
        <p:txBody>
          <a:bodyPr/>
          <a:lstStyle/>
          <a:p>
            <a:fld id="{C3366E6A-5628-4491-91AC-56A7087B85CC}" type="slidenum">
              <a:rPr lang="he-IL" altLang="he-IL" smtClean="0"/>
              <a:pPr/>
              <a:t>‹#›</a:t>
            </a:fld>
            <a:endParaRPr lang="en-US" altLang="he-IL"/>
          </a:p>
        </p:txBody>
      </p:sp>
    </p:spTree>
    <p:extLst>
      <p:ext uri="{BB962C8B-B14F-4D97-AF65-F5344CB8AC3E}">
        <p14:creationId xmlns:p14="http://schemas.microsoft.com/office/powerpoint/2010/main" val="373470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258B0E-02DF-4C92-AA32-4AD6AF44C0D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3D505F2-F281-4B68-9755-40855C635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3B298F3-D1E9-4181-8CE7-58E6A0816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216E02-C511-4716-B7C3-EF76A0643D94}"/>
              </a:ext>
            </a:extLst>
          </p:cNvPr>
          <p:cNvSpPr>
            <a:spLocks noGrp="1"/>
          </p:cNvSpPr>
          <p:nvPr>
            <p:ph type="dt" sz="half" idx="10"/>
          </p:nvPr>
        </p:nvSpPr>
        <p:spPr/>
        <p:txBody>
          <a:bodyPr/>
          <a:lstStyle/>
          <a:p>
            <a:pPr>
              <a:defRPr/>
            </a:pPr>
            <a:endParaRPr lang="en-US"/>
          </a:p>
        </p:txBody>
      </p:sp>
      <p:sp>
        <p:nvSpPr>
          <p:cNvPr id="6" name="מציין מיקום של כותרת תחתונה 5">
            <a:extLst>
              <a:ext uri="{FF2B5EF4-FFF2-40B4-BE49-F238E27FC236}">
                <a16:creationId xmlns:a16="http://schemas.microsoft.com/office/drawing/2014/main" id="{87283FD0-661A-4E76-A88B-CE5A1F4D2665}"/>
              </a:ext>
            </a:extLst>
          </p:cNvPr>
          <p:cNvSpPr>
            <a:spLocks noGrp="1"/>
          </p:cNvSpPr>
          <p:nvPr>
            <p:ph type="ftr" sz="quarter" idx="11"/>
          </p:nvPr>
        </p:nvSpPr>
        <p:spPr/>
        <p:txBody>
          <a:bodyPr/>
          <a:lstStyle/>
          <a:p>
            <a:pPr>
              <a:defRPr/>
            </a:pPr>
            <a:endParaRPr lang="en-US"/>
          </a:p>
        </p:txBody>
      </p:sp>
      <p:sp>
        <p:nvSpPr>
          <p:cNvPr id="7" name="מציין מיקום של מספר שקופית 6">
            <a:extLst>
              <a:ext uri="{FF2B5EF4-FFF2-40B4-BE49-F238E27FC236}">
                <a16:creationId xmlns:a16="http://schemas.microsoft.com/office/drawing/2014/main" id="{B3332638-A80C-4F66-87F1-D1E812697CE6}"/>
              </a:ext>
            </a:extLst>
          </p:cNvPr>
          <p:cNvSpPr>
            <a:spLocks noGrp="1"/>
          </p:cNvSpPr>
          <p:nvPr>
            <p:ph type="sldNum" sz="quarter" idx="12"/>
          </p:nvPr>
        </p:nvSpPr>
        <p:spPr/>
        <p:txBody>
          <a:bodyPr/>
          <a:lstStyle/>
          <a:p>
            <a:fld id="{427DFAA8-A42F-4483-8E8B-0610BF8D00E5}" type="slidenum">
              <a:rPr lang="he-IL" altLang="he-IL" smtClean="0"/>
              <a:pPr/>
              <a:t>‹#›</a:t>
            </a:fld>
            <a:endParaRPr lang="en-US" altLang="he-IL"/>
          </a:p>
        </p:txBody>
      </p:sp>
    </p:spTree>
    <p:extLst>
      <p:ext uri="{BB962C8B-B14F-4D97-AF65-F5344CB8AC3E}">
        <p14:creationId xmlns:p14="http://schemas.microsoft.com/office/powerpoint/2010/main" val="119991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8A4BD4-2CD7-43EA-B7C5-1DE60603E64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396F41-9986-45C3-B997-8B4BF3E6FED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8D1392-5EDB-40AB-80DD-89236D3CE65D}"/>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AF2C2AF5-9917-4071-B932-74B3D9C376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A3F0460-3E99-4B9A-8369-39610F1997CA}"/>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1723940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93171E-F880-4698-BEED-E4C42ECDA9E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005FB6A-1988-4951-B2B2-B669F59B8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544EE7E-9260-4DC6-8D42-9F9857795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D522606-C5DD-44A4-AEA1-7BF35B208B97}"/>
              </a:ext>
            </a:extLst>
          </p:cNvPr>
          <p:cNvSpPr>
            <a:spLocks noGrp="1"/>
          </p:cNvSpPr>
          <p:nvPr>
            <p:ph type="dt" sz="half" idx="10"/>
          </p:nvPr>
        </p:nvSpPr>
        <p:spPr/>
        <p:txBody>
          <a:bodyPr/>
          <a:lstStyle/>
          <a:p>
            <a:pPr>
              <a:defRPr/>
            </a:pPr>
            <a:endParaRPr lang="en-US"/>
          </a:p>
        </p:txBody>
      </p:sp>
      <p:sp>
        <p:nvSpPr>
          <p:cNvPr id="6" name="מציין מיקום של כותרת תחתונה 5">
            <a:extLst>
              <a:ext uri="{FF2B5EF4-FFF2-40B4-BE49-F238E27FC236}">
                <a16:creationId xmlns:a16="http://schemas.microsoft.com/office/drawing/2014/main" id="{3A49CCD7-422D-43EA-8830-E46788B16B81}"/>
              </a:ext>
            </a:extLst>
          </p:cNvPr>
          <p:cNvSpPr>
            <a:spLocks noGrp="1"/>
          </p:cNvSpPr>
          <p:nvPr>
            <p:ph type="ftr" sz="quarter" idx="11"/>
          </p:nvPr>
        </p:nvSpPr>
        <p:spPr/>
        <p:txBody>
          <a:bodyPr/>
          <a:lstStyle/>
          <a:p>
            <a:pPr>
              <a:defRPr/>
            </a:pPr>
            <a:endParaRPr lang="en-US"/>
          </a:p>
        </p:txBody>
      </p:sp>
      <p:sp>
        <p:nvSpPr>
          <p:cNvPr id="7" name="מציין מיקום של מספר שקופית 6">
            <a:extLst>
              <a:ext uri="{FF2B5EF4-FFF2-40B4-BE49-F238E27FC236}">
                <a16:creationId xmlns:a16="http://schemas.microsoft.com/office/drawing/2014/main" id="{F99373E6-F14D-4B22-837A-1EC9E8C8D30F}"/>
              </a:ext>
            </a:extLst>
          </p:cNvPr>
          <p:cNvSpPr>
            <a:spLocks noGrp="1"/>
          </p:cNvSpPr>
          <p:nvPr>
            <p:ph type="sldNum" sz="quarter" idx="12"/>
          </p:nvPr>
        </p:nvSpPr>
        <p:spPr/>
        <p:txBody>
          <a:bodyPr/>
          <a:lstStyle/>
          <a:p>
            <a:fld id="{E317F531-3468-409B-ADC4-32E20BA23C85}" type="slidenum">
              <a:rPr lang="he-IL" altLang="he-IL" smtClean="0"/>
              <a:pPr/>
              <a:t>‹#›</a:t>
            </a:fld>
            <a:endParaRPr lang="en-US" altLang="he-IL"/>
          </a:p>
        </p:txBody>
      </p:sp>
    </p:spTree>
    <p:extLst>
      <p:ext uri="{BB962C8B-B14F-4D97-AF65-F5344CB8AC3E}">
        <p14:creationId xmlns:p14="http://schemas.microsoft.com/office/powerpoint/2010/main" val="1171815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12F5D4-FDC1-448C-B037-0972727E0A2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2B373BD-FE87-43EF-A443-57DAF074FB5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349A2E-1430-4E4D-BB4F-C610BA4C080B}"/>
              </a:ext>
            </a:extLst>
          </p:cNvPr>
          <p:cNvSpPr>
            <a:spLocks noGrp="1"/>
          </p:cNvSpPr>
          <p:nvPr>
            <p:ph type="dt" sz="half" idx="10"/>
          </p:nvPr>
        </p:nvSpPr>
        <p:spPr/>
        <p:txBody>
          <a:bodyPr/>
          <a:lstStyle/>
          <a:p>
            <a:pPr>
              <a:defRPr/>
            </a:pPr>
            <a:endParaRPr lang="en-US"/>
          </a:p>
        </p:txBody>
      </p:sp>
      <p:sp>
        <p:nvSpPr>
          <p:cNvPr id="5" name="מציין מיקום של כותרת תחתונה 4">
            <a:extLst>
              <a:ext uri="{FF2B5EF4-FFF2-40B4-BE49-F238E27FC236}">
                <a16:creationId xmlns:a16="http://schemas.microsoft.com/office/drawing/2014/main" id="{870D6280-978F-4DA9-8C3B-38770EAA0C0D}"/>
              </a:ext>
            </a:extLst>
          </p:cNvPr>
          <p:cNvSpPr>
            <a:spLocks noGrp="1"/>
          </p:cNvSpPr>
          <p:nvPr>
            <p:ph type="ftr" sz="quarter" idx="11"/>
          </p:nvPr>
        </p:nvSpPr>
        <p:spPr/>
        <p:txBody>
          <a:bodyPr/>
          <a:lstStyle/>
          <a:p>
            <a:pPr>
              <a:defRPr/>
            </a:pPr>
            <a:endParaRPr lang="en-US"/>
          </a:p>
        </p:txBody>
      </p:sp>
      <p:sp>
        <p:nvSpPr>
          <p:cNvPr id="6" name="מציין מיקום של מספר שקופית 5">
            <a:extLst>
              <a:ext uri="{FF2B5EF4-FFF2-40B4-BE49-F238E27FC236}">
                <a16:creationId xmlns:a16="http://schemas.microsoft.com/office/drawing/2014/main" id="{C1AC9A6B-7A36-4293-B402-131B10002EFE}"/>
              </a:ext>
            </a:extLst>
          </p:cNvPr>
          <p:cNvSpPr>
            <a:spLocks noGrp="1"/>
          </p:cNvSpPr>
          <p:nvPr>
            <p:ph type="sldNum" sz="quarter" idx="12"/>
          </p:nvPr>
        </p:nvSpPr>
        <p:spPr/>
        <p:txBody>
          <a:bodyPr/>
          <a:lstStyle/>
          <a:p>
            <a:fld id="{31C1685C-5A7C-403E-87DA-B1B8CE242BF9}" type="slidenum">
              <a:rPr lang="he-IL" altLang="he-IL" smtClean="0"/>
              <a:pPr/>
              <a:t>‹#›</a:t>
            </a:fld>
            <a:endParaRPr lang="en-US" altLang="he-IL"/>
          </a:p>
        </p:txBody>
      </p:sp>
    </p:spTree>
    <p:extLst>
      <p:ext uri="{BB962C8B-B14F-4D97-AF65-F5344CB8AC3E}">
        <p14:creationId xmlns:p14="http://schemas.microsoft.com/office/powerpoint/2010/main" val="1787409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6904F89-D095-42AA-A8A3-673A1F80281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2F557CD-F6C1-471C-AB5D-F09164820C3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EEF1986-D044-4CA0-A289-FA3479612577}"/>
              </a:ext>
            </a:extLst>
          </p:cNvPr>
          <p:cNvSpPr>
            <a:spLocks noGrp="1"/>
          </p:cNvSpPr>
          <p:nvPr>
            <p:ph type="dt" sz="half" idx="10"/>
          </p:nvPr>
        </p:nvSpPr>
        <p:spPr/>
        <p:txBody>
          <a:bodyPr/>
          <a:lstStyle/>
          <a:p>
            <a:pPr>
              <a:defRPr/>
            </a:pPr>
            <a:endParaRPr lang="en-US"/>
          </a:p>
        </p:txBody>
      </p:sp>
      <p:sp>
        <p:nvSpPr>
          <p:cNvPr id="5" name="מציין מיקום של כותרת תחתונה 4">
            <a:extLst>
              <a:ext uri="{FF2B5EF4-FFF2-40B4-BE49-F238E27FC236}">
                <a16:creationId xmlns:a16="http://schemas.microsoft.com/office/drawing/2014/main" id="{DBEADE4E-626A-4900-8AAA-E66DF68A0AEC}"/>
              </a:ext>
            </a:extLst>
          </p:cNvPr>
          <p:cNvSpPr>
            <a:spLocks noGrp="1"/>
          </p:cNvSpPr>
          <p:nvPr>
            <p:ph type="ftr" sz="quarter" idx="11"/>
          </p:nvPr>
        </p:nvSpPr>
        <p:spPr/>
        <p:txBody>
          <a:bodyPr/>
          <a:lstStyle/>
          <a:p>
            <a:pPr>
              <a:defRPr/>
            </a:pPr>
            <a:endParaRPr lang="en-US"/>
          </a:p>
        </p:txBody>
      </p:sp>
      <p:sp>
        <p:nvSpPr>
          <p:cNvPr id="6" name="מציין מיקום של מספר שקופית 5">
            <a:extLst>
              <a:ext uri="{FF2B5EF4-FFF2-40B4-BE49-F238E27FC236}">
                <a16:creationId xmlns:a16="http://schemas.microsoft.com/office/drawing/2014/main" id="{5BFA989E-05E7-4351-A15F-8B2585C644A5}"/>
              </a:ext>
            </a:extLst>
          </p:cNvPr>
          <p:cNvSpPr>
            <a:spLocks noGrp="1"/>
          </p:cNvSpPr>
          <p:nvPr>
            <p:ph type="sldNum" sz="quarter" idx="12"/>
          </p:nvPr>
        </p:nvSpPr>
        <p:spPr/>
        <p:txBody>
          <a:bodyPr/>
          <a:lstStyle/>
          <a:p>
            <a:fld id="{0D6DF83A-45FC-4F3A-A5B5-3BDD969F6D11}" type="slidenum">
              <a:rPr lang="he-IL" altLang="he-IL" smtClean="0"/>
              <a:pPr/>
              <a:t>‹#›</a:t>
            </a:fld>
            <a:endParaRPr lang="en-US" altLang="he-IL"/>
          </a:p>
        </p:txBody>
      </p:sp>
    </p:spTree>
    <p:extLst>
      <p:ext uri="{BB962C8B-B14F-4D97-AF65-F5344CB8AC3E}">
        <p14:creationId xmlns:p14="http://schemas.microsoft.com/office/powerpoint/2010/main" val="153644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898019-E1E1-4953-9530-ABC288A3B69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6B3FA71-157F-4CE7-A27A-24EC5780B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F523AA8-0E1A-4AD9-A97A-49BC3B139462}"/>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2C31ABF3-E7FA-4939-A870-5F00EB0802F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9912052-3390-4013-A3B1-2B91A7D52693}"/>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141404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6472C4-AA80-4048-A0A3-BA419CE802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537EEC1-56D2-4992-91C9-8A0642C59BE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33C2525-4BD1-4AC2-8497-5E4F7D78F4B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416E658-6DBA-4EEC-BC00-AE818A79E926}"/>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6" name="מציין מיקום של כותרת תחתונה 5">
            <a:extLst>
              <a:ext uri="{FF2B5EF4-FFF2-40B4-BE49-F238E27FC236}">
                <a16:creationId xmlns:a16="http://schemas.microsoft.com/office/drawing/2014/main" id="{C864CD1C-C66E-487D-AA8B-3EE5397D6C9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C76F8F6-CE8E-4F7C-A1AA-D59B706F67E2}"/>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306730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D2A2E5-2F45-4B75-811A-F31614715F8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84F6D53-7AFA-4B39-9575-4F9F30177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FAC8F8E-FB46-4DF9-88EE-C51FEF92863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5667078-89A4-4485-B1A1-7B33F945A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D43BB7B-5D4B-43D1-9C03-0DA5DE3F74B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62E8F1E-9FB4-4379-B733-1068DA184389}"/>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8" name="מציין מיקום של כותרת תחתונה 7">
            <a:extLst>
              <a:ext uri="{FF2B5EF4-FFF2-40B4-BE49-F238E27FC236}">
                <a16:creationId xmlns:a16="http://schemas.microsoft.com/office/drawing/2014/main" id="{16E493F1-DB34-43DB-B8E0-EED5CFE68B7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9B02405-3305-4378-8CD0-D725A961F9AE}"/>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254348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412791-8A76-4E0F-8C1E-A3E14133FEB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EE4908D-B0B5-409A-9A29-7AA0DA276F22}"/>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4" name="מציין מיקום של כותרת תחתונה 3">
            <a:extLst>
              <a:ext uri="{FF2B5EF4-FFF2-40B4-BE49-F238E27FC236}">
                <a16:creationId xmlns:a16="http://schemas.microsoft.com/office/drawing/2014/main" id="{F3DD0B86-B9DB-4F93-BEFA-4C6F7B52458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E9EDBF1-8FF4-414F-BC89-3884F480A414}"/>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224578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59BF3A2-038D-404A-B0A7-423DA397C1AC}"/>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3" name="מציין מיקום של כותרת תחתונה 2">
            <a:extLst>
              <a:ext uri="{FF2B5EF4-FFF2-40B4-BE49-F238E27FC236}">
                <a16:creationId xmlns:a16="http://schemas.microsoft.com/office/drawing/2014/main" id="{E04F6E6B-03CB-4E33-AED1-728FAC93719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0F26548-6A33-4849-ABF4-09CC2E4A6467}"/>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75100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490C75-C9F1-4D3F-90C7-FBC44A85BAF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DEB5354-6324-43B5-BDB8-990462792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3FAE22A-3845-4C3B-8581-23D89047A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AC608DD-F9A5-408B-B93E-B01E68327497}"/>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6" name="מציין מיקום של כותרת תחתונה 5">
            <a:extLst>
              <a:ext uri="{FF2B5EF4-FFF2-40B4-BE49-F238E27FC236}">
                <a16:creationId xmlns:a16="http://schemas.microsoft.com/office/drawing/2014/main" id="{48C660DA-8DF7-4316-B778-31525547A09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1B747ED-5019-46B5-B7B5-2EC0157338E0}"/>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244231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53AB1A-0E79-4907-A138-1A285C6401A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043BD9B-F745-472C-8051-075A75CA6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A642CA9-0668-4C43-B58A-141EEA8A0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A846D32-1FAE-47C8-BD24-845FEA44FE01}"/>
              </a:ext>
            </a:extLst>
          </p:cNvPr>
          <p:cNvSpPr>
            <a:spLocks noGrp="1"/>
          </p:cNvSpPr>
          <p:nvPr>
            <p:ph type="dt" sz="half" idx="10"/>
          </p:nvPr>
        </p:nvSpPr>
        <p:spPr/>
        <p:txBody>
          <a:bodyPr/>
          <a:lstStyle/>
          <a:p>
            <a:fld id="{4F6A7EC8-6E3B-400B-90DD-7E4C5E728E56}" type="datetimeFigureOut">
              <a:rPr lang="he-IL" smtClean="0"/>
              <a:t>ב'/תשרי/תשפ"א</a:t>
            </a:fld>
            <a:endParaRPr lang="he-IL"/>
          </a:p>
        </p:txBody>
      </p:sp>
      <p:sp>
        <p:nvSpPr>
          <p:cNvPr id="6" name="מציין מיקום של כותרת תחתונה 5">
            <a:extLst>
              <a:ext uri="{FF2B5EF4-FFF2-40B4-BE49-F238E27FC236}">
                <a16:creationId xmlns:a16="http://schemas.microsoft.com/office/drawing/2014/main" id="{1383E1E9-4EE3-4261-8E57-10AB4B21E6E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10E3967-689D-4526-811A-A185042603A8}"/>
              </a:ext>
            </a:extLst>
          </p:cNvPr>
          <p:cNvSpPr>
            <a:spLocks noGrp="1"/>
          </p:cNvSpPr>
          <p:nvPr>
            <p:ph type="sldNum" sz="quarter" idx="12"/>
          </p:nvPr>
        </p:nvSpPr>
        <p:spPr/>
        <p:txBody>
          <a:bodyPr/>
          <a:lstStyle/>
          <a:p>
            <a:fld id="{4F6EB052-4C2F-4320-9F3C-814B3BD981A3}" type="slidenum">
              <a:rPr lang="he-IL" smtClean="0"/>
              <a:t>‹#›</a:t>
            </a:fld>
            <a:endParaRPr lang="he-IL"/>
          </a:p>
        </p:txBody>
      </p:sp>
    </p:spTree>
    <p:extLst>
      <p:ext uri="{BB962C8B-B14F-4D97-AF65-F5344CB8AC3E}">
        <p14:creationId xmlns:p14="http://schemas.microsoft.com/office/powerpoint/2010/main" val="119585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87342EA-8227-43CA-BA30-DAC7552AE85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8A3F08E-B5DA-463B-97C1-4EE49EE00B2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B693F03-F280-4760-B0EE-A405433DBD5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8D830E97-6DCD-4AD6-B716-4EEED53A5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C7FD20E-7BCF-4776-8608-437BD8168C7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6EB052-4C2F-4320-9F3C-814B3BD981A3}" type="slidenum">
              <a:rPr lang="he-IL" smtClean="0"/>
              <a:t>‹#›</a:t>
            </a:fld>
            <a:endParaRPr lang="he-IL"/>
          </a:p>
        </p:txBody>
      </p:sp>
    </p:spTree>
    <p:extLst>
      <p:ext uri="{BB962C8B-B14F-4D97-AF65-F5344CB8AC3E}">
        <p14:creationId xmlns:p14="http://schemas.microsoft.com/office/powerpoint/2010/main" val="232477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E712E33-8241-43A7-B80F-C66B12D9072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86AB586-563F-47D8-95D8-C3CB4BBDE6C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D105F30-B6E9-493A-B7C5-BA99D40CC6C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6A7EC8-6E3B-400B-90DD-7E4C5E728E56}" type="datetimeFigureOut">
              <a:rPr lang="he-IL" smtClean="0"/>
              <a:t>ב'/תשרי/תשפ"א</a:t>
            </a:fld>
            <a:endParaRPr lang="he-IL"/>
          </a:p>
        </p:txBody>
      </p:sp>
      <p:sp>
        <p:nvSpPr>
          <p:cNvPr id="5" name="מציין מיקום של כותרת תחתונה 4">
            <a:extLst>
              <a:ext uri="{FF2B5EF4-FFF2-40B4-BE49-F238E27FC236}">
                <a16:creationId xmlns:a16="http://schemas.microsoft.com/office/drawing/2014/main" id="{2155E91D-ABFA-4B13-8596-DEDA335AC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F663854-1EB1-43CB-936F-05F72934BEF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6EB052-4C2F-4320-9F3C-814B3BD981A3}" type="slidenum">
              <a:rPr lang="he-IL" smtClean="0"/>
              <a:t>‹#›</a:t>
            </a:fld>
            <a:endParaRPr lang="he-IL"/>
          </a:p>
        </p:txBody>
      </p:sp>
    </p:spTree>
    <p:extLst>
      <p:ext uri="{BB962C8B-B14F-4D97-AF65-F5344CB8AC3E}">
        <p14:creationId xmlns:p14="http://schemas.microsoft.com/office/powerpoint/2010/main" val="3418536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WKmj7DWiN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p9sO89a32I" TargetMode="External"/><Relationship Id="rId2" Type="http://schemas.openxmlformats.org/officeDocument/2006/relationships/hyperlink" Target="https://www.youtube.com/watch?v=gV6rRTKyq0Y" TargetMode="External"/><Relationship Id="rId1" Type="http://schemas.openxmlformats.org/officeDocument/2006/relationships/slideLayout" Target="../slideLayouts/slideLayout2.xml"/><Relationship Id="rId4" Type="http://schemas.openxmlformats.org/officeDocument/2006/relationships/hyperlink" Target="https://www.youtube.com/watch?v=yspXvbBPrX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CkOn6Im3fg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6C16877F-3D06-48BB-835C-FCB290E7CF9E}"/>
              </a:ext>
            </a:extLst>
          </p:cNvPr>
          <p:cNvSpPr/>
          <p:nvPr/>
        </p:nvSpPr>
        <p:spPr>
          <a:xfrm>
            <a:off x="3613589" y="623630"/>
            <a:ext cx="4964821" cy="1754326"/>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מלחמת יום כיפור</a:t>
            </a:r>
          </a:p>
          <a:p>
            <a:pPr algn="ctr"/>
            <a:r>
              <a:rPr lang="he-I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1973</a:t>
            </a:r>
            <a:endPar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תמונה 4">
            <a:extLst>
              <a:ext uri="{FF2B5EF4-FFF2-40B4-BE49-F238E27FC236}">
                <a16:creationId xmlns:a16="http://schemas.microsoft.com/office/drawing/2014/main" id="{6A8E8DCE-9297-4360-A761-3E7B5D5D335A}"/>
              </a:ext>
            </a:extLst>
          </p:cNvPr>
          <p:cNvPicPr>
            <a:picLocks noChangeAspect="1"/>
          </p:cNvPicPr>
          <p:nvPr/>
        </p:nvPicPr>
        <p:blipFill>
          <a:blip r:embed="rId2"/>
          <a:stretch>
            <a:fillRect/>
          </a:stretch>
        </p:blipFill>
        <p:spPr>
          <a:xfrm>
            <a:off x="3857624" y="2215302"/>
            <a:ext cx="4476750" cy="3076575"/>
          </a:xfrm>
          <a:prstGeom prst="rect">
            <a:avLst/>
          </a:prstGeom>
        </p:spPr>
      </p:pic>
      <p:sp>
        <p:nvSpPr>
          <p:cNvPr id="7" name="תיבת טקסט 6">
            <a:extLst>
              <a:ext uri="{FF2B5EF4-FFF2-40B4-BE49-F238E27FC236}">
                <a16:creationId xmlns:a16="http://schemas.microsoft.com/office/drawing/2014/main" id="{136F26ED-640C-468A-8E8D-705E27C3FB57}"/>
              </a:ext>
            </a:extLst>
          </p:cNvPr>
          <p:cNvSpPr txBox="1"/>
          <p:nvPr/>
        </p:nvSpPr>
        <p:spPr>
          <a:xfrm>
            <a:off x="2656642" y="5551495"/>
            <a:ext cx="6094520" cy="400110"/>
          </a:xfrm>
          <a:prstGeom prst="rect">
            <a:avLst/>
          </a:prstGeom>
          <a:noFill/>
        </p:spPr>
        <p:txBody>
          <a:bodyPr wrap="square">
            <a:spAutoFit/>
          </a:bodyPr>
          <a:lstStyle/>
          <a:p>
            <a:r>
              <a:rPr lang="he-IL" sz="2000" dirty="0">
                <a:solidFill>
                  <a:srgbClr val="444444"/>
                </a:solidFill>
                <a:effectLst/>
                <a:ea typeface="Times New Roman" panose="02020603050405020304" pitchFamily="18" charset="0"/>
                <a:cs typeface="Helvetica" panose="020B0604020202020204" pitchFamily="34" charset="0"/>
              </a:rPr>
              <a:t>על מנת להיכנס לאווירת נושא השיעור, נפתח </a:t>
            </a:r>
            <a:r>
              <a:rPr lang="he-IL" sz="2000" u="sng" dirty="0">
                <a:solidFill>
                  <a:srgbClr val="1DA6B6"/>
                </a:solidFill>
                <a:effectLst/>
                <a:ea typeface="Times New Roman" panose="02020603050405020304" pitchFamily="18" charset="0"/>
                <a:cs typeface="Helvetica" panose="020B0604020202020204" pitchFamily="34" charset="0"/>
                <a:hlinkClick r:id="rId3"/>
              </a:rPr>
              <a:t>בקטע </a:t>
            </a:r>
            <a:r>
              <a:rPr lang="he-IL" sz="2000" dirty="0">
                <a:solidFill>
                  <a:srgbClr val="444444"/>
                </a:solidFill>
                <a:effectLst/>
                <a:ea typeface="Times New Roman" panose="02020603050405020304" pitchFamily="18" charset="0"/>
                <a:cs typeface="Helvetica" panose="020B0604020202020204" pitchFamily="34" charset="0"/>
              </a:rPr>
              <a:t>הבא  </a:t>
            </a:r>
            <a:endParaRPr lang="he-IL" sz="2000" dirty="0"/>
          </a:p>
        </p:txBody>
      </p:sp>
      <p:sp>
        <p:nvSpPr>
          <p:cNvPr id="9" name="תיבת טקסט 8">
            <a:extLst>
              <a:ext uri="{FF2B5EF4-FFF2-40B4-BE49-F238E27FC236}">
                <a16:creationId xmlns:a16="http://schemas.microsoft.com/office/drawing/2014/main" id="{9434A389-A5CA-44D5-95A5-24496B5E6F3D}"/>
              </a:ext>
            </a:extLst>
          </p:cNvPr>
          <p:cNvSpPr txBox="1"/>
          <p:nvPr/>
        </p:nvSpPr>
        <p:spPr>
          <a:xfrm>
            <a:off x="2752078" y="5951605"/>
            <a:ext cx="7321858" cy="405047"/>
          </a:xfrm>
          <a:prstGeom prst="rect">
            <a:avLst/>
          </a:prstGeom>
          <a:noFill/>
        </p:spPr>
        <p:txBody>
          <a:bodyPr wrap="square">
            <a:spAutoFit/>
          </a:bodyPr>
          <a:lstStyle/>
          <a:p>
            <a:pPr algn="l" rtl="1" fontAlgn="base">
              <a:lnSpc>
                <a:spcPct val="107000"/>
              </a:lnSpc>
              <a:spcAft>
                <a:spcPts val="1125"/>
              </a:spcAft>
            </a:pPr>
            <a:r>
              <a:rPr lang="he-IL" sz="2000" dirty="0">
                <a:solidFill>
                  <a:srgbClr val="444444"/>
                </a:solidFill>
                <a:effectLst/>
                <a:latin typeface="Calibri" panose="020F0502020204030204" pitchFamily="34" charset="0"/>
                <a:ea typeface="Times New Roman" panose="02020603050405020304" pitchFamily="18" charset="0"/>
                <a:cs typeface="Helvetica" panose="020B0604020202020204" pitchFamily="34" charset="0"/>
              </a:rPr>
              <a:t>הודעה על פתיחת המלחמה, חדשות השעה 3 ברשת קול ישראל.</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461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A394EE37-3069-44A4-ABF0-3133857FE74F}"/>
              </a:ext>
            </a:extLst>
          </p:cNvPr>
          <p:cNvSpPr txBox="1">
            <a:spLocks noChangeArrowheads="1"/>
          </p:cNvSpPr>
          <p:nvPr/>
        </p:nvSpPr>
        <p:spPr bwMode="auto">
          <a:xfrm>
            <a:off x="2927350" y="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he-IL" altLang="he-IL" sz="3600">
                <a:solidFill>
                  <a:schemeClr val="hlink"/>
                </a:solidFill>
              </a:rPr>
              <a:t>ההפתעה והכישלון המודיעיני</a:t>
            </a:r>
            <a:endParaRPr lang="en-US" altLang="he-IL" sz="3600">
              <a:solidFill>
                <a:schemeClr val="hlink"/>
              </a:solidFill>
            </a:endParaRPr>
          </a:p>
        </p:txBody>
      </p:sp>
      <p:sp>
        <p:nvSpPr>
          <p:cNvPr id="11267" name="Text Box 3">
            <a:extLst>
              <a:ext uri="{FF2B5EF4-FFF2-40B4-BE49-F238E27FC236}">
                <a16:creationId xmlns:a16="http://schemas.microsoft.com/office/drawing/2014/main" id="{0E3823B8-8FD3-4E9B-9BE4-82B0CFAB97C9}"/>
              </a:ext>
            </a:extLst>
          </p:cNvPr>
          <p:cNvSpPr txBox="1">
            <a:spLocks noChangeArrowheads="1"/>
          </p:cNvSpPr>
          <p:nvPr/>
        </p:nvSpPr>
        <p:spPr bwMode="auto">
          <a:xfrm>
            <a:off x="2063751" y="1143000"/>
            <a:ext cx="8424863" cy="3539430"/>
          </a:xfrm>
          <a:prstGeom prst="rect">
            <a:avLst/>
          </a:prstGeom>
          <a:noFill/>
          <a:ln w="9525">
            <a:noFill/>
            <a:miter lim="800000"/>
            <a:headEnd/>
            <a:tailEnd/>
          </a:ln>
          <a:effectLst/>
        </p:spPr>
        <p:txBody>
          <a:bodyPr>
            <a:spAutoFit/>
          </a:bodyPr>
          <a:lstStyle/>
          <a:p>
            <a:pPr>
              <a:spcBef>
                <a:spcPct val="50000"/>
              </a:spcBef>
              <a:defRPr/>
            </a:pPr>
            <a:r>
              <a:rPr lang="he-IL" sz="3200" dirty="0"/>
              <a:t>4. </a:t>
            </a:r>
            <a:r>
              <a:rPr lang="he-IL" sz="3200" b="1" u="sng" dirty="0">
                <a:effectLst>
                  <a:outerShdw blurRad="38100" dist="38100" dir="2700000" algn="tl">
                    <a:srgbClr val="FFFFFF"/>
                  </a:outerShdw>
                </a:effectLst>
              </a:rPr>
              <a:t>קו בר-לב</a:t>
            </a:r>
            <a:r>
              <a:rPr lang="he-IL" sz="3200" dirty="0"/>
              <a:t> – לאורך תעלת סואץ הוקם קו ביצורים שהתבסס על </a:t>
            </a:r>
            <a:r>
              <a:rPr lang="he-IL" sz="3200" b="1" dirty="0">
                <a:effectLst>
                  <a:outerShdw blurRad="38100" dist="38100" dir="2700000" algn="tl">
                    <a:srgbClr val="FFFFFF"/>
                  </a:outerShdw>
                </a:effectLst>
              </a:rPr>
              <a:t>מעוזים</a:t>
            </a:r>
            <a:r>
              <a:rPr lang="he-IL" sz="3200" dirty="0"/>
              <a:t> שהוקמו על שפת התעלה. בעורף קו זה הוקם קו ביצורים נוסף </a:t>
            </a:r>
            <a:r>
              <a:rPr lang="he-IL" sz="3200" b="1" dirty="0" err="1">
                <a:effectLst>
                  <a:outerShdw blurRad="38100" dist="38100" dir="2700000" algn="tl">
                    <a:srgbClr val="FFFFFF"/>
                  </a:outerShdw>
                </a:effectLst>
              </a:rPr>
              <a:t>התעוזים</a:t>
            </a:r>
            <a:r>
              <a:rPr lang="he-IL" sz="3200" dirty="0"/>
              <a:t>. ההנחה הייתה כי קו בר לב ביחד עם יחידות שריון ששהו </a:t>
            </a:r>
            <a:r>
              <a:rPr lang="he-IL" sz="3200" b="1" dirty="0" err="1">
                <a:effectLst>
                  <a:outerShdw blurRad="38100" dist="38100" dir="2700000" algn="tl">
                    <a:srgbClr val="FFFFFF"/>
                  </a:outerShdw>
                </a:effectLst>
              </a:rPr>
              <a:t>בתעוזים</a:t>
            </a:r>
            <a:r>
              <a:rPr lang="he-IL" sz="3200" b="1" dirty="0">
                <a:effectLst>
                  <a:outerShdw blurRad="38100" dist="38100" dir="2700000" algn="tl">
                    <a:srgbClr val="FFFFFF"/>
                  </a:outerShdw>
                </a:effectLst>
              </a:rPr>
              <a:t> </a:t>
            </a:r>
            <a:r>
              <a:rPr lang="he-IL" sz="3200" dirty="0"/>
              <a:t>יוכלו לבלום כל התקפה מצרית. עם תחילת המלחמה נפל קו </a:t>
            </a:r>
            <a:r>
              <a:rPr lang="he-IL" sz="3200" b="1" dirty="0">
                <a:effectLst>
                  <a:outerShdw blurRad="38100" dist="38100" dir="2700000" algn="tl">
                    <a:srgbClr val="FFFFFF"/>
                  </a:outerShdw>
                </a:effectLst>
              </a:rPr>
              <a:t>המעוזים</a:t>
            </a:r>
            <a:r>
              <a:rPr lang="he-IL" sz="3200" dirty="0"/>
              <a:t> וכל </a:t>
            </a:r>
            <a:r>
              <a:rPr lang="he-IL" sz="3200" b="1" dirty="0">
                <a:effectLst>
                  <a:outerShdw blurRad="38100" dist="38100" dir="2700000" algn="tl">
                    <a:srgbClr val="FFFFFF"/>
                  </a:outerShdw>
                </a:effectLst>
              </a:rPr>
              <a:t>המעוזים</a:t>
            </a:r>
            <a:r>
              <a:rPr lang="he-IL" sz="3200" dirty="0"/>
              <a:t> נכבשו למעט אחד.</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3000"/>
                                        <p:tgtEl>
                                          <p:spTgt spid="11266"/>
                                        </p:tgtEl>
                                      </p:cBhvr>
                                    </p:animEffect>
                                  </p:childTnLst>
                                </p:cTn>
                              </p:par>
                            </p:childTnLst>
                          </p:cTn>
                        </p:par>
                        <p:par>
                          <p:cTn id="8" fill="hold" nodeType="afterGroup">
                            <p:stCondLst>
                              <p:cond delay="3000"/>
                            </p:stCondLst>
                            <p:childTnLst>
                              <p:par>
                                <p:cTn id="9" presetID="18" presetClass="entr" presetSubtype="12"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strips(downLeft)">
                                      <p:cBhvr>
                                        <p:cTn id="11" dur="3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89E5B412-EB43-4A82-BE74-7B3BDC165911}"/>
              </a:ext>
            </a:extLst>
          </p:cNvPr>
          <p:cNvSpPr txBox="1">
            <a:spLocks noChangeArrowheads="1"/>
          </p:cNvSpPr>
          <p:nvPr/>
        </p:nvSpPr>
        <p:spPr bwMode="auto">
          <a:xfrm>
            <a:off x="2927350" y="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he-IL" altLang="he-IL" sz="3600">
                <a:solidFill>
                  <a:schemeClr val="hlink"/>
                </a:solidFill>
              </a:rPr>
              <a:t>ההפתעה והכישלון המודיעיני</a:t>
            </a:r>
            <a:endParaRPr lang="en-US" altLang="he-IL" sz="3600">
              <a:solidFill>
                <a:schemeClr val="hlink"/>
              </a:solidFill>
            </a:endParaRPr>
          </a:p>
        </p:txBody>
      </p:sp>
      <p:sp>
        <p:nvSpPr>
          <p:cNvPr id="12291" name="Text Box 3">
            <a:extLst>
              <a:ext uri="{FF2B5EF4-FFF2-40B4-BE49-F238E27FC236}">
                <a16:creationId xmlns:a16="http://schemas.microsoft.com/office/drawing/2014/main" id="{A80A8314-061F-49AA-9A34-8A1B8BE85455}"/>
              </a:ext>
            </a:extLst>
          </p:cNvPr>
          <p:cNvSpPr txBox="1">
            <a:spLocks noChangeArrowheads="1"/>
          </p:cNvSpPr>
          <p:nvPr/>
        </p:nvSpPr>
        <p:spPr bwMode="auto">
          <a:xfrm>
            <a:off x="1524000" y="765175"/>
            <a:ext cx="838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he-IL" altLang="he-IL" sz="3200"/>
              <a:t>5. המצרים נקטו תרגילי הטעיה על מנת להסוות את כוונותיהם ההתקפיות.</a:t>
            </a:r>
            <a:endParaRPr lang="en-US" altLang="he-IL"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3000"/>
                                        <p:tgtEl>
                                          <p:spTgt spid="12290"/>
                                        </p:tgtEl>
                                      </p:cBhvr>
                                    </p:animEffect>
                                  </p:childTnLst>
                                </p:cTn>
                              </p:par>
                            </p:childTnLst>
                          </p:cTn>
                        </p:par>
                        <p:par>
                          <p:cTn id="8" fill="hold" nodeType="afterGroup">
                            <p:stCondLst>
                              <p:cond delay="3000"/>
                            </p:stCondLst>
                            <p:childTnLst>
                              <p:par>
                                <p:cTn id="9" presetID="18" presetClass="entr" presetSubtype="12"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strips(downLeft)">
                                      <p:cBhvr>
                                        <p:cTn id="11" dur="3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a:extLst>
              <a:ext uri="{FF2B5EF4-FFF2-40B4-BE49-F238E27FC236}">
                <a16:creationId xmlns:a16="http://schemas.microsoft.com/office/drawing/2014/main" id="{4B5D5A0A-3D6B-4C1A-82CE-55E3C6606C02}"/>
              </a:ext>
            </a:extLst>
          </p:cNvPr>
          <p:cNvSpPr txBox="1">
            <a:spLocks noChangeArrowheads="1"/>
          </p:cNvSpPr>
          <p:nvPr/>
        </p:nvSpPr>
        <p:spPr bwMode="auto">
          <a:xfrm>
            <a:off x="3733800" y="304800"/>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he-IL" altLang="he-IL" sz="3600">
                <a:solidFill>
                  <a:schemeClr val="hlink"/>
                </a:solidFill>
              </a:rPr>
              <a:t>כישלון המודיעין – "המחדל"</a:t>
            </a:r>
            <a:endParaRPr lang="en-US" altLang="he-IL" sz="3600">
              <a:solidFill>
                <a:schemeClr val="hlink"/>
              </a:solidFill>
            </a:endParaRPr>
          </a:p>
        </p:txBody>
      </p:sp>
      <p:sp>
        <p:nvSpPr>
          <p:cNvPr id="13315" name="Text Box 1027">
            <a:extLst>
              <a:ext uri="{FF2B5EF4-FFF2-40B4-BE49-F238E27FC236}">
                <a16:creationId xmlns:a16="http://schemas.microsoft.com/office/drawing/2014/main" id="{10FA376F-828C-4790-B4F5-45F0C97EABC4}"/>
              </a:ext>
            </a:extLst>
          </p:cNvPr>
          <p:cNvSpPr txBox="1">
            <a:spLocks noChangeArrowheads="1"/>
          </p:cNvSpPr>
          <p:nvPr/>
        </p:nvSpPr>
        <p:spPr bwMode="auto">
          <a:xfrm>
            <a:off x="1919288" y="1268414"/>
            <a:ext cx="8458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he-IL" altLang="he-IL" sz="3200"/>
              <a:t>הנחת המודיעין (הקונספציה) הייתה כי סוריה לא תצא למלחמה כנגד ישראל ללא מצרים, וכי מצרים לא תצא למלחמה כזו לפני שתשלים את בניית כוחה, בעיקר חה"א.  על יסוד הנחה זו סברו גורמי המודיעין כי מלחמה אינה צפויה לפני 1975. כחודש לפני פרוץ המלחמה החלו להגיע ידיעות מודיעיניות על הכנות של סוריה ומצרים למלחמה. ידיעות אלו התבססו על מקורות מודיעין ועל תצפיות שהבחינו בתנועת כוחות. על אף ידיעות אלו דבק המודיעין בתפיסה כי:</a:t>
            </a:r>
            <a:endParaRPr lang="en-US" altLang="he-IL"/>
          </a:p>
        </p:txBody>
      </p:sp>
      <p:sp>
        <p:nvSpPr>
          <p:cNvPr id="13316" name="Text Box 1028">
            <a:extLst>
              <a:ext uri="{FF2B5EF4-FFF2-40B4-BE49-F238E27FC236}">
                <a16:creationId xmlns:a16="http://schemas.microsoft.com/office/drawing/2014/main" id="{7B4D7A63-AA06-44AE-B5C8-7166BD39832B}"/>
              </a:ext>
            </a:extLst>
          </p:cNvPr>
          <p:cNvSpPr txBox="1">
            <a:spLocks noChangeArrowheads="1"/>
          </p:cNvSpPr>
          <p:nvPr/>
        </p:nvSpPr>
        <p:spPr bwMode="auto">
          <a:xfrm>
            <a:off x="2743200" y="5791200"/>
            <a:ext cx="6705600" cy="76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he-IL" altLang="he-IL" sz="4400">
                <a:solidFill>
                  <a:srgbClr val="FFFFFF"/>
                </a:solidFill>
              </a:rPr>
              <a:t>"הסבירות למלחמה נמוכה ביותר"</a:t>
            </a:r>
            <a:endParaRPr lang="en-US" altLang="he-IL" sz="4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right)">
                                      <p:cBhvr>
                                        <p:cTn id="7" dur="5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strips(downLeft)">
                                      <p:cBhvr>
                                        <p:cTn id="12" dur="3000"/>
                                        <p:tgtEl>
                                          <p:spTgt spid="133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fade">
                                      <p:cBhvr>
                                        <p:cTn id="17" dur="5000"/>
                                        <p:tgtEl>
                                          <p:spTgt spid="13316"/>
                                        </p:tgtEl>
                                      </p:cBhvr>
                                    </p:animEffect>
                                    <p:anim calcmode="lin" valueType="num">
                                      <p:cBhvr>
                                        <p:cTn id="18" dur="5000" fill="hold"/>
                                        <p:tgtEl>
                                          <p:spTgt spid="13316"/>
                                        </p:tgtEl>
                                        <p:attrNameLst>
                                          <p:attrName>style.rotation</p:attrName>
                                        </p:attrNameLst>
                                      </p:cBhvr>
                                      <p:tavLst>
                                        <p:tav tm="0">
                                          <p:val>
                                            <p:fltVal val="720"/>
                                          </p:val>
                                        </p:tav>
                                        <p:tav tm="100000">
                                          <p:val>
                                            <p:fltVal val="0"/>
                                          </p:val>
                                        </p:tav>
                                      </p:tavLst>
                                    </p:anim>
                                    <p:anim calcmode="lin" valueType="num">
                                      <p:cBhvr>
                                        <p:cTn id="19" dur="5000" fill="hold"/>
                                        <p:tgtEl>
                                          <p:spTgt spid="13316"/>
                                        </p:tgtEl>
                                        <p:attrNameLst>
                                          <p:attrName>ppt_h</p:attrName>
                                        </p:attrNameLst>
                                      </p:cBhvr>
                                      <p:tavLst>
                                        <p:tav tm="0">
                                          <p:val>
                                            <p:fltVal val="0"/>
                                          </p:val>
                                        </p:tav>
                                        <p:tav tm="100000">
                                          <p:val>
                                            <p:strVal val="#ppt_h"/>
                                          </p:val>
                                        </p:tav>
                                      </p:tavLst>
                                    </p:anim>
                                    <p:anim calcmode="lin" valueType="num">
                                      <p:cBhvr>
                                        <p:cTn id="20" dur="5000" fill="hold"/>
                                        <p:tgtEl>
                                          <p:spTgt spid="133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a:extLst>
              <a:ext uri="{FF2B5EF4-FFF2-40B4-BE49-F238E27FC236}">
                <a16:creationId xmlns:a16="http://schemas.microsoft.com/office/drawing/2014/main" id="{7FB9CA01-1B43-4603-A6ED-55F56C30C4EE}"/>
              </a:ext>
            </a:extLst>
          </p:cNvPr>
          <p:cNvSpPr>
            <a:spLocks noChangeArrowheads="1"/>
          </p:cNvSpPr>
          <p:nvPr/>
        </p:nvSpPr>
        <p:spPr bwMode="auto">
          <a:xfrm>
            <a:off x="3863976" y="0"/>
            <a:ext cx="457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he-IL" altLang="he-IL" sz="3600">
                <a:solidFill>
                  <a:schemeClr val="hlink"/>
                </a:solidFill>
              </a:rPr>
              <a:t>תוצאות המלחמה והשפעותיה</a:t>
            </a:r>
          </a:p>
        </p:txBody>
      </p:sp>
      <p:sp>
        <p:nvSpPr>
          <p:cNvPr id="18439" name="Text Box 7">
            <a:extLst>
              <a:ext uri="{FF2B5EF4-FFF2-40B4-BE49-F238E27FC236}">
                <a16:creationId xmlns:a16="http://schemas.microsoft.com/office/drawing/2014/main" id="{064E1A47-18E8-4F41-9C31-7FB9E2C85A17}"/>
              </a:ext>
            </a:extLst>
          </p:cNvPr>
          <p:cNvSpPr txBox="1">
            <a:spLocks noChangeArrowheads="1"/>
          </p:cNvSpPr>
          <p:nvPr/>
        </p:nvSpPr>
        <p:spPr bwMode="auto">
          <a:xfrm>
            <a:off x="2063750" y="620713"/>
            <a:ext cx="8351838" cy="3046988"/>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1</a:t>
            </a:r>
            <a:r>
              <a:rPr lang="he-IL" sz="3200"/>
              <a:t>. </a:t>
            </a:r>
            <a:r>
              <a:rPr lang="he-IL" sz="3200" b="1">
                <a:effectLst>
                  <a:outerShdw blurRad="38100" dist="38100" dir="2700000" algn="tl">
                    <a:srgbClr val="FFFFFF"/>
                  </a:outerShdw>
                </a:effectLst>
              </a:rPr>
              <a:t>ניצחון ישראלי</a:t>
            </a:r>
            <a:r>
              <a:rPr lang="he-IL" sz="3200"/>
              <a:t> - צה"ל הצליח למרות ההפתעה ותנאי הפתיחה הקשים של המלחמה, לשנות את מהלכה, ולעבור להתקפה שיצרה מהפך במגמת המלחמה. לקראת סוף המלחמה מסתמן ניצחון ישראלי ברור בכל החזיתות. כאשר צה"ל פרוש כ-40 ק"מ מדמשק וכ-101 ק"מ מקהיר.</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3000" fill="hold"/>
                                        <p:tgtEl>
                                          <p:spTgt spid="18438"/>
                                        </p:tgtEl>
                                        <p:attrNameLst>
                                          <p:attrName>ppt_x</p:attrName>
                                        </p:attrNameLst>
                                      </p:cBhvr>
                                      <p:tavLst>
                                        <p:tav tm="0">
                                          <p:val>
                                            <p:strVal val="#ppt_x-.2"/>
                                          </p:val>
                                        </p:tav>
                                        <p:tav tm="100000">
                                          <p:val>
                                            <p:strVal val="#ppt_x"/>
                                          </p:val>
                                        </p:tav>
                                      </p:tavLst>
                                    </p:anim>
                                    <p:anim calcmode="lin" valueType="num">
                                      <p:cBhvr>
                                        <p:cTn id="8" dur="3000" fill="hold"/>
                                        <p:tgtEl>
                                          <p:spTgt spid="18438"/>
                                        </p:tgtEl>
                                        <p:attrNameLst>
                                          <p:attrName>ppt_y</p:attrName>
                                        </p:attrNameLst>
                                      </p:cBhvr>
                                      <p:tavLst>
                                        <p:tav tm="0">
                                          <p:val>
                                            <p:strVal val="#ppt_y"/>
                                          </p:val>
                                        </p:tav>
                                        <p:tav tm="100000">
                                          <p:val>
                                            <p:strVal val="#ppt_y"/>
                                          </p:val>
                                        </p:tav>
                                      </p:tavLst>
                                    </p:anim>
                                    <p:animEffect transition="in" filter="wipe(right)" prLst="gradientSize: 0.1">
                                      <p:cBhvr>
                                        <p:cTn id="9" dur="3000"/>
                                        <p:tgtEl>
                                          <p:spTgt spid="184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strips(downLeft)">
                                      <p:cBhvr>
                                        <p:cTn id="14" dur="3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Rectangle 10">
            <a:extLst>
              <a:ext uri="{FF2B5EF4-FFF2-40B4-BE49-F238E27FC236}">
                <a16:creationId xmlns:a16="http://schemas.microsoft.com/office/drawing/2014/main" id="{DA7135B0-8BE5-4325-AB17-06E39AA89442}"/>
              </a:ext>
            </a:extLst>
          </p:cNvPr>
          <p:cNvSpPr>
            <a:spLocks noChangeArrowheads="1"/>
          </p:cNvSpPr>
          <p:nvPr/>
        </p:nvSpPr>
        <p:spPr bwMode="auto">
          <a:xfrm>
            <a:off x="3863976" y="0"/>
            <a:ext cx="457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he-IL" altLang="he-IL" sz="3600">
                <a:solidFill>
                  <a:schemeClr val="hlink"/>
                </a:solidFill>
              </a:rPr>
              <a:t>תוצאות המלחמה והשפעותיה</a:t>
            </a:r>
          </a:p>
        </p:txBody>
      </p:sp>
      <p:sp>
        <p:nvSpPr>
          <p:cNvPr id="55307" name="Text Box 11">
            <a:extLst>
              <a:ext uri="{FF2B5EF4-FFF2-40B4-BE49-F238E27FC236}">
                <a16:creationId xmlns:a16="http://schemas.microsoft.com/office/drawing/2014/main" id="{EB6F0021-91B5-4F46-8A3A-DE7C90720593}"/>
              </a:ext>
            </a:extLst>
          </p:cNvPr>
          <p:cNvSpPr txBox="1">
            <a:spLocks noChangeArrowheads="1"/>
          </p:cNvSpPr>
          <p:nvPr/>
        </p:nvSpPr>
        <p:spPr bwMode="auto">
          <a:xfrm>
            <a:off x="2208213" y="1125539"/>
            <a:ext cx="7778750" cy="4031873"/>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2</a:t>
            </a:r>
            <a:r>
              <a:rPr lang="he-IL" sz="3200"/>
              <a:t>. </a:t>
            </a:r>
            <a:r>
              <a:rPr lang="he-IL" sz="3200" b="1">
                <a:effectLst>
                  <a:outerShdw blurRad="38100" dist="38100" dir="2700000" algn="tl">
                    <a:srgbClr val="FFFFFF"/>
                  </a:outerShdw>
                </a:effectLst>
              </a:rPr>
              <a:t>מחיר המלחמה</a:t>
            </a:r>
            <a:r>
              <a:rPr lang="he-IL" sz="3200"/>
              <a:t> – ישראל שילמה מחיר יקר במלחמה. 2656 הרוגים. 7251 פצועים. 301 שבויים ועשרות נעדרים. העיסוק בנושאי השכול, השבויים והנעדרים תפס מקום מרכזי בהוויה הישראלית. בצה"ל הוקמה יחידה חדשה לאיתור הנעדרים – אית"ן. בנוסף נפגעו אמצעי לחימה רבים ובכלל זה מטוסים וטנקים.   למלחמה היה מחיר כלכלי כבד.</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5306"/>
                                        </p:tgtEl>
                                        <p:attrNameLst>
                                          <p:attrName>style.visibility</p:attrName>
                                        </p:attrNameLst>
                                      </p:cBhvr>
                                      <p:to>
                                        <p:strVal val="visible"/>
                                      </p:to>
                                    </p:set>
                                    <p:anim calcmode="lin" valueType="num">
                                      <p:cBhvr>
                                        <p:cTn id="7" dur="3000" fill="hold"/>
                                        <p:tgtEl>
                                          <p:spTgt spid="55306"/>
                                        </p:tgtEl>
                                        <p:attrNameLst>
                                          <p:attrName>ppt_x</p:attrName>
                                        </p:attrNameLst>
                                      </p:cBhvr>
                                      <p:tavLst>
                                        <p:tav tm="0">
                                          <p:val>
                                            <p:strVal val="#ppt_x-.2"/>
                                          </p:val>
                                        </p:tav>
                                        <p:tav tm="100000">
                                          <p:val>
                                            <p:strVal val="#ppt_x"/>
                                          </p:val>
                                        </p:tav>
                                      </p:tavLst>
                                    </p:anim>
                                    <p:anim calcmode="lin" valueType="num">
                                      <p:cBhvr>
                                        <p:cTn id="8" dur="3000" fill="hold"/>
                                        <p:tgtEl>
                                          <p:spTgt spid="55306"/>
                                        </p:tgtEl>
                                        <p:attrNameLst>
                                          <p:attrName>ppt_y</p:attrName>
                                        </p:attrNameLst>
                                      </p:cBhvr>
                                      <p:tavLst>
                                        <p:tav tm="0">
                                          <p:val>
                                            <p:strVal val="#ppt_y"/>
                                          </p:val>
                                        </p:tav>
                                        <p:tav tm="100000">
                                          <p:val>
                                            <p:strVal val="#ppt_y"/>
                                          </p:val>
                                        </p:tav>
                                      </p:tavLst>
                                    </p:anim>
                                    <p:animEffect transition="in" filter="wipe(right)" prLst="gradientSize: 0.1">
                                      <p:cBhvr>
                                        <p:cTn id="9" dur="3000"/>
                                        <p:tgtEl>
                                          <p:spTgt spid="553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5307"/>
                                        </p:tgtEl>
                                        <p:attrNameLst>
                                          <p:attrName>style.visibility</p:attrName>
                                        </p:attrNameLst>
                                      </p:cBhvr>
                                      <p:to>
                                        <p:strVal val="visible"/>
                                      </p:to>
                                    </p:set>
                                    <p:animEffect transition="in" filter="strips(downLeft)">
                                      <p:cBhvr>
                                        <p:cTn id="14" dur="30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a:extLst>
              <a:ext uri="{FF2B5EF4-FFF2-40B4-BE49-F238E27FC236}">
                <a16:creationId xmlns:a16="http://schemas.microsoft.com/office/drawing/2014/main" id="{74DBA1BA-9E8C-47BD-AD62-E6E019ACFD0A}"/>
              </a:ext>
            </a:extLst>
          </p:cNvPr>
          <p:cNvSpPr txBox="1">
            <a:spLocks noChangeArrowheads="1"/>
          </p:cNvSpPr>
          <p:nvPr/>
        </p:nvSpPr>
        <p:spPr bwMode="auto">
          <a:xfrm>
            <a:off x="2279651" y="1052514"/>
            <a:ext cx="7993063" cy="2062103"/>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3</a:t>
            </a:r>
            <a:r>
              <a:rPr lang="he-IL" sz="3200"/>
              <a:t>. </a:t>
            </a:r>
            <a:r>
              <a:rPr lang="he-IL" sz="3200" b="1">
                <a:effectLst>
                  <a:outerShdw blurRad="38100" dist="38100" dir="2700000" algn="tl">
                    <a:srgbClr val="FFFFFF"/>
                  </a:outerShdw>
                </a:effectLst>
              </a:rPr>
              <a:t>פגיעה בתחושת הביטחון והחוסן הישראלי</a:t>
            </a:r>
            <a:r>
              <a:rPr lang="he-IL" sz="3200"/>
              <a:t> –   תפיסת הביטחון הישראלית הייתה נתונה לאחר המלחמה לביקורת ציבורית. האמון בהנהגה נפגע (הן הנהגה צבאית והן הנהגה פוליטית).</a:t>
            </a:r>
            <a:endParaRPr lang="en-US" sz="3200"/>
          </a:p>
        </p:txBody>
      </p:sp>
      <p:sp>
        <p:nvSpPr>
          <p:cNvPr id="19462" name="Text Box 6">
            <a:extLst>
              <a:ext uri="{FF2B5EF4-FFF2-40B4-BE49-F238E27FC236}">
                <a16:creationId xmlns:a16="http://schemas.microsoft.com/office/drawing/2014/main" id="{9BB99294-EB79-4466-9BCA-1DC0C75FA44E}"/>
              </a:ext>
            </a:extLst>
          </p:cNvPr>
          <p:cNvSpPr txBox="1">
            <a:spLocks noChangeArrowheads="1"/>
          </p:cNvSpPr>
          <p:nvPr/>
        </p:nvSpPr>
        <p:spPr bwMode="auto">
          <a:xfrm>
            <a:off x="1919288" y="3068638"/>
            <a:ext cx="8424862" cy="3539430"/>
          </a:xfrm>
          <a:prstGeom prst="rect">
            <a:avLst/>
          </a:prstGeom>
          <a:noFill/>
          <a:ln w="9525">
            <a:noFill/>
            <a:miter lim="800000"/>
            <a:headEnd/>
            <a:tailEnd/>
          </a:ln>
          <a:effectLst/>
        </p:spPr>
        <p:txBody>
          <a:bodyPr>
            <a:spAutoFit/>
          </a:bodyPr>
          <a:lstStyle/>
          <a:p>
            <a:pPr>
              <a:spcBef>
                <a:spcPct val="50000"/>
              </a:spcBef>
              <a:defRPr/>
            </a:pPr>
            <a:r>
              <a:rPr lang="he-IL" sz="3200" b="1" dirty="0">
                <a:solidFill>
                  <a:schemeClr val="accent2"/>
                </a:solidFill>
                <a:effectLst>
                  <a:outerShdw blurRad="38100" dist="38100" dir="2700000" algn="tl">
                    <a:srgbClr val="000000"/>
                  </a:outerShdw>
                </a:effectLst>
              </a:rPr>
              <a:t>4</a:t>
            </a:r>
            <a:r>
              <a:rPr lang="he-IL" sz="3200" dirty="0"/>
              <a:t>. </a:t>
            </a:r>
            <a:r>
              <a:rPr lang="he-IL" sz="3200" b="1" dirty="0">
                <a:effectLst>
                  <a:outerShdw blurRad="38100" dist="38100" dir="2700000" algn="tl">
                    <a:srgbClr val="FFFFFF"/>
                  </a:outerShdw>
                </a:effectLst>
              </a:rPr>
              <a:t>הופעת תנועת המחאה</a:t>
            </a:r>
            <a:r>
              <a:rPr lang="he-IL" sz="3200" dirty="0"/>
              <a:t> – בציבור החלו להופיע קולות מחאה אשר הונהגו על ידי קצינים וחיילים שחזרו מהמלחמה. הידוע מבניהם היה סרן מוטי אשכנזי, שהיה במלחמה מפקד מוצב בודפשט בצפון התעלה – המוצב היחיד שלא נפל בשבי. תנועות המחאה קראו להקמת ועדת חקירה לבדיקת המחדל ולהתפטרות הממשלה</a:t>
            </a:r>
            <a:endParaRPr lang="en-US" sz="3200" dirty="0"/>
          </a:p>
        </p:txBody>
      </p:sp>
      <p:sp>
        <p:nvSpPr>
          <p:cNvPr id="19465" name="Rectangle 9">
            <a:extLst>
              <a:ext uri="{FF2B5EF4-FFF2-40B4-BE49-F238E27FC236}">
                <a16:creationId xmlns:a16="http://schemas.microsoft.com/office/drawing/2014/main" id="{597273EB-8136-4BD7-B522-A38F8BB7781E}"/>
              </a:ext>
            </a:extLst>
          </p:cNvPr>
          <p:cNvSpPr>
            <a:spLocks noChangeArrowheads="1"/>
          </p:cNvSpPr>
          <p:nvPr/>
        </p:nvSpPr>
        <p:spPr bwMode="auto">
          <a:xfrm>
            <a:off x="3863976" y="0"/>
            <a:ext cx="457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he-IL" altLang="he-IL" sz="3600">
                <a:solidFill>
                  <a:schemeClr val="hlink"/>
                </a:solidFill>
              </a:rPr>
              <a:t>תוצאות המלחמה והשפעותיה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3000" fill="hold"/>
                                        <p:tgtEl>
                                          <p:spTgt spid="19465"/>
                                        </p:tgtEl>
                                        <p:attrNameLst>
                                          <p:attrName>ppt_x</p:attrName>
                                        </p:attrNameLst>
                                      </p:cBhvr>
                                      <p:tavLst>
                                        <p:tav tm="0">
                                          <p:val>
                                            <p:strVal val="#ppt_x-.2"/>
                                          </p:val>
                                        </p:tav>
                                        <p:tav tm="100000">
                                          <p:val>
                                            <p:strVal val="#ppt_x"/>
                                          </p:val>
                                        </p:tav>
                                      </p:tavLst>
                                    </p:anim>
                                    <p:anim calcmode="lin" valueType="num">
                                      <p:cBhvr>
                                        <p:cTn id="8" dur="3000" fill="hold"/>
                                        <p:tgtEl>
                                          <p:spTgt spid="19465"/>
                                        </p:tgtEl>
                                        <p:attrNameLst>
                                          <p:attrName>ppt_y</p:attrName>
                                        </p:attrNameLst>
                                      </p:cBhvr>
                                      <p:tavLst>
                                        <p:tav tm="0">
                                          <p:val>
                                            <p:strVal val="#ppt_y"/>
                                          </p:val>
                                        </p:tav>
                                        <p:tav tm="100000">
                                          <p:val>
                                            <p:strVal val="#ppt_y"/>
                                          </p:val>
                                        </p:tav>
                                      </p:tavLst>
                                    </p:anim>
                                    <p:animEffect transition="in" filter="wipe(right)" prLst="gradientSize: 0.1">
                                      <p:cBhvr>
                                        <p:cTn id="9" dur="3000"/>
                                        <p:tgtEl>
                                          <p:spTgt spid="194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9461"/>
                                        </p:tgtEl>
                                        <p:attrNameLst>
                                          <p:attrName>style.visibility</p:attrName>
                                        </p:attrNameLst>
                                      </p:cBhvr>
                                      <p:to>
                                        <p:strVal val="visible"/>
                                      </p:to>
                                    </p:set>
                                    <p:animEffect transition="in" filter="strips(downLeft)">
                                      <p:cBhvr>
                                        <p:cTn id="14" dur="3000"/>
                                        <p:tgtEl>
                                          <p:spTgt spid="194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strips(downLeft)">
                                      <p:cBhvr>
                                        <p:cTn id="19" dur="3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a:extLst>
              <a:ext uri="{FF2B5EF4-FFF2-40B4-BE49-F238E27FC236}">
                <a16:creationId xmlns:a16="http://schemas.microsoft.com/office/drawing/2014/main" id="{2F68EC49-1FDE-462F-9CD4-E126F0835A3B}"/>
              </a:ext>
            </a:extLst>
          </p:cNvPr>
          <p:cNvSpPr txBox="1">
            <a:spLocks noChangeArrowheads="1"/>
          </p:cNvSpPr>
          <p:nvPr/>
        </p:nvSpPr>
        <p:spPr bwMode="auto">
          <a:xfrm>
            <a:off x="1992314" y="765176"/>
            <a:ext cx="8351837" cy="2062103"/>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5</a:t>
            </a:r>
            <a:r>
              <a:rPr lang="he-IL" sz="3200"/>
              <a:t>. </a:t>
            </a:r>
            <a:r>
              <a:rPr lang="he-IL" sz="3200" b="1">
                <a:effectLst>
                  <a:outerShdw blurRad="38100" dist="38100" dir="2700000" algn="tl">
                    <a:srgbClr val="FFFFFF"/>
                  </a:outerShdw>
                </a:effectLst>
              </a:rPr>
              <a:t>ועדת אגרנט</a:t>
            </a:r>
            <a:r>
              <a:rPr lang="he-IL" sz="3200"/>
              <a:t> – הוקמה ועדת חקירה ממלכתית אשר חקרה את מחדלי המלחמה. מסקנות הועדה הופנו כלפי הדרג הצבאי. הרמטכ"ל התפטר וקצינים בכירים באמ"ן ובפד"ם הודחו.</a:t>
            </a:r>
            <a:endParaRPr lang="en-US" sz="3200"/>
          </a:p>
        </p:txBody>
      </p:sp>
      <p:sp>
        <p:nvSpPr>
          <p:cNvPr id="21514" name="Rectangle 10">
            <a:extLst>
              <a:ext uri="{FF2B5EF4-FFF2-40B4-BE49-F238E27FC236}">
                <a16:creationId xmlns:a16="http://schemas.microsoft.com/office/drawing/2014/main" id="{0F9998C0-EF0E-4DAA-8F8A-FF4485F553FD}"/>
              </a:ext>
            </a:extLst>
          </p:cNvPr>
          <p:cNvSpPr>
            <a:spLocks noChangeArrowheads="1"/>
          </p:cNvSpPr>
          <p:nvPr/>
        </p:nvSpPr>
        <p:spPr bwMode="auto">
          <a:xfrm>
            <a:off x="3863976" y="0"/>
            <a:ext cx="457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he-IL" altLang="he-IL" sz="3600">
                <a:solidFill>
                  <a:schemeClr val="hlink"/>
                </a:solidFill>
              </a:rPr>
              <a:t>תוצאות המלחמה והשפעותיה</a:t>
            </a:r>
          </a:p>
        </p:txBody>
      </p:sp>
      <p:sp>
        <p:nvSpPr>
          <p:cNvPr id="7" name="Text Box 5">
            <a:extLst>
              <a:ext uri="{FF2B5EF4-FFF2-40B4-BE49-F238E27FC236}">
                <a16:creationId xmlns:a16="http://schemas.microsoft.com/office/drawing/2014/main" id="{ED4A3508-FB2B-47DF-B06E-4425F137CB59}"/>
              </a:ext>
            </a:extLst>
          </p:cNvPr>
          <p:cNvSpPr txBox="1">
            <a:spLocks noChangeArrowheads="1"/>
          </p:cNvSpPr>
          <p:nvPr/>
        </p:nvSpPr>
        <p:spPr bwMode="auto">
          <a:xfrm>
            <a:off x="1919288" y="3500438"/>
            <a:ext cx="8280400" cy="3539430"/>
          </a:xfrm>
          <a:prstGeom prst="rect">
            <a:avLst/>
          </a:prstGeom>
          <a:noFill/>
          <a:ln w="9525">
            <a:noFill/>
            <a:miter lim="800000"/>
            <a:headEnd/>
            <a:tailEnd/>
          </a:ln>
          <a:effectLst/>
        </p:spPr>
        <p:txBody>
          <a:bodyPr>
            <a:spAutoFit/>
          </a:bodyPr>
          <a:lstStyle/>
          <a:p>
            <a:pPr>
              <a:spcBef>
                <a:spcPct val="50000"/>
              </a:spcBef>
              <a:defRPr/>
            </a:pPr>
            <a:r>
              <a:rPr lang="he-IL" sz="3200" b="1" dirty="0">
                <a:solidFill>
                  <a:schemeClr val="accent2"/>
                </a:solidFill>
                <a:effectLst>
                  <a:outerShdw blurRad="38100" dist="38100" dir="2700000" algn="tl">
                    <a:srgbClr val="000000"/>
                  </a:outerShdw>
                </a:effectLst>
              </a:rPr>
              <a:t>6</a:t>
            </a:r>
            <a:r>
              <a:rPr lang="he-IL" sz="3200" dirty="0"/>
              <a:t>. </a:t>
            </a:r>
            <a:r>
              <a:rPr lang="he-IL" sz="3200" b="1" dirty="0">
                <a:effectLst>
                  <a:outerShdw blurRad="38100" dist="38100" dir="2700000" algn="tl">
                    <a:srgbClr val="FFFFFF"/>
                  </a:outerShdw>
                </a:effectLst>
              </a:rPr>
              <a:t>שינויים במפה הפוליטית</a:t>
            </a:r>
            <a:r>
              <a:rPr lang="he-IL" sz="3200" dirty="0"/>
              <a:t> – ועדת </a:t>
            </a:r>
            <a:r>
              <a:rPr lang="he-IL" sz="3200" dirty="0" err="1"/>
              <a:t>אגרנט</a:t>
            </a:r>
            <a:r>
              <a:rPr lang="he-IL" sz="3200" dirty="0"/>
              <a:t> פטרה את הדרג המדיני מאחריות למחדלי המלחמה, אך תנועת המחאה הציבורית הביאה להתפטרותו של שר הביטחון, משה דיין ולאחר מכן להתפטרותה של ראש הממשלה, גולדה מאיר. הביקורת הציבורית הובילה בין השאר למהפך הפוליטי בבחירות 1977 בהן עלתה מפלגת הליכוד לשלטון.</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 calcmode="lin" valueType="num">
                                      <p:cBhvr>
                                        <p:cTn id="7" dur="3000" fill="hold"/>
                                        <p:tgtEl>
                                          <p:spTgt spid="21514"/>
                                        </p:tgtEl>
                                        <p:attrNameLst>
                                          <p:attrName>ppt_x</p:attrName>
                                        </p:attrNameLst>
                                      </p:cBhvr>
                                      <p:tavLst>
                                        <p:tav tm="0">
                                          <p:val>
                                            <p:strVal val="#ppt_x-.2"/>
                                          </p:val>
                                        </p:tav>
                                        <p:tav tm="100000">
                                          <p:val>
                                            <p:strVal val="#ppt_x"/>
                                          </p:val>
                                        </p:tav>
                                      </p:tavLst>
                                    </p:anim>
                                    <p:anim calcmode="lin" valueType="num">
                                      <p:cBhvr>
                                        <p:cTn id="8" dur="3000" fill="hold"/>
                                        <p:tgtEl>
                                          <p:spTgt spid="21514"/>
                                        </p:tgtEl>
                                        <p:attrNameLst>
                                          <p:attrName>ppt_y</p:attrName>
                                        </p:attrNameLst>
                                      </p:cBhvr>
                                      <p:tavLst>
                                        <p:tav tm="0">
                                          <p:val>
                                            <p:strVal val="#ppt_y"/>
                                          </p:val>
                                        </p:tav>
                                        <p:tav tm="100000">
                                          <p:val>
                                            <p:strVal val="#ppt_y"/>
                                          </p:val>
                                        </p:tav>
                                      </p:tavLst>
                                    </p:anim>
                                    <p:animEffect transition="in" filter="wipe(right)" prLst="gradientSize: 0.1">
                                      <p:cBhvr>
                                        <p:cTn id="9" dur="3000"/>
                                        <p:tgtEl>
                                          <p:spTgt spid="215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1510"/>
                                        </p:tgtEl>
                                        <p:attrNameLst>
                                          <p:attrName>style.visibility</p:attrName>
                                        </p:attrNameLst>
                                      </p:cBhvr>
                                      <p:to>
                                        <p:strVal val="visible"/>
                                      </p:to>
                                    </p:set>
                                    <p:animEffect transition="in" filter="strips(downLeft)">
                                      <p:cBhvr>
                                        <p:cTn id="14" dur="3000"/>
                                        <p:tgtEl>
                                          <p:spTgt spid="21510"/>
                                        </p:tgtEl>
                                      </p:cBhvr>
                                    </p:animEffect>
                                  </p:childTnLst>
                                </p:cTn>
                              </p:par>
                            </p:childTnLst>
                          </p:cTn>
                        </p:par>
                        <p:par>
                          <p:cTn id="15" fill="hold" nodeType="afterGroup">
                            <p:stCondLst>
                              <p:cond delay="3000"/>
                            </p:stCondLst>
                            <p:childTnLst>
                              <p:par>
                                <p:cTn id="16" presetID="18" presetClass="entr" presetSubtype="1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a:extLst>
              <a:ext uri="{FF2B5EF4-FFF2-40B4-BE49-F238E27FC236}">
                <a16:creationId xmlns:a16="http://schemas.microsoft.com/office/drawing/2014/main" id="{EE3AA389-EE2A-4A31-9BF7-484881A681C6}"/>
              </a:ext>
            </a:extLst>
          </p:cNvPr>
          <p:cNvSpPr txBox="1">
            <a:spLocks noChangeArrowheads="1"/>
          </p:cNvSpPr>
          <p:nvPr/>
        </p:nvSpPr>
        <p:spPr bwMode="auto">
          <a:xfrm>
            <a:off x="2135189" y="1052514"/>
            <a:ext cx="7920037" cy="2554545"/>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7</a:t>
            </a:r>
            <a:r>
              <a:rPr lang="he-IL" sz="3200"/>
              <a:t>. </a:t>
            </a:r>
            <a:r>
              <a:rPr lang="he-IL" sz="3200" b="1">
                <a:effectLst>
                  <a:outerShdw blurRad="38100" dist="38100" dir="2700000" algn="tl">
                    <a:srgbClr val="FFFFFF"/>
                  </a:outerShdw>
                </a:effectLst>
              </a:rPr>
              <a:t>הגברת הקיטוב בחברה הישראלית</a:t>
            </a:r>
            <a:r>
              <a:rPr lang="he-IL" sz="3200"/>
              <a:t> – הקיטוב בחברה גבר – בין אלו שקראו להגברת האחיזה הישראלית ב"ארץ ישראל השלמה" וזאת ע"י התיישבות (גוש אמונים) לבין אלו שדגלו בויתורים טריטוריאליים תמורת הסדרי שלום (שלום עכשיו)</a:t>
            </a:r>
            <a:endParaRPr lang="en-US" sz="3200"/>
          </a:p>
        </p:txBody>
      </p:sp>
      <p:sp>
        <p:nvSpPr>
          <p:cNvPr id="23559" name="Text Box 7">
            <a:extLst>
              <a:ext uri="{FF2B5EF4-FFF2-40B4-BE49-F238E27FC236}">
                <a16:creationId xmlns:a16="http://schemas.microsoft.com/office/drawing/2014/main" id="{521D3E82-766B-411D-8A56-895A611574CB}"/>
              </a:ext>
            </a:extLst>
          </p:cNvPr>
          <p:cNvSpPr txBox="1">
            <a:spLocks noChangeArrowheads="1"/>
          </p:cNvSpPr>
          <p:nvPr/>
        </p:nvSpPr>
        <p:spPr bwMode="auto">
          <a:xfrm>
            <a:off x="2351089" y="4076701"/>
            <a:ext cx="7705725" cy="2554545"/>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8</a:t>
            </a:r>
            <a:r>
              <a:rPr lang="he-IL" sz="3200"/>
              <a:t>. </a:t>
            </a:r>
            <a:r>
              <a:rPr lang="he-IL" sz="3200" b="1">
                <a:effectLst>
                  <a:outerShdw blurRad="38100" dist="38100" dir="2700000" algn="tl">
                    <a:srgbClr val="FFFFFF"/>
                  </a:outerShdw>
                </a:effectLst>
              </a:rPr>
              <a:t>הגברת תלותה של ישראל בארה"ב</a:t>
            </a:r>
            <a:r>
              <a:rPr lang="he-IL" sz="3200"/>
              <a:t> – עקב המחיר הכבד של המלחמה (כלכלית וצבאית) גברה תלותה של ישראל בארה"ב הן מבחינה צבאית (אמל"ח) הן מבחינה כלכלית והן מבחינה דיפלומטית</a:t>
            </a:r>
            <a:endParaRPr lang="en-US" sz="3200"/>
          </a:p>
        </p:txBody>
      </p:sp>
      <p:sp>
        <p:nvSpPr>
          <p:cNvPr id="23560" name="Rectangle 8">
            <a:extLst>
              <a:ext uri="{FF2B5EF4-FFF2-40B4-BE49-F238E27FC236}">
                <a16:creationId xmlns:a16="http://schemas.microsoft.com/office/drawing/2014/main" id="{958CB51E-1789-455F-9792-D290BB5CB5B7}"/>
              </a:ext>
            </a:extLst>
          </p:cNvPr>
          <p:cNvSpPr>
            <a:spLocks noChangeArrowheads="1"/>
          </p:cNvSpPr>
          <p:nvPr/>
        </p:nvSpPr>
        <p:spPr bwMode="auto">
          <a:xfrm>
            <a:off x="3863976" y="0"/>
            <a:ext cx="457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he-IL" altLang="he-IL" sz="3600">
                <a:solidFill>
                  <a:schemeClr val="hlink"/>
                </a:solidFill>
              </a:rPr>
              <a:t>תוצאות המלחמה והשפעותיה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p:cTn id="7" dur="3000" fill="hold"/>
                                        <p:tgtEl>
                                          <p:spTgt spid="23560"/>
                                        </p:tgtEl>
                                        <p:attrNameLst>
                                          <p:attrName>ppt_x</p:attrName>
                                        </p:attrNameLst>
                                      </p:cBhvr>
                                      <p:tavLst>
                                        <p:tav tm="0">
                                          <p:val>
                                            <p:strVal val="#ppt_x-.2"/>
                                          </p:val>
                                        </p:tav>
                                        <p:tav tm="100000">
                                          <p:val>
                                            <p:strVal val="#ppt_x"/>
                                          </p:val>
                                        </p:tav>
                                      </p:tavLst>
                                    </p:anim>
                                    <p:anim calcmode="lin" valueType="num">
                                      <p:cBhvr>
                                        <p:cTn id="8" dur="3000" fill="hold"/>
                                        <p:tgtEl>
                                          <p:spTgt spid="23560"/>
                                        </p:tgtEl>
                                        <p:attrNameLst>
                                          <p:attrName>ppt_y</p:attrName>
                                        </p:attrNameLst>
                                      </p:cBhvr>
                                      <p:tavLst>
                                        <p:tav tm="0">
                                          <p:val>
                                            <p:strVal val="#ppt_y"/>
                                          </p:val>
                                        </p:tav>
                                        <p:tav tm="100000">
                                          <p:val>
                                            <p:strVal val="#ppt_y"/>
                                          </p:val>
                                        </p:tav>
                                      </p:tavLst>
                                    </p:anim>
                                    <p:animEffect transition="in" filter="wipe(right)" prLst="gradientSize: 0.1">
                                      <p:cBhvr>
                                        <p:cTn id="9" dur="3000"/>
                                        <p:tgtEl>
                                          <p:spTgt spid="235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3558"/>
                                        </p:tgtEl>
                                        <p:attrNameLst>
                                          <p:attrName>style.visibility</p:attrName>
                                        </p:attrNameLst>
                                      </p:cBhvr>
                                      <p:to>
                                        <p:strVal val="visible"/>
                                      </p:to>
                                    </p:set>
                                    <p:animEffect transition="in" filter="strips(downLeft)">
                                      <p:cBhvr>
                                        <p:cTn id="14" dur="3000"/>
                                        <p:tgtEl>
                                          <p:spTgt spid="235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3559"/>
                                        </p:tgtEl>
                                        <p:attrNameLst>
                                          <p:attrName>style.visibility</p:attrName>
                                        </p:attrNameLst>
                                      </p:cBhvr>
                                      <p:to>
                                        <p:strVal val="visible"/>
                                      </p:to>
                                    </p:set>
                                    <p:animEffect transition="in" filter="strips(downLeft)">
                                      <p:cBhvr>
                                        <p:cTn id="19" dur="3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a:extLst>
              <a:ext uri="{FF2B5EF4-FFF2-40B4-BE49-F238E27FC236}">
                <a16:creationId xmlns:a16="http://schemas.microsoft.com/office/drawing/2014/main" id="{7B59EEBC-F306-4A05-862F-609DF49BD3C5}"/>
              </a:ext>
            </a:extLst>
          </p:cNvPr>
          <p:cNvSpPr txBox="1">
            <a:spLocks noChangeArrowheads="1"/>
          </p:cNvSpPr>
          <p:nvPr/>
        </p:nvSpPr>
        <p:spPr bwMode="auto">
          <a:xfrm>
            <a:off x="1992314" y="692151"/>
            <a:ext cx="8351837" cy="4524315"/>
          </a:xfrm>
          <a:prstGeom prst="rect">
            <a:avLst/>
          </a:prstGeom>
          <a:noFill/>
          <a:ln w="9525">
            <a:noFill/>
            <a:miter lim="800000"/>
            <a:headEnd/>
            <a:tailEnd/>
          </a:ln>
          <a:effectLst/>
        </p:spPr>
        <p:txBody>
          <a:bodyPr>
            <a:spAutoFit/>
          </a:bodyPr>
          <a:lstStyle/>
          <a:p>
            <a:pPr>
              <a:spcBef>
                <a:spcPct val="50000"/>
              </a:spcBef>
              <a:defRPr/>
            </a:pPr>
            <a:r>
              <a:rPr lang="he-IL" sz="3200" b="1">
                <a:solidFill>
                  <a:schemeClr val="accent2"/>
                </a:solidFill>
                <a:effectLst>
                  <a:outerShdw blurRad="38100" dist="38100" dir="2700000" algn="tl">
                    <a:srgbClr val="000000"/>
                  </a:outerShdw>
                </a:effectLst>
              </a:rPr>
              <a:t>9</a:t>
            </a:r>
            <a:r>
              <a:rPr lang="he-IL" sz="3200"/>
              <a:t>. </a:t>
            </a:r>
            <a:r>
              <a:rPr lang="he-IL" sz="3200" b="1">
                <a:effectLst>
                  <a:outerShdw blurRad="38100" dist="38100" dir="2700000" algn="tl">
                    <a:srgbClr val="FFFFFF"/>
                  </a:outerShdw>
                </a:effectLst>
              </a:rPr>
              <a:t>סלילת הדרך לביקור נשיא מצרים בישראל</a:t>
            </a:r>
            <a:r>
              <a:rPr lang="he-IL" sz="3200"/>
              <a:t> – לאחר המלחמה נחתמו הסכמי הפרדת כוחות בין ישראל למצרים. ע"פ "הסכם הביניים" נסוגה ישראל מחלק גדול מסיני. הנכונות של שני הצדדים לפעול להסדרת הסיכסוך בדרכי שלום הביאה לביקורו של נשיא מצרים אנואר סאדת בירושלים ב-1977. ביקור שהוביל לשיחות השלום ולחתימת הסכם השלום הראשון בין ישראל למדינה ערבית ב-1979 בקמפ דיוויד.</a:t>
            </a:r>
            <a:endParaRPr lang="en-US" sz="3200"/>
          </a:p>
        </p:txBody>
      </p:sp>
      <p:sp>
        <p:nvSpPr>
          <p:cNvPr id="45066" name="Rectangle 10">
            <a:extLst>
              <a:ext uri="{FF2B5EF4-FFF2-40B4-BE49-F238E27FC236}">
                <a16:creationId xmlns:a16="http://schemas.microsoft.com/office/drawing/2014/main" id="{1CC04C9B-8CB1-4503-939E-4987B595412B}"/>
              </a:ext>
            </a:extLst>
          </p:cNvPr>
          <p:cNvSpPr>
            <a:spLocks noChangeArrowheads="1"/>
          </p:cNvSpPr>
          <p:nvPr/>
        </p:nvSpPr>
        <p:spPr bwMode="auto">
          <a:xfrm>
            <a:off x="3863976" y="0"/>
            <a:ext cx="457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he-IL" altLang="he-IL" sz="3600">
                <a:solidFill>
                  <a:schemeClr val="hlink"/>
                </a:solidFill>
              </a:rPr>
              <a:t>תוצאות המלחמה והשפעותיה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5066"/>
                                        </p:tgtEl>
                                        <p:attrNameLst>
                                          <p:attrName>style.visibility</p:attrName>
                                        </p:attrNameLst>
                                      </p:cBhvr>
                                      <p:to>
                                        <p:strVal val="visible"/>
                                      </p:to>
                                    </p:set>
                                    <p:anim calcmode="lin" valueType="num">
                                      <p:cBhvr>
                                        <p:cTn id="7" dur="3000" fill="hold"/>
                                        <p:tgtEl>
                                          <p:spTgt spid="45066"/>
                                        </p:tgtEl>
                                        <p:attrNameLst>
                                          <p:attrName>ppt_x</p:attrName>
                                        </p:attrNameLst>
                                      </p:cBhvr>
                                      <p:tavLst>
                                        <p:tav tm="0">
                                          <p:val>
                                            <p:strVal val="#ppt_x-.2"/>
                                          </p:val>
                                        </p:tav>
                                        <p:tav tm="100000">
                                          <p:val>
                                            <p:strVal val="#ppt_x"/>
                                          </p:val>
                                        </p:tav>
                                      </p:tavLst>
                                    </p:anim>
                                    <p:anim calcmode="lin" valueType="num">
                                      <p:cBhvr>
                                        <p:cTn id="8" dur="3000" fill="hold"/>
                                        <p:tgtEl>
                                          <p:spTgt spid="45066"/>
                                        </p:tgtEl>
                                        <p:attrNameLst>
                                          <p:attrName>ppt_y</p:attrName>
                                        </p:attrNameLst>
                                      </p:cBhvr>
                                      <p:tavLst>
                                        <p:tav tm="0">
                                          <p:val>
                                            <p:strVal val="#ppt_y"/>
                                          </p:val>
                                        </p:tav>
                                        <p:tav tm="100000">
                                          <p:val>
                                            <p:strVal val="#ppt_y"/>
                                          </p:val>
                                        </p:tav>
                                      </p:tavLst>
                                    </p:anim>
                                    <p:animEffect transition="in" filter="wipe(right)" prLst="gradientSize: 0.1">
                                      <p:cBhvr>
                                        <p:cTn id="9" dur="3000"/>
                                        <p:tgtEl>
                                          <p:spTgt spid="45066"/>
                                        </p:tgtEl>
                                      </p:cBhvr>
                                    </p:animEffect>
                                  </p:childTnLst>
                                </p:cTn>
                              </p:par>
                            </p:childTnLst>
                          </p:cTn>
                        </p:par>
                        <p:par>
                          <p:cTn id="10" fill="hold" nodeType="afterGroup">
                            <p:stCondLst>
                              <p:cond delay="3000"/>
                            </p:stCondLst>
                            <p:childTnLst>
                              <p:par>
                                <p:cTn id="11" presetID="18" presetClass="entr" presetSubtype="12" fill="hold" grpId="0" nodeType="afterEffect">
                                  <p:stCondLst>
                                    <p:cond delay="0"/>
                                  </p:stCondLst>
                                  <p:childTnLst>
                                    <p:set>
                                      <p:cBhvr>
                                        <p:cTn id="12" dur="1" fill="hold">
                                          <p:stCondLst>
                                            <p:cond delay="0"/>
                                          </p:stCondLst>
                                        </p:cTn>
                                        <p:tgtEl>
                                          <p:spTgt spid="45061"/>
                                        </p:tgtEl>
                                        <p:attrNameLst>
                                          <p:attrName>style.visibility</p:attrName>
                                        </p:attrNameLst>
                                      </p:cBhvr>
                                      <p:to>
                                        <p:strVal val="visible"/>
                                      </p:to>
                                    </p:set>
                                    <p:animEffect transition="in" filter="strips(downLeft)">
                                      <p:cBhvr>
                                        <p:cTn id="13" dur="2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438B9CEA-9B45-4539-AFCA-C809CFEE900A}"/>
              </a:ext>
            </a:extLst>
          </p:cNvPr>
          <p:cNvSpPr txBox="1"/>
          <p:nvPr/>
        </p:nvSpPr>
        <p:spPr>
          <a:xfrm>
            <a:off x="3047999" y="2175029"/>
            <a:ext cx="6451107" cy="2585323"/>
          </a:xfrm>
          <a:prstGeom prst="rect">
            <a:avLst/>
          </a:prstGeom>
          <a:noFill/>
        </p:spPr>
        <p:txBody>
          <a:bodyPr wrap="square">
            <a:spAutoFit/>
          </a:bodyPr>
          <a:lstStyle/>
          <a:p>
            <a:pPr algn="r" rtl="1" fontAlgn="base">
              <a:buFont typeface="Arial" panose="020B0604020202020204" pitchFamily="34" charset="0"/>
              <a:buChar char="•"/>
            </a:pPr>
            <a:r>
              <a:rPr lang="he-IL" b="0" i="0" dirty="0">
                <a:solidFill>
                  <a:srgbClr val="444444"/>
                </a:solidFill>
                <a:effectLst/>
                <a:latin typeface="meodedsans"/>
              </a:rPr>
              <a:t>הקשיבו לשלושת השירים הבאים, וכתבו כיצד כל אחד מהם מבטא את השפעתה של המלחמה על החברה בישראל:</a:t>
            </a:r>
          </a:p>
          <a:p>
            <a:pPr algn="r" rtl="1" fontAlgn="base">
              <a:buFont typeface="Arial" panose="020B0604020202020204" pitchFamily="34" charset="0"/>
              <a:buChar char="•"/>
            </a:pPr>
            <a:r>
              <a:rPr lang="he-IL" dirty="0">
                <a:solidFill>
                  <a:srgbClr val="444444"/>
                </a:solidFill>
                <a:latin typeface="meodedsans"/>
              </a:rPr>
              <a:t>החיטה צומחת שוב-</a:t>
            </a:r>
            <a:endParaRPr lang="he-IL" b="0" i="0" dirty="0">
              <a:solidFill>
                <a:srgbClr val="444444"/>
              </a:solidFill>
              <a:effectLst/>
              <a:latin typeface="meodedsans"/>
            </a:endParaRPr>
          </a:p>
          <a:p>
            <a:pPr algn="r" rtl="1" fontAlgn="base"/>
            <a:r>
              <a:rPr lang="he-IL" u="sng" dirty="0">
                <a:solidFill>
                  <a:srgbClr val="1DA6B6"/>
                </a:solidFill>
                <a:latin typeface="meodedsans"/>
              </a:rPr>
              <a:t> </a:t>
            </a:r>
            <a:r>
              <a:rPr lang="en-US" u="sng" dirty="0">
                <a:solidFill>
                  <a:srgbClr val="1DA6B6"/>
                </a:solidFill>
                <a:latin typeface="meodedsans"/>
                <a:hlinkClick r:id="rId2"/>
              </a:rPr>
              <a:t>https://www.youtube.com/watch?v=gV6rRTKyq0Y</a:t>
            </a:r>
            <a:endParaRPr lang="he-IL" u="sng" dirty="0">
              <a:solidFill>
                <a:srgbClr val="1DA6B6"/>
              </a:solidFill>
              <a:latin typeface="meodedsans"/>
            </a:endParaRPr>
          </a:p>
          <a:p>
            <a:pPr algn="r" rtl="1" fontAlgn="base"/>
            <a:endParaRPr lang="he-IL" b="0" i="0" dirty="0">
              <a:solidFill>
                <a:srgbClr val="444444"/>
              </a:solidFill>
              <a:effectLst/>
              <a:latin typeface="meodedsans"/>
            </a:endParaRPr>
          </a:p>
          <a:p>
            <a:pPr algn="r" rtl="1" fontAlgn="base">
              <a:buFont typeface="Arial" panose="020B0604020202020204" pitchFamily="34" charset="0"/>
              <a:buChar char="•"/>
            </a:pPr>
            <a:r>
              <a:rPr lang="he-IL" b="0" i="0" dirty="0">
                <a:solidFill>
                  <a:srgbClr val="444444"/>
                </a:solidFill>
                <a:effectLst/>
                <a:latin typeface="meodedsans"/>
              </a:rPr>
              <a:t>'</a:t>
            </a:r>
            <a:r>
              <a:rPr lang="he-IL" b="0" i="0" u="sng" dirty="0">
                <a:solidFill>
                  <a:srgbClr val="1DA6B6"/>
                </a:solidFill>
                <a:effectLst/>
                <a:latin typeface="meodedsans"/>
                <a:hlinkClick r:id="rId3"/>
              </a:rPr>
              <a:t>הילדים של חורף 73'</a:t>
            </a:r>
            <a:r>
              <a:rPr lang="he-IL" b="0" i="0" dirty="0">
                <a:solidFill>
                  <a:srgbClr val="444444"/>
                </a:solidFill>
                <a:effectLst/>
                <a:latin typeface="meodedsans"/>
              </a:rPr>
              <a:t>, </a:t>
            </a:r>
          </a:p>
          <a:p>
            <a:pPr algn="r" rtl="1" fontAlgn="base"/>
            <a:endParaRPr lang="he-IL" b="0" i="0" dirty="0">
              <a:solidFill>
                <a:srgbClr val="444444"/>
              </a:solidFill>
              <a:effectLst/>
              <a:latin typeface="meodedsans"/>
            </a:endParaRPr>
          </a:p>
          <a:p>
            <a:pPr algn="r" rtl="1" fontAlgn="base">
              <a:buFont typeface="Arial" panose="020B0604020202020204" pitchFamily="34" charset="0"/>
              <a:buChar char="•"/>
            </a:pPr>
            <a:r>
              <a:rPr lang="he-IL" b="0" i="0" u="sng" dirty="0">
                <a:solidFill>
                  <a:srgbClr val="1DA6B6"/>
                </a:solidFill>
                <a:effectLst/>
                <a:latin typeface="meodedsans"/>
                <a:hlinkClick r:id="rId4"/>
              </a:rPr>
              <a:t>לחן חדש לתפילת 'ונתנה תוקף'</a:t>
            </a:r>
            <a:r>
              <a:rPr lang="he-IL" b="0" i="0" dirty="0">
                <a:solidFill>
                  <a:srgbClr val="444444"/>
                </a:solidFill>
                <a:effectLst/>
                <a:latin typeface="meodedsans"/>
              </a:rPr>
              <a:t>.</a:t>
            </a:r>
          </a:p>
          <a:p>
            <a:pPr algn="r" fontAlgn="base"/>
            <a:r>
              <a:rPr lang="he-IL" b="0" i="0" dirty="0">
                <a:solidFill>
                  <a:srgbClr val="444444"/>
                </a:solidFill>
                <a:effectLst/>
                <a:latin typeface="meodedsans"/>
              </a:rPr>
              <a:t> </a:t>
            </a:r>
          </a:p>
        </p:txBody>
      </p:sp>
    </p:spTree>
    <p:extLst>
      <p:ext uri="{BB962C8B-B14F-4D97-AF65-F5344CB8AC3E}">
        <p14:creationId xmlns:p14="http://schemas.microsoft.com/office/powerpoint/2010/main" val="258086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C6FA9ACC-739A-49CD-A887-C9ABB19ED522}"/>
              </a:ext>
            </a:extLst>
          </p:cNvPr>
          <p:cNvSpPr txBox="1"/>
          <p:nvPr/>
        </p:nvSpPr>
        <p:spPr>
          <a:xfrm>
            <a:off x="3047259" y="1589103"/>
            <a:ext cx="6709299" cy="2483565"/>
          </a:xfrm>
          <a:prstGeom prst="rect">
            <a:avLst/>
          </a:prstGeom>
          <a:noFill/>
        </p:spPr>
        <p:txBody>
          <a:bodyPr wrap="square">
            <a:spAutoFit/>
          </a:bodyPr>
          <a:lstStyle/>
          <a:p>
            <a:pPr algn="r" rtl="1">
              <a:lnSpc>
                <a:spcPct val="107000"/>
              </a:lnSpc>
              <a:spcAft>
                <a:spcPts val="800"/>
              </a:spcAft>
            </a:pPr>
            <a:r>
              <a:rPr lang="he-IL" sz="2000" b="1">
                <a:solidFill>
                  <a:srgbClr val="444444"/>
                </a:solidFill>
                <a:effectLst/>
                <a:latin typeface="inherit"/>
                <a:ea typeface="Times New Roman" panose="02020603050405020304" pitchFamily="18" charset="0"/>
                <a:cs typeface="Helvetica" panose="020B0604020202020204" pitchFamily="34" charset="0"/>
              </a:rPr>
              <a:t>מלחמת יום כיפור פרצה בהפתעה גמורה. בסוף המלחמה צה"ל ניצח בשתי החזיתות, אך לאורכה ספג אבידות רבות, והשפעות שליליות על המוראל הלאומי ועל האמון במנהיגי המדינה. </a:t>
            </a:r>
          </a:p>
          <a:p>
            <a:pPr algn="r" rtl="1">
              <a:lnSpc>
                <a:spcPct val="107000"/>
              </a:lnSpc>
              <a:spcAft>
                <a:spcPts val="800"/>
              </a:spcAft>
            </a:pPr>
            <a:r>
              <a:rPr lang="he-IL" sz="2000" b="1">
                <a:solidFill>
                  <a:srgbClr val="444444"/>
                </a:solidFill>
                <a:effectLst/>
                <a:latin typeface="inherit"/>
                <a:ea typeface="Times New Roman" panose="02020603050405020304" pitchFamily="18" charset="0"/>
                <a:cs typeface="Helvetica" panose="020B0604020202020204" pitchFamily="34" charset="0"/>
              </a:rPr>
              <a:t>בשיעור זה נתוודע לרקע לפרוץ המלחמה, לקרבות העיקריים שנערכו ולוועדת אגרנט שהוקמה בעקבות הכשלונות במלחמה זו. לאור אלו נראה את השפעת המלחמה על מדינת ישראל דרך שירים, תמונות וסיפורים אישיים</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a:extLst>
              <a:ext uri="{FF2B5EF4-FFF2-40B4-BE49-F238E27FC236}">
                <a16:creationId xmlns:a16="http://schemas.microsoft.com/office/drawing/2014/main" id="{2D64A6BA-FA93-40AB-A998-E2283F39C846}"/>
              </a:ext>
            </a:extLst>
          </p:cNvPr>
          <p:cNvPicPr>
            <a:picLocks noChangeAspect="1"/>
          </p:cNvPicPr>
          <p:nvPr/>
        </p:nvPicPr>
        <p:blipFill>
          <a:blip r:embed="rId2"/>
          <a:stretch>
            <a:fillRect/>
          </a:stretch>
        </p:blipFill>
        <p:spPr>
          <a:xfrm>
            <a:off x="221407" y="3769232"/>
            <a:ext cx="4255343" cy="2999330"/>
          </a:xfrm>
          <a:prstGeom prst="rect">
            <a:avLst/>
          </a:prstGeom>
        </p:spPr>
      </p:pic>
    </p:spTree>
    <p:extLst>
      <p:ext uri="{BB962C8B-B14F-4D97-AF65-F5344CB8AC3E}">
        <p14:creationId xmlns:p14="http://schemas.microsoft.com/office/powerpoint/2010/main" val="257717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F076D587-21F5-481F-9D6A-DC7B4990EF4D}"/>
              </a:ext>
            </a:extLst>
          </p:cNvPr>
          <p:cNvSpPr txBox="1"/>
          <p:nvPr/>
        </p:nvSpPr>
        <p:spPr>
          <a:xfrm>
            <a:off x="1198485" y="2505044"/>
            <a:ext cx="10093911" cy="1350626"/>
          </a:xfrm>
          <a:prstGeom prst="rect">
            <a:avLst/>
          </a:prstGeom>
          <a:noFill/>
        </p:spPr>
        <p:txBody>
          <a:bodyPr wrap="square">
            <a:spAutoFit/>
          </a:bodyPr>
          <a:lstStyle/>
          <a:p>
            <a:pPr algn="ctr" rtl="1" fontAlgn="base">
              <a:lnSpc>
                <a:spcPct val="107000"/>
              </a:lnSpc>
              <a:spcAft>
                <a:spcPts val="800"/>
              </a:spcAft>
            </a:pPr>
            <a:r>
              <a:rPr lang="he-IL" sz="3600" dirty="0">
                <a:solidFill>
                  <a:srgbClr val="444444"/>
                </a:solidFill>
                <a:effectLst/>
                <a:latin typeface="Calibri" panose="020F0502020204030204" pitchFamily="34" charset="0"/>
                <a:ea typeface="Times New Roman" panose="02020603050405020304" pitchFamily="18" charset="0"/>
                <a:cs typeface="Helvetica" panose="020B0604020202020204" pitchFamily="34" charset="0"/>
              </a:rPr>
              <a:t>מה שמעתם ויודעים על מלחמת יום כיפור?</a:t>
            </a:r>
          </a:p>
          <a:p>
            <a:pPr algn="ctr" rtl="1" fontAlgn="base">
              <a:lnSpc>
                <a:spcPct val="107000"/>
              </a:lnSpc>
              <a:spcAft>
                <a:spcPts val="800"/>
              </a:spcAft>
            </a:pPr>
            <a:r>
              <a:rPr lang="he-IL" sz="3600" dirty="0">
                <a:solidFill>
                  <a:srgbClr val="444444"/>
                </a:solidFill>
                <a:effectLst/>
                <a:latin typeface="Calibri" panose="020F0502020204030204" pitchFamily="34" charset="0"/>
                <a:ea typeface="Times New Roman" panose="02020603050405020304" pitchFamily="18" charset="0"/>
                <a:cs typeface="Helvetica" panose="020B0604020202020204" pitchFamily="34" charset="0"/>
              </a:rPr>
              <a:t> האם יש להם מכר, קרוב משפחה</a:t>
            </a:r>
            <a:r>
              <a:rPr lang="en-US" sz="3600" dirty="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a:t>
            </a:r>
            <a:r>
              <a:rPr lang="he-IL" sz="3600" dirty="0">
                <a:solidFill>
                  <a:srgbClr val="444444"/>
                </a:solidFill>
                <a:effectLst/>
                <a:latin typeface="Calibri" panose="020F0502020204030204" pitchFamily="34" charset="0"/>
                <a:ea typeface="Times New Roman" panose="02020603050405020304" pitchFamily="18" charset="0"/>
                <a:cs typeface="Helvetica" panose="020B0604020202020204" pitchFamily="34" charset="0"/>
              </a:rPr>
              <a:t> שלחם במלחמה?</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173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F76AD227-BF37-4CD0-BA3B-8CD38A5668D6}"/>
              </a:ext>
            </a:extLst>
          </p:cNvPr>
          <p:cNvSpPr txBox="1"/>
          <p:nvPr/>
        </p:nvSpPr>
        <p:spPr>
          <a:xfrm>
            <a:off x="3048740" y="2444311"/>
            <a:ext cx="6094520" cy="1077218"/>
          </a:xfrm>
          <a:prstGeom prst="rect">
            <a:avLst/>
          </a:prstGeom>
          <a:noFill/>
        </p:spPr>
        <p:txBody>
          <a:bodyPr wrap="square">
            <a:spAutoFit/>
          </a:bodyPr>
          <a:lstStyle/>
          <a:p>
            <a:r>
              <a:rPr lang="he-IL" sz="3200" dirty="0">
                <a:solidFill>
                  <a:srgbClr val="1DA6B6"/>
                </a:solidFill>
                <a:effectLst/>
                <a:ea typeface="Times New Roman" panose="02020603050405020304" pitchFamily="18" charset="0"/>
                <a:cs typeface="Helvetica" panose="020B0604020202020204" pitchFamily="34" charset="0"/>
                <a:hlinkClick r:id="rId2"/>
              </a:rPr>
              <a:t>הסרטון </a:t>
            </a:r>
            <a:r>
              <a:rPr lang="he-IL" sz="3200" dirty="0">
                <a:solidFill>
                  <a:srgbClr val="444444"/>
                </a:solidFill>
                <a:effectLst/>
                <a:ea typeface="Times New Roman" panose="02020603050405020304" pitchFamily="18" charset="0"/>
                <a:cs typeface="Helvetica" panose="020B0604020202020204" pitchFamily="34" charset="0"/>
              </a:rPr>
              <a:t> המתאר את המלחמה בצורה כללית מתחילתה ועד סופה </a:t>
            </a:r>
            <a:endParaRPr lang="he-IL" sz="3200" dirty="0"/>
          </a:p>
        </p:txBody>
      </p:sp>
    </p:spTree>
    <p:extLst>
      <p:ext uri="{BB962C8B-B14F-4D97-AF65-F5344CB8AC3E}">
        <p14:creationId xmlns:p14="http://schemas.microsoft.com/office/powerpoint/2010/main" val="360970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9AAE39D-DD19-4A8B-A7DE-8FD5AD205865}"/>
              </a:ext>
            </a:extLst>
          </p:cNvPr>
          <p:cNvSpPr txBox="1">
            <a:spLocks noChangeArrowheads="1"/>
          </p:cNvSpPr>
          <p:nvPr/>
        </p:nvSpPr>
        <p:spPr bwMode="auto">
          <a:xfrm>
            <a:off x="3505200" y="304800"/>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fontAlgn="base" hangingPunct="1">
              <a:spcBef>
                <a:spcPct val="50000"/>
              </a:spcBef>
              <a:spcAft>
                <a:spcPct val="0"/>
              </a:spcAft>
            </a:pPr>
            <a:r>
              <a:rPr lang="he-IL" altLang="he-IL" sz="3600">
                <a:solidFill>
                  <a:srgbClr val="CC00CC"/>
                </a:solidFill>
              </a:rPr>
              <a:t>מטרות המלחמה </a:t>
            </a:r>
            <a:endParaRPr lang="en-US" altLang="he-IL" sz="3600">
              <a:solidFill>
                <a:srgbClr val="CC00CC"/>
              </a:solidFill>
            </a:endParaRPr>
          </a:p>
        </p:txBody>
      </p:sp>
      <p:sp>
        <p:nvSpPr>
          <p:cNvPr id="6147" name="Text Box 3">
            <a:extLst>
              <a:ext uri="{FF2B5EF4-FFF2-40B4-BE49-F238E27FC236}">
                <a16:creationId xmlns:a16="http://schemas.microsoft.com/office/drawing/2014/main" id="{1880B353-313D-426C-9180-FCA74FDDC82C}"/>
              </a:ext>
            </a:extLst>
          </p:cNvPr>
          <p:cNvSpPr txBox="1">
            <a:spLocks noChangeArrowheads="1"/>
          </p:cNvSpPr>
          <p:nvPr/>
        </p:nvSpPr>
        <p:spPr bwMode="auto">
          <a:xfrm>
            <a:off x="2209800" y="1600200"/>
            <a:ext cx="79184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he-IL" altLang="he-IL" sz="3200">
                <a:solidFill>
                  <a:srgbClr val="000000"/>
                </a:solidFill>
              </a:rPr>
              <a:t>מטרות סוריה ומצרים היו:                   </a:t>
            </a:r>
          </a:p>
          <a:p>
            <a:pPr eaLnBrk="1" fontAlgn="base" hangingPunct="1">
              <a:spcBef>
                <a:spcPct val="50000"/>
              </a:spcBef>
              <a:spcAft>
                <a:spcPct val="0"/>
              </a:spcAft>
            </a:pPr>
            <a:r>
              <a:rPr lang="he-IL" altLang="he-IL" sz="3200">
                <a:solidFill>
                  <a:srgbClr val="000000"/>
                </a:solidFill>
              </a:rPr>
              <a:t> השבת השטחים שנכבשו ע"י ישראל, ושיקום הכבוד הלאומי של סוריה ומצרים ושל העולם הערבי בכללותו.</a:t>
            </a:r>
            <a:endParaRPr lang="en-US" altLang="he-IL" sz="3200">
              <a:solidFill>
                <a:srgbClr val="000000"/>
              </a:solidFill>
            </a:endParaRPr>
          </a:p>
        </p:txBody>
      </p:sp>
      <p:sp>
        <p:nvSpPr>
          <p:cNvPr id="5" name="Text Box 6">
            <a:extLst>
              <a:ext uri="{FF2B5EF4-FFF2-40B4-BE49-F238E27FC236}">
                <a16:creationId xmlns:a16="http://schemas.microsoft.com/office/drawing/2014/main" id="{51938D0B-0160-427E-8130-81D21ED47188}"/>
              </a:ext>
            </a:extLst>
          </p:cNvPr>
          <p:cNvSpPr txBox="1">
            <a:spLocks noChangeArrowheads="1"/>
          </p:cNvSpPr>
          <p:nvPr/>
        </p:nvSpPr>
        <p:spPr bwMode="auto">
          <a:xfrm>
            <a:off x="2495551" y="3860800"/>
            <a:ext cx="7561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he-IL" altLang="he-IL" sz="3200">
                <a:solidFill>
                  <a:srgbClr val="000000"/>
                </a:solidFill>
              </a:rPr>
              <a:t>מטרת ישראל הייתה להגן על גבולותיה וריבונותה</a:t>
            </a:r>
            <a:endParaRPr lang="en-US" altLang="he-IL" sz="3200">
              <a:solidFill>
                <a:srgbClr val="000000"/>
              </a:solidFill>
            </a:endParaRPr>
          </a:p>
        </p:txBody>
      </p:sp>
      <p:pic>
        <p:nvPicPr>
          <p:cNvPr id="2" name="תמונה 1">
            <a:extLst>
              <a:ext uri="{FF2B5EF4-FFF2-40B4-BE49-F238E27FC236}">
                <a16:creationId xmlns:a16="http://schemas.microsoft.com/office/drawing/2014/main" id="{F1696DA9-20A4-4445-BB57-FA5102CC30F2}"/>
              </a:ext>
            </a:extLst>
          </p:cNvPr>
          <p:cNvPicPr>
            <a:picLocks noChangeAspect="1"/>
          </p:cNvPicPr>
          <p:nvPr/>
        </p:nvPicPr>
        <p:blipFill>
          <a:blip r:embed="rId2"/>
          <a:stretch>
            <a:fillRect/>
          </a:stretch>
        </p:blipFill>
        <p:spPr>
          <a:xfrm>
            <a:off x="2243137" y="4446588"/>
            <a:ext cx="2938169" cy="2106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3000"/>
                                        <p:tgtEl>
                                          <p:spTgt spid="6146"/>
                                        </p:tgtEl>
                                      </p:cBhvr>
                                    </p:animEffect>
                                  </p:childTnLst>
                                </p:cTn>
                              </p:par>
                            </p:childTnLst>
                          </p:cTn>
                        </p:par>
                        <p:par>
                          <p:cTn id="8" fill="hold" nodeType="afterGroup">
                            <p:stCondLst>
                              <p:cond delay="3000"/>
                            </p:stCondLst>
                            <p:childTnLst>
                              <p:par>
                                <p:cTn id="9" presetID="18" presetClass="entr" presetSubtype="12"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strips(downLeft)">
                                      <p:cBhvr>
                                        <p:cTn id="11" dur="3000"/>
                                        <p:tgtEl>
                                          <p:spTgt spid="6147"/>
                                        </p:tgtEl>
                                      </p:cBhvr>
                                    </p:animEffect>
                                  </p:childTnLst>
                                </p:cTn>
                              </p:par>
                            </p:childTnLst>
                          </p:cTn>
                        </p:par>
                        <p:par>
                          <p:cTn id="12" fill="hold" nodeType="afterGroup">
                            <p:stCondLst>
                              <p:cond delay="6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DA7FA399-6529-4314-8786-5020DF74A4A8}"/>
              </a:ext>
            </a:extLst>
          </p:cNvPr>
          <p:cNvSpPr txBox="1">
            <a:spLocks noChangeArrowheads="1"/>
          </p:cNvSpPr>
          <p:nvPr/>
        </p:nvSpPr>
        <p:spPr bwMode="auto">
          <a:xfrm>
            <a:off x="4648200" y="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he-IL" altLang="he-IL" sz="3600">
                <a:solidFill>
                  <a:srgbClr val="CC00CC"/>
                </a:solidFill>
              </a:rPr>
              <a:t>הגורמים למלחמה </a:t>
            </a:r>
            <a:endParaRPr lang="en-US" altLang="he-IL" sz="3600">
              <a:solidFill>
                <a:srgbClr val="CC00CC"/>
              </a:solidFill>
            </a:endParaRPr>
          </a:p>
        </p:txBody>
      </p:sp>
      <p:sp>
        <p:nvSpPr>
          <p:cNvPr id="7171" name="Text Box 3">
            <a:extLst>
              <a:ext uri="{FF2B5EF4-FFF2-40B4-BE49-F238E27FC236}">
                <a16:creationId xmlns:a16="http://schemas.microsoft.com/office/drawing/2014/main" id="{CDE89727-FCBD-409A-8BF2-5B4D829A95F0}"/>
              </a:ext>
            </a:extLst>
          </p:cNvPr>
          <p:cNvSpPr txBox="1">
            <a:spLocks noChangeArrowheads="1"/>
          </p:cNvSpPr>
          <p:nvPr/>
        </p:nvSpPr>
        <p:spPr bwMode="auto">
          <a:xfrm>
            <a:off x="1905000" y="671513"/>
            <a:ext cx="8458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buFontTx/>
              <a:buAutoNum type="arabicPeriod"/>
            </a:pPr>
            <a:r>
              <a:rPr lang="he-IL" altLang="he-IL" sz="3200">
                <a:solidFill>
                  <a:srgbClr val="000000"/>
                </a:solidFill>
              </a:rPr>
              <a:t>הרצון של מצרים וסוריה להשיב את כבודן שנפגע במלחמת ששת הימים ואת השטחים שנכבשו מהן ע"י ישראל באותה המלחמה.</a:t>
            </a:r>
          </a:p>
          <a:p>
            <a:pPr eaLnBrk="1" fontAlgn="base" hangingPunct="1">
              <a:spcBef>
                <a:spcPct val="50000"/>
              </a:spcBef>
              <a:spcAft>
                <a:spcPct val="0"/>
              </a:spcAft>
              <a:buFontTx/>
              <a:buAutoNum type="arabicPeriod"/>
            </a:pPr>
            <a:r>
              <a:rPr lang="he-IL" altLang="he-IL" sz="3200">
                <a:solidFill>
                  <a:srgbClr val="000000"/>
                </a:solidFill>
              </a:rPr>
              <a:t>כישלונות של ניסיונות למו"מ בין מצרים לישראל בדבר נסיגת ישראל מתעלת סואץ.</a:t>
            </a:r>
          </a:p>
          <a:p>
            <a:pPr eaLnBrk="1" fontAlgn="base" hangingPunct="1">
              <a:spcBef>
                <a:spcPct val="50000"/>
              </a:spcBef>
              <a:spcAft>
                <a:spcPct val="0"/>
              </a:spcAft>
              <a:buFontTx/>
              <a:buAutoNum type="arabicPeriod"/>
            </a:pPr>
            <a:r>
              <a:rPr lang="he-IL" altLang="he-IL" sz="3200">
                <a:solidFill>
                  <a:srgbClr val="000000"/>
                </a:solidFill>
              </a:rPr>
              <a:t>נשיא מצרים אנואר סאדת ראה במהלך מלחמתי זה כפתח למשא ומתן מדיני בין מצרים לישראל. מו"מ שיביא לנסיגת ישראל מסיני. – זוהי הנחה בלבד.</a:t>
            </a:r>
          </a:p>
          <a:p>
            <a:pPr eaLnBrk="1" fontAlgn="base" hangingPunct="1">
              <a:spcBef>
                <a:spcPct val="50000"/>
              </a:spcBef>
              <a:spcAft>
                <a:spcPct val="0"/>
              </a:spcAft>
              <a:buFontTx/>
              <a:buAutoNum type="arabicPeriod"/>
            </a:pPr>
            <a:r>
              <a:rPr lang="he-IL" altLang="he-IL" sz="3200">
                <a:solidFill>
                  <a:srgbClr val="000000"/>
                </a:solidFill>
              </a:rPr>
              <a:t>תחושת ביטחון מופרזת בישראל (לאחר מלחמת ששת הימים) וההערכה כי צבאות ערב לא מוכנים למלחמה. תחושה זו הובילה לחוסר מוכנות של ישראל.  </a:t>
            </a:r>
            <a:endParaRPr lang="en-US" altLang="he-IL" sz="3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strips(downLeft)">
                                      <p:cBhvr>
                                        <p:cTn id="12" dur="20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strips(downLeft)">
                                      <p:cBhvr>
                                        <p:cTn id="17" dur="20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strips(downLeft)">
                                      <p:cBhvr>
                                        <p:cTn id="22" dur="20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strips(downLeft)">
                                      <p:cBhvr>
                                        <p:cTn id="27" dur="2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55D3B6CC-FD05-493E-AD0D-443918B683BF}"/>
              </a:ext>
            </a:extLst>
          </p:cNvPr>
          <p:cNvSpPr txBox="1">
            <a:spLocks noChangeArrowheads="1"/>
          </p:cNvSpPr>
          <p:nvPr/>
        </p:nvSpPr>
        <p:spPr bwMode="auto">
          <a:xfrm>
            <a:off x="2895600" y="3048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he-IL" altLang="he-IL" sz="3600">
                <a:solidFill>
                  <a:schemeClr val="hlink"/>
                </a:solidFill>
              </a:rPr>
              <a:t>ההפתעה והכישלון המודיעיני</a:t>
            </a:r>
            <a:endParaRPr lang="en-US" altLang="he-IL" sz="3600">
              <a:solidFill>
                <a:schemeClr val="hlink"/>
              </a:solidFill>
            </a:endParaRPr>
          </a:p>
        </p:txBody>
      </p:sp>
      <p:sp>
        <p:nvSpPr>
          <p:cNvPr id="8195" name="Text Box 3">
            <a:extLst>
              <a:ext uri="{FF2B5EF4-FFF2-40B4-BE49-F238E27FC236}">
                <a16:creationId xmlns:a16="http://schemas.microsoft.com/office/drawing/2014/main" id="{7FBD8C09-C477-47F1-A0A7-25631F4A70E4}"/>
              </a:ext>
            </a:extLst>
          </p:cNvPr>
          <p:cNvSpPr txBox="1">
            <a:spLocks noChangeArrowheads="1"/>
          </p:cNvSpPr>
          <p:nvPr/>
        </p:nvSpPr>
        <p:spPr bwMode="auto">
          <a:xfrm>
            <a:off x="2286000" y="990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he-IL" altLang="he-IL" sz="3200"/>
              <a:t>כאמור ישראל לא הייתה ערוכה למלחמה ולא ראתה את הנולד. הסיבות להפתעה היו: </a:t>
            </a:r>
            <a:endParaRPr lang="en-US" altLang="he-IL" sz="3200"/>
          </a:p>
        </p:txBody>
      </p:sp>
      <p:sp>
        <p:nvSpPr>
          <p:cNvPr id="8196" name="Text Box 4">
            <a:extLst>
              <a:ext uri="{FF2B5EF4-FFF2-40B4-BE49-F238E27FC236}">
                <a16:creationId xmlns:a16="http://schemas.microsoft.com/office/drawing/2014/main" id="{106CC431-14BA-4E65-A22F-DBDF6E58C5F1}"/>
              </a:ext>
            </a:extLst>
          </p:cNvPr>
          <p:cNvSpPr txBox="1">
            <a:spLocks noChangeArrowheads="1"/>
          </p:cNvSpPr>
          <p:nvPr/>
        </p:nvSpPr>
        <p:spPr bwMode="auto">
          <a:xfrm>
            <a:off x="2133600" y="2286000"/>
            <a:ext cx="8001000" cy="3785652"/>
          </a:xfrm>
          <a:prstGeom prst="rect">
            <a:avLst/>
          </a:prstGeom>
          <a:noFill/>
          <a:ln w="9525">
            <a:noFill/>
            <a:miter lim="800000"/>
            <a:headEnd/>
            <a:tailEnd/>
          </a:ln>
          <a:effectLst/>
        </p:spPr>
        <p:txBody>
          <a:bodyPr>
            <a:spAutoFit/>
          </a:bodyPr>
          <a:lstStyle/>
          <a:p>
            <a:pPr>
              <a:spcBef>
                <a:spcPct val="50000"/>
              </a:spcBef>
              <a:defRPr/>
            </a:pPr>
            <a:r>
              <a:rPr lang="he-IL" sz="3200"/>
              <a:t>1. </a:t>
            </a:r>
            <a:r>
              <a:rPr lang="he-IL" sz="3200" b="1" u="sng">
                <a:effectLst>
                  <a:outerShdw blurRad="38100" dist="38100" dir="2700000" algn="tl">
                    <a:srgbClr val="FFFFFF"/>
                  </a:outerShdw>
                </a:effectLst>
              </a:rPr>
              <a:t>תוצאות מלחמת ששת הימים</a:t>
            </a:r>
            <a:r>
              <a:rPr lang="he-IL" sz="3200"/>
              <a:t> – תוצאות מלחמה זו אשר הביאו את ישראל לתחושת כוח בלתי מוגבל בייחוד אל מול מדינות ערב. לצד תחושה זו התלווה הזלזול בצבאות מדינות ערב, וההערכה כי ייקח זמן רב עד שישקמו את צבאותיהן.</a:t>
            </a:r>
          </a:p>
          <a:p>
            <a:pPr>
              <a:spcBef>
                <a:spcPct val="50000"/>
              </a:spcBef>
              <a:defRP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2000"/>
                                        <p:tgtEl>
                                          <p:spTgt spid="8194"/>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up)">
                                      <p:cBhvr>
                                        <p:cTn id="11" dur="5000"/>
                                        <p:tgtEl>
                                          <p:spTgt spid="81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strips(downLeft)">
                                      <p:cBhvr>
                                        <p:cTn id="16"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BD5BEB0C-C8A8-4304-BBF7-193D227A907B}"/>
              </a:ext>
            </a:extLst>
          </p:cNvPr>
          <p:cNvSpPr txBox="1">
            <a:spLocks noChangeArrowheads="1"/>
          </p:cNvSpPr>
          <p:nvPr/>
        </p:nvSpPr>
        <p:spPr bwMode="auto">
          <a:xfrm>
            <a:off x="2286000" y="1160464"/>
            <a:ext cx="7848600" cy="5262979"/>
          </a:xfrm>
          <a:prstGeom prst="rect">
            <a:avLst/>
          </a:prstGeom>
          <a:noFill/>
          <a:ln w="9525">
            <a:noFill/>
            <a:miter lim="800000"/>
            <a:headEnd/>
            <a:tailEnd/>
          </a:ln>
          <a:effectLst/>
        </p:spPr>
        <p:txBody>
          <a:bodyPr>
            <a:spAutoFit/>
          </a:bodyPr>
          <a:lstStyle/>
          <a:p>
            <a:pPr>
              <a:spcBef>
                <a:spcPct val="50000"/>
              </a:spcBef>
              <a:defRPr/>
            </a:pPr>
            <a:r>
              <a:rPr lang="he-IL" sz="3200"/>
              <a:t>2. </a:t>
            </a:r>
            <a:r>
              <a:rPr lang="he-IL" sz="3200" b="1" u="sng">
                <a:effectLst>
                  <a:outerShdw blurRad="38100" dist="38100" dir="2700000" algn="tl">
                    <a:srgbClr val="FFFFFF"/>
                  </a:outerShdw>
                </a:effectLst>
              </a:rPr>
              <a:t>"מערך מודיעיני משוכלל"</a:t>
            </a:r>
            <a:r>
              <a:rPr lang="he-IL" sz="3200"/>
              <a:t> – ישראל בנתה מערך מודיעיני משוכלל אשר היה אמור לספק התראה מספקת במקרה של מלחמה (בדגש על הגבול הצפוני בו נעדרה ישראל עומק אסטרטגי). התראה זו הייתה אמורה לתת לישראל מספיק זמן לגייס את כוחות המילואים. אומנם מערך המודיעין סיפק ידיעות על הכנות מצרים וסוריה לקראת מלחמה, אך ידיעות אלו לא תורגמו לכדי הערכות אשר יתריעו על מלחמה קרבה. </a:t>
            </a:r>
          </a:p>
          <a:p>
            <a:pPr algn="ctr">
              <a:spcBef>
                <a:spcPct val="50000"/>
              </a:spcBef>
              <a:defRPr/>
            </a:pPr>
            <a:r>
              <a:rPr lang="he-IL" sz="3200"/>
              <a:t>למעשה נכשל המודיעין במתן ההתראה.</a:t>
            </a:r>
            <a:endParaRPr lang="en-US" sz="3200"/>
          </a:p>
        </p:txBody>
      </p:sp>
      <p:sp>
        <p:nvSpPr>
          <p:cNvPr id="9219" name="Text Box 3">
            <a:extLst>
              <a:ext uri="{FF2B5EF4-FFF2-40B4-BE49-F238E27FC236}">
                <a16:creationId xmlns:a16="http://schemas.microsoft.com/office/drawing/2014/main" id="{61271D44-49B4-4A81-8D64-900B25E94473}"/>
              </a:ext>
            </a:extLst>
          </p:cNvPr>
          <p:cNvSpPr txBox="1">
            <a:spLocks noChangeArrowheads="1"/>
          </p:cNvSpPr>
          <p:nvPr/>
        </p:nvSpPr>
        <p:spPr bwMode="auto">
          <a:xfrm>
            <a:off x="2895600" y="3048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he-IL" altLang="he-IL" sz="3600">
                <a:solidFill>
                  <a:schemeClr val="hlink"/>
                </a:solidFill>
              </a:rPr>
              <a:t>ההפתעה והכישלון המודיעיני</a:t>
            </a:r>
            <a:endParaRPr lang="en-US" altLang="he-IL" sz="36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2000"/>
                                        <p:tgtEl>
                                          <p:spTgt spid="9219"/>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strips(downLeft)">
                                      <p:cBhvr>
                                        <p:cTn id="11"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8727EB24-D39C-49A2-AD85-737F864956F9}"/>
              </a:ext>
            </a:extLst>
          </p:cNvPr>
          <p:cNvSpPr txBox="1">
            <a:spLocks noChangeArrowheads="1"/>
          </p:cNvSpPr>
          <p:nvPr/>
        </p:nvSpPr>
        <p:spPr bwMode="auto">
          <a:xfrm>
            <a:off x="2895600" y="3048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he-IL" altLang="he-IL" sz="3600">
                <a:solidFill>
                  <a:schemeClr val="hlink"/>
                </a:solidFill>
              </a:rPr>
              <a:t>ההפתעה והכישלון המודיעיני</a:t>
            </a:r>
            <a:endParaRPr lang="en-US" altLang="he-IL" sz="3600">
              <a:solidFill>
                <a:schemeClr val="hlink"/>
              </a:solidFill>
            </a:endParaRPr>
          </a:p>
        </p:txBody>
      </p:sp>
      <p:sp>
        <p:nvSpPr>
          <p:cNvPr id="25608" name="Text Box 1032">
            <a:extLst>
              <a:ext uri="{FF2B5EF4-FFF2-40B4-BE49-F238E27FC236}">
                <a16:creationId xmlns:a16="http://schemas.microsoft.com/office/drawing/2014/main" id="{814C8F64-6681-418D-B0C3-B9DC17B25E6F}"/>
              </a:ext>
            </a:extLst>
          </p:cNvPr>
          <p:cNvSpPr txBox="1">
            <a:spLocks noChangeArrowheads="1"/>
          </p:cNvSpPr>
          <p:nvPr/>
        </p:nvSpPr>
        <p:spPr bwMode="auto">
          <a:xfrm>
            <a:off x="2566988" y="981075"/>
            <a:ext cx="7315200" cy="3539430"/>
          </a:xfrm>
          <a:prstGeom prst="rect">
            <a:avLst/>
          </a:prstGeom>
          <a:noFill/>
          <a:ln w="9525">
            <a:noFill/>
            <a:miter lim="800000"/>
            <a:headEnd/>
            <a:tailEnd/>
          </a:ln>
          <a:effectLst/>
        </p:spPr>
        <p:txBody>
          <a:bodyPr>
            <a:spAutoFit/>
          </a:bodyPr>
          <a:lstStyle/>
          <a:p>
            <a:pPr>
              <a:spcBef>
                <a:spcPct val="50000"/>
              </a:spcBef>
              <a:defRPr/>
            </a:pPr>
            <a:r>
              <a:rPr lang="he-IL" sz="3200"/>
              <a:t>3. </a:t>
            </a:r>
            <a:r>
              <a:rPr lang="he-IL" sz="3200" b="1" u="sng">
                <a:effectLst>
                  <a:outerShdw blurRad="38100" dist="38100" dir="2700000" algn="tl">
                    <a:srgbClr val="FFFFFF"/>
                  </a:outerShdw>
                </a:effectLst>
              </a:rPr>
              <a:t>דגש על חוזקו של חה"א</a:t>
            </a:r>
            <a:r>
              <a:rPr lang="he-IL" sz="3200"/>
              <a:t>  - ישראל</a:t>
            </a:r>
            <a:r>
              <a:rPr lang="he-IL" sz="3200">
                <a:effectLst>
                  <a:outerShdw blurRad="38100" dist="38100" dir="2700000" algn="tl">
                    <a:srgbClr val="FFFFFF"/>
                  </a:outerShdw>
                </a:effectLst>
              </a:rPr>
              <a:t> </a:t>
            </a:r>
            <a:r>
              <a:rPr lang="he-IL" sz="3200"/>
              <a:t>שמה דגש על בניין חוזקו של חיל האוויר, כלקח ממלחמת ששת הימים בה הוכיח חיל האוויר את עליונותו. ישראל האמינה כי חיל האוויר יוכל להכריע את המערכה. לישראל לא היה מידע מודיעיני על טילי הקרקע אוויר שהיו בידי המצרים וגרמו לחיל האוויר אבידות קשות.</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2000"/>
                                        <p:tgtEl>
                                          <p:spTgt spid="10242"/>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5608"/>
                                        </p:tgtEl>
                                        <p:attrNameLst>
                                          <p:attrName>style.visibility</p:attrName>
                                        </p:attrNameLst>
                                      </p:cBhvr>
                                      <p:to>
                                        <p:strVal val="visible"/>
                                      </p:to>
                                    </p:set>
                                    <p:animEffect transition="in" filter="strips(downLeft)">
                                      <p:cBhvr>
                                        <p:cTn id="11" dur="3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5608"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1082</Words>
  <Application>Microsoft Office PowerPoint</Application>
  <PresentationFormat>מסך רחב</PresentationFormat>
  <Paragraphs>56</Paragraphs>
  <Slides>19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19</vt:i4>
      </vt:variant>
    </vt:vector>
  </HeadingPairs>
  <TitlesOfParts>
    <vt:vector size="28" baseType="lpstr">
      <vt:lpstr>Arial</vt:lpstr>
      <vt:lpstr>Calibri</vt:lpstr>
      <vt:lpstr>Calibri Light</vt:lpstr>
      <vt:lpstr>Helvetica</vt:lpstr>
      <vt:lpstr>inherit</vt:lpstr>
      <vt:lpstr>meodedsans</vt:lpstr>
      <vt:lpstr>Times New Roman</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אליאל איצקוביץ</dc:creator>
  <cp:lastModifiedBy>אליאל איצקוביץ</cp:lastModifiedBy>
  <cp:revision>5</cp:revision>
  <dcterms:created xsi:type="dcterms:W3CDTF">2020-09-20T19:58:08Z</dcterms:created>
  <dcterms:modified xsi:type="dcterms:W3CDTF">2020-09-20T20:35:43Z</dcterms:modified>
</cp:coreProperties>
</file>