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7974CBF-76E5-4F17-9BA5-8C9A2355E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FCC48DE-96F2-47A1-AACC-209EEDDE5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8DAB577-E7A4-4718-93FF-61EF60C3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8A22C85-91FB-467E-A430-72F131EB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39312B2-E098-43C2-959F-769501032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662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18FD2D-0F9F-4BBC-ACFB-A236F160B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1FE98F9-7CC2-4022-86C9-9A4467822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D9997DF-8819-4CA0-8750-D3BA5163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EA34D5-8267-4A53-B79A-BDE7F4E7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4F94AFE-2837-4BE9-918B-211E01D6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884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D13071CA-CD4C-49F6-B909-86589FA91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0F8F730-A9B9-435A-BFEE-56E7AAB46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BBA2899-FBCB-4EB7-89F3-6BE7E1FB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B3008DC-4506-4391-972F-1D8185D6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72533B5-11F7-4B58-8B0A-7A6FC937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730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88EA59-2DDC-4240-972D-E0C56A5F5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101C953-0588-408F-8810-2776FD392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1BFEE23-27BD-408A-9B44-572C5AFBF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D90EE7A-69E7-4F97-A990-2AA3C76F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8FCCFBE-05E0-4738-9E45-AE5A9C77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963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C7117F0-F8EF-4F47-8244-5B681CC1C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0D6ADD8-21AA-4966-B8E4-9D84AD4DD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FD98583-E50B-4232-B895-B1B76DC7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79D987B-3F69-4951-8014-93728C7B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4743D13-167D-4580-8100-AAECEDF6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359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7869333-9C8E-484E-8713-AB6A22337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14E39B0-471C-4078-8A30-B82A3D842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5134CF7-B0D8-48BC-9699-FBA8F4B36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F5BF356-B1DD-478F-82ED-83851DBD3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F5381DC-ED3B-4B25-B47B-E1A9BC4B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22E6429-FC0B-4179-8828-BD858CDB7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104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7185FF3-9CD9-4C65-82F3-3EB0BFC5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627487B-8AAC-4DA0-9CC5-3B14FD3A5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7A774FA-8E83-4AC4-81D0-2BFB8834A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AB9A8CB-C63A-4B00-88C9-70533627C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334B0EF-4336-478B-9E02-E075D99BF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D3EF421-F261-4B40-A284-B89879142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53F39EC-1374-4680-8CD5-DE139D94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9F4BB22-E854-4CCC-A9DE-A956BA09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52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1B6066-735B-41F1-8BB5-F67FC578F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1409261-6885-48E0-AF9F-A492AE7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EE475409-4E17-429C-906E-821D003C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1125108-E4B5-4F9E-A738-06269DB3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362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C6CCC34-BA96-46BB-9A42-F40202FD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23F3E3C-F568-4B8F-B2DD-316AE4DC2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583F771-30F3-418B-AE91-FEF0B75F8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64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44C099-EA16-493B-AB9C-6146697DD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287FA9A-DC34-4815-8246-6CE87D5EE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0D6E119-FFE0-4571-955B-7E650CD42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33E43EA-AFD3-461F-A2C0-202BB1E2B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5DB0150-269F-4FB4-9CCE-B17BB8D1C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D02830E-E3A2-4A50-850D-030FAA1D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454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61CEE0F-F8BD-4B5D-9252-FB122E7F0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2940E5B-643E-49E3-8EA0-7330B615C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67C04C7-2231-4FAD-A8D8-95767CA87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A62E18B-7B94-441A-BED7-D3846B67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E17D56D-C7E9-469D-9CCE-B8D6D3D0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A78812C-FFFE-40A4-A813-A67E0E7F5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575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010E9C3A-48D7-4B02-A25F-2CC2BC781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A23BB5E-20E6-48BE-A5E5-F93B2232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48F26CD-52C9-46C7-9B59-84EEFFAE56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D4671-AAAC-4EA5-A5BC-53081D071675}" type="datetimeFigureOut">
              <a:rPr lang="he-IL" smtClean="0"/>
              <a:t>כ"ז/אב/תשפ"ב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0B34B7C-35BD-439F-9708-84D72875AE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FE54D08-74E5-4C29-955B-B9F56562B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B003D-3B7F-4E6C-8EB0-334D156191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308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O9z4ewKVO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08284CF-A105-43F9-85A3-22732184D0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>
                <a:solidFill>
                  <a:srgbClr val="0070C0"/>
                </a:solidFill>
              </a:rPr>
              <a:t>פעילויות והפעלות לפתיחת השנה 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07F49FD-D769-4D3C-865F-405A3B15D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r>
              <a:rPr lang="he-IL" sz="4000" b="1" dirty="0">
                <a:solidFill>
                  <a:srgbClr val="00B0F0"/>
                </a:solidFill>
              </a:rPr>
              <a:t>תשפ"ג</a:t>
            </a:r>
          </a:p>
          <a:p>
            <a:r>
              <a:rPr lang="he-IL" sz="2600" dirty="0"/>
              <a:t>שכבות </a:t>
            </a:r>
            <a:r>
              <a:rPr lang="he-IL" sz="2600" dirty="0" err="1"/>
              <a:t>ח',ט',י"א</a:t>
            </a:r>
            <a:r>
              <a:rPr lang="he-IL" sz="2600" dirty="0"/>
              <a:t>, י"ב</a:t>
            </a:r>
          </a:p>
          <a:p>
            <a:endParaRPr lang="he-IL" sz="1500" b="1" dirty="0"/>
          </a:p>
          <a:p>
            <a:endParaRPr lang="he-IL" sz="1500" b="1" dirty="0"/>
          </a:p>
          <a:p>
            <a:r>
              <a:rPr lang="he-IL" sz="1500" b="1" dirty="0"/>
              <a:t>ערכה ולקטה: שולי </a:t>
            </a:r>
            <a:r>
              <a:rPr lang="he-IL" sz="1500" b="1" dirty="0" err="1"/>
              <a:t>גאבי</a:t>
            </a:r>
            <a:r>
              <a:rPr lang="he-IL" sz="15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9861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ADC37B7-6200-43CB-889C-BEECE0B034CE}"/>
              </a:ext>
            </a:extLst>
          </p:cNvPr>
          <p:cNvSpPr/>
          <p:nvPr/>
        </p:nvSpPr>
        <p:spPr>
          <a:xfrm>
            <a:off x="3048000" y="563344"/>
            <a:ext cx="8391144" cy="5094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he-IL" b="1" u="sng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נפליג לשנה החדשה- </a:t>
            </a:r>
            <a:endParaRPr lang="en-US" sz="14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הכתה מתחלקת לקבוצות בנות 5-6  תלמידים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כל תלמיד צריך לרשום 4-5 דברים שחשוב לו לקחת אותם באופן אישי  להפלגה לעבר השנה החדשה (חוסר אלימות, מורה טובה, עזרה בלימודים, </a:t>
            </a:r>
            <a:r>
              <a:rPr lang="he-IL" dirty="0" err="1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חדרות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בין התלמידים וכו')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לאחר מכן התלמידים דנים בקבוצות ועליהם להחליט אילו 3 דברים חיוניים לקבוצה לקחת להפלגה.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את שלושת הדברים הם רושמים ע"ג ניר הגזור בצורת ארגז מסע אשר מחובר לו סקוטש אותו ניתן לחבר לספינת ניר המחוברת כרגע ללוח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בספינה יש מקום רק ל-5 ארגזים וכל קבוצה צריכה להגיע להסכמה עם הקבוצה שלפניה אילו 5 ארגזים יישארו בספינה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את הספינה עם ארגזי התלמידים  נדביק על קיר בכתה או מעל הלוח ונכתוב "כתה _  מפליגה לשנה חדשה" – אפשר פשוט שיכתבו ולערוך דיון לא חייבים להפוך את זה לתצוגה. או תצוגה פשוטה למי שנוח יותר.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426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2F4FEF93-5030-4902-BA94-053747161513}"/>
              </a:ext>
            </a:extLst>
          </p:cNvPr>
          <p:cNvSpPr/>
          <p:nvPr/>
        </p:nvSpPr>
        <p:spPr>
          <a:xfrm>
            <a:off x="3048000" y="197346"/>
            <a:ext cx="85923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פאזל קבוצתי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מטרה: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ציוד והכנה:</a:t>
            </a:r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שמיניות בריסטול, כלי כתיבה, דפים.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חלקו שמיניות בריסטול למספר חלקים כפאזל כאשר סביב מרכז הבריסטול רשמו: היגד, ביטוי, פתגם, פסוק שרלוונטי לפתיחת שנה, לנושא מרכז או לנושא חברתי אחר.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גזרו בריסטולים כמספר הקבוצות כאשר לכל קבוצה היגד שונה ובצבע אחר.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מהלך הפעילות</a:t>
            </a:r>
            <a:r>
              <a:rPr lang="he-IL" sz="2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כל משתתף מקבל חלק אחד מכל הפאזלים והוא מתבקש לאתר את החלקים המתאימים וכך להתחבר לקבוצתו.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לאחר השלמת הפאזל כל תלמיד בקבוצה יכתוב את התייחסותו להיגד במרכז הפאזל, על דף, על פי הנחיית המורה (הרגשה, ציפייה, רעיונות ליישום בכיתה, איור מתאים וכו').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הערות: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*ניתן להיעזר בתרגיל זה ליצירת מקומות ישיבה.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*בעקבות הפעילות יש אפשרות להתחבר לנושא העולה מההיגדים בהיבט חברתי, כיתתי עדתי.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19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EC68B2A-97A9-443D-8A99-61644F9D8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000" b="1" dirty="0">
                <a:solidFill>
                  <a:srgbClr val="00B0F0"/>
                </a:solidFill>
              </a:rPr>
              <a:t>משל הבמבוק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A1939A-04BB-4A3D-A65E-F1AE6B56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112" y="183476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https://www.youtube.com/watch?v=zO9z4ewKVOA</a:t>
            </a: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לאחר הצפייה בסרטון:</a:t>
            </a:r>
          </a:p>
          <a:p>
            <a:pPr marL="514350" indent="-514350">
              <a:buAutoNum type="arabicPeriod"/>
            </a:pPr>
            <a:r>
              <a:rPr lang="he-IL" dirty="0"/>
              <a:t>כל תלמיד כותב לעצמו – מהן המטרות לשנה החדשה תשפ"ג?</a:t>
            </a:r>
          </a:p>
          <a:p>
            <a:pPr marL="514350" indent="-514350">
              <a:buAutoNum type="arabicPeriod"/>
            </a:pPr>
            <a:r>
              <a:rPr lang="he-IL" dirty="0"/>
              <a:t>במה הכי חשוב לך להצליח?</a:t>
            </a:r>
          </a:p>
          <a:p>
            <a:pPr marL="514350" indent="-514350">
              <a:buAutoNum type="arabicPeriod"/>
            </a:pPr>
            <a:r>
              <a:rPr lang="he-IL" dirty="0"/>
              <a:t>מה אתה צריך כדי לקיים ולהצליח במטרה?</a:t>
            </a:r>
          </a:p>
          <a:p>
            <a:pPr marL="514350" indent="-514350">
              <a:buAutoNum type="arabicPeriod"/>
            </a:pPr>
            <a:r>
              <a:rPr lang="he-IL" dirty="0"/>
              <a:t>מה אתה למד ממשל הבמבוק?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דיון במליאה לאחר מענה אישי שכל תלמיד כתב לעצמו  </a:t>
            </a:r>
          </a:p>
        </p:txBody>
      </p:sp>
    </p:spTree>
    <p:extLst>
      <p:ext uri="{BB962C8B-B14F-4D97-AF65-F5344CB8AC3E}">
        <p14:creationId xmlns:p14="http://schemas.microsoft.com/office/powerpoint/2010/main" val="1581618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4FD11D-CF09-4859-A2CE-8F3B4AEDA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rgbClr val="0070C0"/>
                </a:solidFill>
              </a:rPr>
              <a:t>חוויות מהקיץ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CDD7228-2080-46CB-AF06-9746DDFA3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u="sng" dirty="0">
                <a:solidFill>
                  <a:srgbClr val="002060"/>
                </a:solidFill>
              </a:rPr>
              <a:t>חוויות קיץ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e-IL" dirty="0"/>
              <a:t>מניחים במרכז הכיתה בצורה אסטטית חפצים הקשורים לחוויות קיץ: חוברות נסיעה, בגד-ים, מטקות, משקפי שמש, קרם הגנה/שיזוף יומן אישי, ספר, תמונות ממקומות אקזוטיים, שעון מעורר, שרשרת, טבעת, פלאפון, נעלי ים כרטיס קולנוע, כרטיס אוטובוס  ועוד...ועוד...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מבקשים מהתלמידים לבחור (כל אחד בתורו) חפץ שמזכיר לו חווית קיץ שהיה רוצה לספר ... לוקחים, מספרים ומחזירים לערמה....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0326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04DB19A3-1D41-4657-8A7A-E225D4C1722C}"/>
              </a:ext>
            </a:extLst>
          </p:cNvPr>
          <p:cNvSpPr/>
          <p:nvPr/>
        </p:nvSpPr>
        <p:spPr>
          <a:xfrm>
            <a:off x="2901696" y="1023865"/>
            <a:ext cx="8089392" cy="3282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חוזרים מהחופש הגדול</a:t>
            </a:r>
            <a:endParaRPr lang="en-US" sz="20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לתלות בלוח בחוץ שתי כותרות גדולות: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1. הדברים המהנים שקרו לי בחופש הגדול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2. הדברים שאני מצפה להם בשנה החדשה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כל ילד יקבל דף גזור לשניים, על האחד יכתוב את החוויות מן החופש הגדול ועל השני את צפיותיו מן השנה החדשה.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אח"כ נתכנס במליאה וילדים שירצו ישתפו אותנו בחוויות ובציפיות.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79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8E2F1E-1AEF-475E-A317-82732522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70C0"/>
                </a:solidFill>
              </a:rPr>
              <a:t>הכרות לקבוצה שכבר מכירה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4FCE1E9-E67F-4F43-B59B-02FF411CF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u="sng" dirty="0">
                <a:solidFill>
                  <a:srgbClr val="00B0F0"/>
                </a:solidFill>
              </a:rPr>
              <a:t>שפת </a:t>
            </a:r>
            <a:r>
              <a:rPr lang="he-IL" b="1" u="sng" dirty="0" err="1">
                <a:solidFill>
                  <a:srgbClr val="00B0F0"/>
                </a:solidFill>
              </a:rPr>
              <a:t>הג'בריש</a:t>
            </a:r>
            <a:endParaRPr lang="en-US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e-IL" dirty="0"/>
              <a:t>הפעילות מיועדת לתלמידים שמכירים משנה קודמת.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מחלקים את הכיתה לזוגות וכל אחד מבני הזוג מספר לחברו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על נושא שהוסכם מראש (על עצמו, חווית קיץ , תחום עניין וכד') 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בשפת </a:t>
            </a:r>
            <a:r>
              <a:rPr lang="he-IL" dirty="0" err="1"/>
              <a:t>הג'בריש</a:t>
            </a:r>
            <a:r>
              <a:rPr lang="he-IL" dirty="0"/>
              <a:t> , בן הזוג מנסה להבין מה סיפרו לו .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במליאה: מבררים ביחד האם הצליחו לנחש מה סיפרו להם החברים, מה סייע להם להבין (שפת הגוף, רמזים בשפה, הכרות מוקדמת וכד') ומה לא אפשר את הבנת הסיפור.... 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523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EBFC0A5-ED13-4C2C-8768-C1873EA61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>
                <a:solidFill>
                  <a:srgbClr val="00B0F0"/>
                </a:solidFill>
              </a:rPr>
              <a:t>משחק הבייגלה או העדשים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e-IL" b="1" dirty="0"/>
              <a:t>מטרה: </a:t>
            </a:r>
            <a:r>
              <a:rPr lang="he-IL" dirty="0"/>
              <a:t>היכרות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ציוד </a:t>
            </a:r>
            <a:r>
              <a:rPr lang="he-IL" b="1" dirty="0" err="1"/>
              <a:t>והכנה:</a:t>
            </a:r>
            <a:r>
              <a:rPr lang="he-IL" dirty="0" err="1"/>
              <a:t>שקית</a:t>
            </a:r>
            <a:r>
              <a:rPr lang="he-IL" dirty="0"/>
              <a:t> בייגלה או סוכריות עדשים.</a:t>
            </a:r>
            <a:endParaRPr lang="en-US" dirty="0"/>
          </a:p>
          <a:p>
            <a:pPr marL="0" indent="0">
              <a:buNone/>
            </a:pPr>
            <a:r>
              <a:rPr lang="he-IL" b="1" dirty="0"/>
              <a:t>מהלך הפעילות: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מעבירים בין הילדים שקית בייגלה/ עדשים. כל תלמיד לוקח חופן ביד. בקשו מן התלמידים לא לאכול עד שכל התלמידים קיבלו. לאחר מכן לבקש מכל תלמיד לספר על עצמו דברים  שלא יודעים עליו כמספר הבייגלה/ העדשים שבידיו.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5268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06D54AD5-7C9E-4AD0-B3D9-E998E0B221BF}"/>
              </a:ext>
            </a:extLst>
          </p:cNvPr>
          <p:cNvSpPr/>
          <p:nvPr/>
        </p:nvSpPr>
        <p:spPr>
          <a:xfrm>
            <a:off x="3048000" y="285415"/>
            <a:ext cx="8555736" cy="5128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b="1" u="sng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קפה ידע- פתיחה חגיגית</a:t>
            </a:r>
            <a:endParaRPr lang="en-US" sz="2000" b="1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הנחת היסוד היא כי במקומות הלא </a:t>
            </a:r>
            <a:r>
              <a:rPr lang="he-IL" sz="2000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פורמלים</a:t>
            </a: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קורים הדברים הכי חשובים.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המטרה של השיחה היא "החלפת ידע"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הכנת הכיתה: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מכינים את הכיתה כמו בית קפה, שולחנות ל4-5 אנשים, מפות , פרח/ים , וכיד הדמיון....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עקרונות השיטה: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4-5 אנשים סביב שולחן מקסימום , אחרת נפגמת היכולת האינטימית לדבר.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ישיבה חופשית , אך לא יותר מ-5 אנשים (אפשר פחות)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ישנם 4 סבבים של שיחה.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לאחר 10 דק' נשאר בשולחן "מארח" , וכל האחרים ניגשים לשולחנות אחרים ומשוחחים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מצטרפים לחברים שלא ישבנו איתם קודם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06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5DB417B-8E3A-47C6-BA62-66C84331B987}"/>
              </a:ext>
            </a:extLst>
          </p:cNvPr>
          <p:cNvSpPr/>
          <p:nvPr/>
        </p:nvSpPr>
        <p:spPr>
          <a:xfrm>
            <a:off x="3048000" y="700913"/>
            <a:ext cx="8656320" cy="466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נושאי השיחה בסבבים: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התחדשות אישית- חוויה מהחופש שגרמה לתחושה של התחדשות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התחדשות "מקצועית"- מה אני מתכוונת לחדש בשנה הבאה? ציפיות להתחדשות בשנה הבאה ברמה האישית הלימודית והחברתית  לקראת השנה החדשה.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התחדשות בכיתה- מה היינו רוצים שיתחדש בכיתה?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מהו עבורי הקשר בין התחדשות ל"למידה בתיכון" ?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מעבר למליאה (במעגל) וסיכום במליאה: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להקדיש זמן לבדיקה של תהליך ההתחברות וההתנתקות שהתרחשו בקבוצות השונות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להעלות את התובנות על התחדשות בקבוצה והתחדשות בנושא "חינוך אישי" בביה"ס.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418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3A3B9256-356C-47CE-A6F1-60564ADF8641}"/>
              </a:ext>
            </a:extLst>
          </p:cNvPr>
          <p:cNvSpPr/>
          <p:nvPr/>
        </p:nvSpPr>
        <p:spPr>
          <a:xfrm>
            <a:off x="3048000" y="908663"/>
            <a:ext cx="8564880" cy="466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b="1" u="sng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הדגשים חשובים: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1. תוך כדי שיחה יוצרים: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6695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חיבורים אישיים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6695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חיבורים מקצועיים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6695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נותנים מקום "להתחלת קשר"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6695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אקלים הוא פונקציה של חיבורים בקבוצה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226695" algn="l"/>
              </a:tabLst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לא רק מדברים על...אלא עושים את...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2. במעבר מקבוצה לקבוצה מעמיקים יותר בנושא השיחה בכל שלב , גם אם השלבים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   הראשונים היו בקבוצות אחרות עם אנשים אחרים- הטכניקה מאפשרת זאת.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835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A3DDEAB-D78F-4DFF-BC1E-191186F05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rgbClr val="0070C0"/>
                </a:solidFill>
              </a:rPr>
              <a:t>משימות קבוצתיות – הכיתה כקבוצה חברתית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2594BCD-2A26-4B6C-9795-B5D4F64F3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u="sng" dirty="0">
                <a:solidFill>
                  <a:srgbClr val="00B0F0"/>
                </a:solidFill>
              </a:rPr>
              <a:t>על אי בודד - 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e-IL" b="1" dirty="0">
                <a:solidFill>
                  <a:srgbClr val="00B0F0"/>
                </a:solidFill>
              </a:rPr>
              <a:t> 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e-IL" dirty="0"/>
              <a:t>קבוצתך יצאה לטיול מעל אמריקה הדרומית. פתאום אירעה תקלה, אך המטוס הצליח לנחות בשלום על אי קטן מרוחק מהיבשת.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אל דאגה! האקלים טוב ונעים. באי יש שפע של פירות, דגים ועשבי מאכל טעימים להפליא. חיש מהר מצאתם מערה שבה תוכלו ללון. בעייתכם העיקרית היא כיצד תסתדרו זה עם זה וכולכם ביחד.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על כן: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א. חישבו על החוקים העשויים לעזור לכם להסתדר באי המרוחק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ב. החליטו על 7 חוקים עיקריים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ג. לרשותכם 15 דקות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344121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2155</TotalTime>
  <Words>989</Words>
  <Application>Microsoft Office PowerPoint</Application>
  <PresentationFormat>מסך רחב</PresentationFormat>
  <Paragraphs>103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ערכת נושא Office</vt:lpstr>
      <vt:lpstr>פעילויות והפעלות לפתיחת השנה </vt:lpstr>
      <vt:lpstr>חוויות מהקיץ </vt:lpstr>
      <vt:lpstr>מצגת של PowerPoint‏</vt:lpstr>
      <vt:lpstr>הכרות לקבוצה שכבר מכירה </vt:lpstr>
      <vt:lpstr>מצגת של PowerPoint‏</vt:lpstr>
      <vt:lpstr>מצגת של PowerPoint‏</vt:lpstr>
      <vt:lpstr>מצגת של PowerPoint‏</vt:lpstr>
      <vt:lpstr>מצגת של PowerPoint‏</vt:lpstr>
      <vt:lpstr>משימות קבוצתיות – הכיתה כקבוצה חברתית </vt:lpstr>
      <vt:lpstr>מצגת של PowerPoint‏</vt:lpstr>
      <vt:lpstr>מצגת של PowerPoint‏</vt:lpstr>
      <vt:lpstr>משל הבמבוק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פעילויות והפעלות לפתיחת השנה</dc:title>
  <dc:creator>shuly gabi</dc:creator>
  <cp:lastModifiedBy>Eliel Itzkovich</cp:lastModifiedBy>
  <cp:revision>11</cp:revision>
  <dcterms:created xsi:type="dcterms:W3CDTF">2022-07-08T04:55:04Z</dcterms:created>
  <dcterms:modified xsi:type="dcterms:W3CDTF">2022-08-24T18:10:37Z</dcterms:modified>
</cp:coreProperties>
</file>