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5" d="100"/>
          <a:sy n="85" d="100"/>
        </p:scale>
        <p:origin x="5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7974CBF-76E5-4F17-9BA5-8C9A2355EE1C}"/>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8FCC48DE-96F2-47A1-AACC-209EEDDE5E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58DAB577-E7A4-4718-93FF-61EF60C32664}"/>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5" name="מציין מיקום של כותרת תחתונה 4">
            <a:extLst>
              <a:ext uri="{FF2B5EF4-FFF2-40B4-BE49-F238E27FC236}">
                <a16:creationId xmlns:a16="http://schemas.microsoft.com/office/drawing/2014/main" id="{F8A22C85-91FB-467E-A430-72F131EB853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39312B2-E098-43C2-959F-7695010320FD}"/>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3056626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218FD2D-0F9F-4BBC-ACFB-A236F160BB1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71FE98F9-7CC2-4022-86C9-9A446782253E}"/>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D9997DF-8819-4CA0-8750-D3BA5163C9E9}"/>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5" name="מציין מיקום של כותרת תחתונה 4">
            <a:extLst>
              <a:ext uri="{FF2B5EF4-FFF2-40B4-BE49-F238E27FC236}">
                <a16:creationId xmlns:a16="http://schemas.microsoft.com/office/drawing/2014/main" id="{C3EA34D5-8267-4A53-B79A-BDE7F4E744F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4F94AFE-2837-4BE9-918B-211E01D6B9CA}"/>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405884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D13071CA-CD4C-49F6-B909-86589FA91DE5}"/>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90F8F730-A9B9-435A-BFEE-56E7AAB4680A}"/>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BBA2899-FBCB-4EB7-89F3-6BE7E1FBF261}"/>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5" name="מציין מיקום של כותרת תחתונה 4">
            <a:extLst>
              <a:ext uri="{FF2B5EF4-FFF2-40B4-BE49-F238E27FC236}">
                <a16:creationId xmlns:a16="http://schemas.microsoft.com/office/drawing/2014/main" id="{6B3008DC-4506-4391-972F-1D8185D6F6A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72533B5-11F7-4B58-8B0A-7A6FC937ED33}"/>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198730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188EA59-2DDC-4240-972D-E0C56A5F53F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E101C953-0588-408F-8810-2776FD3920D1}"/>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1BFEE23-27BD-408A-9B44-572C5AFBF582}"/>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5" name="מציין מיקום של כותרת תחתונה 4">
            <a:extLst>
              <a:ext uri="{FF2B5EF4-FFF2-40B4-BE49-F238E27FC236}">
                <a16:creationId xmlns:a16="http://schemas.microsoft.com/office/drawing/2014/main" id="{5D90EE7A-69E7-4F97-A990-2AA3C76FB20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8FCCFBE-05E0-4738-9E45-AE5A9C77F8A3}"/>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1549637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C7117F0-F8EF-4F47-8244-5B681CC1CF95}"/>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0D6ADD8-21AA-4966-B8E4-9D84AD4DDB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CFD98583-E50B-4232-B895-B1B76DC78C4D}"/>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5" name="מציין מיקום של כותרת תחתונה 4">
            <a:extLst>
              <a:ext uri="{FF2B5EF4-FFF2-40B4-BE49-F238E27FC236}">
                <a16:creationId xmlns:a16="http://schemas.microsoft.com/office/drawing/2014/main" id="{979D987B-3F69-4951-8014-93728C7B089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4743D13-167D-4580-8100-AAECEDF674A9}"/>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1283595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7869333-9C8E-484E-8713-AB6A2233750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14E39B0-471C-4078-8A30-B82A3D8428A6}"/>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25134CF7-B0D8-48BC-9699-FBA8F4B363C8}"/>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BF5BF356-B1DD-478F-82ED-83851DBD3CA7}"/>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6" name="מציין מיקום של כותרת תחתונה 5">
            <a:extLst>
              <a:ext uri="{FF2B5EF4-FFF2-40B4-BE49-F238E27FC236}">
                <a16:creationId xmlns:a16="http://schemas.microsoft.com/office/drawing/2014/main" id="{BF5381DC-ED3B-4B25-B47B-E1A9BC4BFF3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522E6429-FC0B-4179-8828-BD858CDB72A9}"/>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2081048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7185FF3-9CD9-4C65-82F3-3EB0BFC54881}"/>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627487B-8AAC-4DA0-9CC5-3B14FD3A56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77A774FA-8E83-4AC4-81D0-2BFB8834A012}"/>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4AB9A8CB-C63A-4B00-88C9-70533627C2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8334B0EF-4336-478B-9E02-E075D99BF813}"/>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AD3EF421-F261-4B40-A284-B89879142031}"/>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8" name="מציין מיקום של כותרת תחתונה 7">
            <a:extLst>
              <a:ext uri="{FF2B5EF4-FFF2-40B4-BE49-F238E27FC236}">
                <a16:creationId xmlns:a16="http://schemas.microsoft.com/office/drawing/2014/main" id="{B53F39EC-1374-4680-8CD5-DE139D9481CA}"/>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09F4BB22-E854-4CCC-A9DE-A956BA099F68}"/>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231752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31B6066-735B-41F1-8BB5-F67FC578F7F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01409261-6885-48E0-AF9F-A492AE77FC7F}"/>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4" name="מציין מיקום של כותרת תחתונה 3">
            <a:extLst>
              <a:ext uri="{FF2B5EF4-FFF2-40B4-BE49-F238E27FC236}">
                <a16:creationId xmlns:a16="http://schemas.microsoft.com/office/drawing/2014/main" id="{EE475409-4E17-429C-906E-821D003C00A0}"/>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81125108-E4B5-4F9E-A738-06269DB3CD16}"/>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359362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7C6CCC34-BA96-46BB-9A42-F40202FD1ADB}"/>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3" name="מציין מיקום של כותרת תחתונה 2">
            <a:extLst>
              <a:ext uri="{FF2B5EF4-FFF2-40B4-BE49-F238E27FC236}">
                <a16:creationId xmlns:a16="http://schemas.microsoft.com/office/drawing/2014/main" id="{923F3E3C-F568-4B8F-B2DD-316AE4DC2770}"/>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2583F771-30F3-418B-AE91-FEF0B75F8922}"/>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218649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844C099-EA16-493B-AB9C-6146697DD9A7}"/>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287FA9A-DC34-4815-8246-6CE87D5EE6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90D6E119-FFE0-4571-955B-7E650CD42A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133E43EA-AFD3-461F-A2C0-202BB1E2B623}"/>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6" name="מציין מיקום של כותרת תחתונה 5">
            <a:extLst>
              <a:ext uri="{FF2B5EF4-FFF2-40B4-BE49-F238E27FC236}">
                <a16:creationId xmlns:a16="http://schemas.microsoft.com/office/drawing/2014/main" id="{B5DB0150-269F-4FB4-9CCE-B17BB8D1CA2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D02830E-E3A2-4A50-850D-030FAA1DCEAB}"/>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399454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61CEE0F-F8BD-4B5D-9252-FB122E7F070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12940E5B-643E-49E3-8EA0-7330B615C0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67C04C7-2231-4FAD-A8D8-95767CA87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6A62E18B-7B94-441A-BED7-D3846B67209B}"/>
              </a:ext>
            </a:extLst>
          </p:cNvPr>
          <p:cNvSpPr>
            <a:spLocks noGrp="1"/>
          </p:cNvSpPr>
          <p:nvPr>
            <p:ph type="dt" sz="half" idx="10"/>
          </p:nvPr>
        </p:nvSpPr>
        <p:spPr/>
        <p:txBody>
          <a:bodyPr/>
          <a:lstStyle/>
          <a:p>
            <a:fld id="{290D4671-AAAC-4EA5-A5BC-53081D071675}" type="datetimeFigureOut">
              <a:rPr lang="he-IL" smtClean="0"/>
              <a:t>כ"ז/אב/תשפ"ב</a:t>
            </a:fld>
            <a:endParaRPr lang="he-IL"/>
          </a:p>
        </p:txBody>
      </p:sp>
      <p:sp>
        <p:nvSpPr>
          <p:cNvPr id="6" name="מציין מיקום של כותרת תחתונה 5">
            <a:extLst>
              <a:ext uri="{FF2B5EF4-FFF2-40B4-BE49-F238E27FC236}">
                <a16:creationId xmlns:a16="http://schemas.microsoft.com/office/drawing/2014/main" id="{3E17D56D-C7E9-469D-9CCE-B8D6D3D0A266}"/>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6A78812C-FFFE-40A4-A813-A67E0E7F5745}"/>
              </a:ext>
            </a:extLst>
          </p:cNvPr>
          <p:cNvSpPr>
            <a:spLocks noGrp="1"/>
          </p:cNvSpPr>
          <p:nvPr>
            <p:ph type="sldNum" sz="quarter" idx="12"/>
          </p:nvPr>
        </p:nvSpPr>
        <p:spPr/>
        <p:txBody>
          <a:bodyPr/>
          <a:lstStyle/>
          <a:p>
            <a:fld id="{3BEB003D-3B7F-4E6C-8EB0-334D15619170}" type="slidenum">
              <a:rPr lang="he-IL" smtClean="0"/>
              <a:t>‹#›</a:t>
            </a:fld>
            <a:endParaRPr lang="he-IL"/>
          </a:p>
        </p:txBody>
      </p:sp>
    </p:spTree>
    <p:extLst>
      <p:ext uri="{BB962C8B-B14F-4D97-AF65-F5344CB8AC3E}">
        <p14:creationId xmlns:p14="http://schemas.microsoft.com/office/powerpoint/2010/main" val="755758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010E9C3A-48D7-4B02-A25F-2CC2BC781E1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A23BB5E-20E6-48BE-A5E5-F93B2232F0BB}"/>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48F26CD-52C9-46C7-9B59-84EEFFAE5609}"/>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90D4671-AAAC-4EA5-A5BC-53081D071675}" type="datetimeFigureOut">
              <a:rPr lang="he-IL" smtClean="0"/>
              <a:t>כ"ז/אב/תשפ"ב</a:t>
            </a:fld>
            <a:endParaRPr lang="he-IL"/>
          </a:p>
        </p:txBody>
      </p:sp>
      <p:sp>
        <p:nvSpPr>
          <p:cNvPr id="5" name="מציין מיקום של כותרת תחתונה 4">
            <a:extLst>
              <a:ext uri="{FF2B5EF4-FFF2-40B4-BE49-F238E27FC236}">
                <a16:creationId xmlns:a16="http://schemas.microsoft.com/office/drawing/2014/main" id="{D0B34B7C-35BD-439F-9708-84D72875AE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4FE54D08-74E5-4C29-955B-B9F56562B49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EB003D-3B7F-4E6C-8EB0-334D15619170}" type="slidenum">
              <a:rPr lang="he-IL" smtClean="0"/>
              <a:t>‹#›</a:t>
            </a:fld>
            <a:endParaRPr lang="he-IL"/>
          </a:p>
        </p:txBody>
      </p:sp>
    </p:spTree>
    <p:extLst>
      <p:ext uri="{BB962C8B-B14F-4D97-AF65-F5344CB8AC3E}">
        <p14:creationId xmlns:p14="http://schemas.microsoft.com/office/powerpoint/2010/main" val="197308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8284CF-A105-43F9-85A3-22732184D053}"/>
              </a:ext>
            </a:extLst>
          </p:cNvPr>
          <p:cNvSpPr>
            <a:spLocks noGrp="1"/>
          </p:cNvSpPr>
          <p:nvPr>
            <p:ph type="ctrTitle"/>
          </p:nvPr>
        </p:nvSpPr>
        <p:spPr/>
        <p:txBody>
          <a:bodyPr/>
          <a:lstStyle/>
          <a:p>
            <a:r>
              <a:rPr lang="he-IL" b="1" dirty="0">
                <a:solidFill>
                  <a:srgbClr val="FF0000"/>
                </a:solidFill>
              </a:rPr>
              <a:t>פעילויות והפעלות לפתיחת השנה </a:t>
            </a:r>
          </a:p>
        </p:txBody>
      </p:sp>
      <p:sp>
        <p:nvSpPr>
          <p:cNvPr id="3" name="כותרת משנה 2">
            <a:extLst>
              <a:ext uri="{FF2B5EF4-FFF2-40B4-BE49-F238E27FC236}">
                <a16:creationId xmlns:a16="http://schemas.microsoft.com/office/drawing/2014/main" id="{507F49FD-D769-4D3C-865F-405A3B15D44F}"/>
              </a:ext>
            </a:extLst>
          </p:cNvPr>
          <p:cNvSpPr>
            <a:spLocks noGrp="1"/>
          </p:cNvSpPr>
          <p:nvPr>
            <p:ph type="subTitle" idx="1"/>
          </p:nvPr>
        </p:nvSpPr>
        <p:spPr>
          <a:xfrm>
            <a:off x="1524000" y="3602037"/>
            <a:ext cx="9144000" cy="2133599"/>
          </a:xfrm>
        </p:spPr>
        <p:txBody>
          <a:bodyPr>
            <a:normAutofit/>
          </a:bodyPr>
          <a:lstStyle/>
          <a:p>
            <a:r>
              <a:rPr lang="he-IL" sz="4000" b="1" dirty="0">
                <a:solidFill>
                  <a:srgbClr val="FF0000"/>
                </a:solidFill>
              </a:rPr>
              <a:t>תשפ"ג</a:t>
            </a:r>
          </a:p>
          <a:p>
            <a:r>
              <a:rPr lang="he-IL" sz="2600" dirty="0"/>
              <a:t>שכבות ז' וי' </a:t>
            </a:r>
          </a:p>
          <a:p>
            <a:endParaRPr lang="he-IL" sz="1500" b="1" dirty="0"/>
          </a:p>
          <a:p>
            <a:endParaRPr lang="he-IL" sz="1500" b="1" dirty="0"/>
          </a:p>
          <a:p>
            <a:r>
              <a:rPr lang="he-IL" sz="1500" b="1" dirty="0"/>
              <a:t>ערכה ולקטה: שולי </a:t>
            </a:r>
            <a:r>
              <a:rPr lang="he-IL" sz="1500" b="1" dirty="0" err="1"/>
              <a:t>גאבי</a:t>
            </a:r>
            <a:r>
              <a:rPr lang="he-IL" sz="1500" b="1" dirty="0"/>
              <a:t> </a:t>
            </a:r>
          </a:p>
        </p:txBody>
      </p:sp>
    </p:spTree>
    <p:extLst>
      <p:ext uri="{BB962C8B-B14F-4D97-AF65-F5344CB8AC3E}">
        <p14:creationId xmlns:p14="http://schemas.microsoft.com/office/powerpoint/2010/main" val="2429861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8405EBDC-C7E8-42BA-8E42-3C55C031A96E}"/>
              </a:ext>
            </a:extLst>
          </p:cNvPr>
          <p:cNvSpPr/>
          <p:nvPr/>
        </p:nvSpPr>
        <p:spPr>
          <a:xfrm>
            <a:off x="1947672" y="908663"/>
            <a:ext cx="9244584" cy="4667175"/>
          </a:xfrm>
          <a:prstGeom prst="rect">
            <a:avLst/>
          </a:prstGeom>
        </p:spPr>
        <p:txBody>
          <a:bodyPr wrap="square">
            <a:spAutoFit/>
          </a:bodyPr>
          <a:lstStyle/>
          <a:p>
            <a:pPr>
              <a:lnSpc>
                <a:spcPct val="150000"/>
              </a:lnSpc>
            </a:pPr>
            <a:r>
              <a:rPr lang="he-IL" sz="2000" b="1" u="sng" dirty="0">
                <a:latin typeface="Arial" panose="020B0604020202020204" pitchFamily="34" charset="0"/>
                <a:ea typeface="Times New Roman" panose="02020603050405020304" pitchFamily="18" charset="0"/>
                <a:cs typeface="David" panose="020E0502060401010101" pitchFamily="34" charset="-79"/>
              </a:rPr>
              <a:t>מעבר למליאה (במעגל) וסיכום במליאה:</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dirty="0">
                <a:latin typeface="Arial" panose="020B0604020202020204" pitchFamily="34" charset="0"/>
                <a:ea typeface="Times New Roman" panose="02020603050405020304" pitchFamily="18" charset="0"/>
                <a:cs typeface="David" panose="020E0502060401010101" pitchFamily="34" charset="-79"/>
              </a:rPr>
              <a:t>להקדיש זמן לבדיקה של תהליך ההתחברות וההתנתקות שהתרחשו בקבוצות השונות</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dirty="0">
                <a:latin typeface="Arial" panose="020B0604020202020204" pitchFamily="34" charset="0"/>
                <a:ea typeface="Times New Roman" panose="02020603050405020304" pitchFamily="18" charset="0"/>
                <a:cs typeface="David" panose="020E0502060401010101" pitchFamily="34" charset="-79"/>
              </a:rPr>
              <a:t>להעלות את התובנות על התחדשות בקבוצה והתחדשות בנושא "חינוך אישי" בביה"ס.</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b="1" u="sng" dirty="0">
                <a:latin typeface="Arial" panose="020B0604020202020204" pitchFamily="34" charset="0"/>
                <a:ea typeface="Times New Roman" panose="02020603050405020304" pitchFamily="18" charset="0"/>
                <a:cs typeface="David" panose="020E0502060401010101" pitchFamily="34" charset="-79"/>
              </a:rPr>
              <a:t>הדגשים חשובים:</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dirty="0">
                <a:latin typeface="Arial" panose="020B0604020202020204" pitchFamily="34" charset="0"/>
                <a:ea typeface="Times New Roman" panose="02020603050405020304" pitchFamily="18" charset="0"/>
                <a:cs typeface="David" panose="020E0502060401010101" pitchFamily="34" charset="-79"/>
              </a:rPr>
              <a:t>1. תוך כדי שיחה יוצרים:</a:t>
            </a:r>
            <a:endParaRPr lang="en-US" sz="20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tabLst>
                <a:tab pos="226695" algn="l"/>
              </a:tabLst>
            </a:pPr>
            <a:r>
              <a:rPr lang="he-IL" sz="2000" dirty="0">
                <a:latin typeface="Arial" panose="020B0604020202020204" pitchFamily="34" charset="0"/>
                <a:ea typeface="Times New Roman" panose="02020603050405020304" pitchFamily="18" charset="0"/>
                <a:cs typeface="David" panose="020E0502060401010101" pitchFamily="34" charset="-79"/>
              </a:rPr>
              <a:t>חיבורים אישיים</a:t>
            </a:r>
            <a:endParaRPr lang="en-US" sz="20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tabLst>
                <a:tab pos="226695" algn="l"/>
              </a:tabLst>
            </a:pPr>
            <a:r>
              <a:rPr lang="he-IL" sz="2000" dirty="0">
                <a:latin typeface="Arial" panose="020B0604020202020204" pitchFamily="34" charset="0"/>
                <a:ea typeface="Times New Roman" panose="02020603050405020304" pitchFamily="18" charset="0"/>
                <a:cs typeface="David" panose="020E0502060401010101" pitchFamily="34" charset="-79"/>
              </a:rPr>
              <a:t>חיבורים מקצועיים</a:t>
            </a:r>
            <a:endParaRPr lang="en-US" sz="20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tabLst>
                <a:tab pos="226695" algn="l"/>
              </a:tabLst>
            </a:pPr>
            <a:r>
              <a:rPr lang="he-IL" sz="2000" dirty="0">
                <a:latin typeface="Arial" panose="020B0604020202020204" pitchFamily="34" charset="0"/>
                <a:ea typeface="Times New Roman" panose="02020603050405020304" pitchFamily="18" charset="0"/>
                <a:cs typeface="David" panose="020E0502060401010101" pitchFamily="34" charset="-79"/>
              </a:rPr>
              <a:t>נותנים מקום "להתחלת קשר"</a:t>
            </a:r>
            <a:endParaRPr lang="en-US" sz="20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tabLst>
                <a:tab pos="226695" algn="l"/>
              </a:tabLst>
            </a:pPr>
            <a:r>
              <a:rPr lang="he-IL" sz="2000" dirty="0">
                <a:latin typeface="Arial" panose="020B0604020202020204" pitchFamily="34" charset="0"/>
                <a:ea typeface="Times New Roman" panose="02020603050405020304" pitchFamily="18" charset="0"/>
                <a:cs typeface="David" panose="020E0502060401010101" pitchFamily="34" charset="-79"/>
              </a:rPr>
              <a:t>אקלים הוא פונקציה של חיבורים בקבוצה</a:t>
            </a:r>
            <a:endParaRPr lang="en-US" sz="20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tabLst>
                <a:tab pos="226695" algn="l"/>
              </a:tabLst>
            </a:pPr>
            <a:r>
              <a:rPr lang="he-IL" sz="2000" dirty="0">
                <a:latin typeface="Arial" panose="020B0604020202020204" pitchFamily="34" charset="0"/>
                <a:ea typeface="Times New Roman" panose="02020603050405020304" pitchFamily="18" charset="0"/>
                <a:cs typeface="David" panose="020E0502060401010101" pitchFamily="34" charset="-79"/>
              </a:rPr>
              <a:t>לא רק מדברים על...אלא עושים את...</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83902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01650ED0-5F5B-4045-BAD1-760C2CDA03C0}"/>
              </a:ext>
            </a:extLst>
          </p:cNvPr>
          <p:cNvSpPr/>
          <p:nvPr/>
        </p:nvSpPr>
        <p:spPr>
          <a:xfrm>
            <a:off x="1609344" y="1162578"/>
            <a:ext cx="10177272" cy="3920176"/>
          </a:xfrm>
          <a:prstGeom prst="rect">
            <a:avLst/>
          </a:prstGeom>
        </p:spPr>
        <p:txBody>
          <a:bodyPr wrap="square">
            <a:spAutoFit/>
          </a:bodyPr>
          <a:lstStyle/>
          <a:p>
            <a:pPr>
              <a:lnSpc>
                <a:spcPct val="150000"/>
              </a:lnSpc>
            </a:pPr>
            <a:endParaRPr lang="en-US" sz="2400" dirty="0">
              <a:effectLst/>
              <a:latin typeface="Times New Roman" panose="02020603050405020304" pitchFamily="18" charset="0"/>
              <a:ea typeface="Times New Roman" panose="02020603050405020304" pitchFamily="18" charset="0"/>
            </a:endParaRPr>
          </a:p>
          <a:p>
            <a:pPr>
              <a:lnSpc>
                <a:spcPct val="150000"/>
              </a:lnSpc>
            </a:pPr>
            <a:r>
              <a:rPr lang="he-IL" sz="2400" dirty="0">
                <a:latin typeface="Arial" panose="020B0604020202020204" pitchFamily="34" charset="0"/>
                <a:ea typeface="Times New Roman" panose="02020603050405020304" pitchFamily="18" charset="0"/>
                <a:cs typeface="David" panose="020E0502060401010101" pitchFamily="34" charset="-79"/>
              </a:rPr>
              <a:t>2. במעבר מקבוצה לקבוצה מעמיקים יותר בנושא השיחה בכל שלב , גם אם השלבים </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he-IL" sz="2400" dirty="0">
                <a:latin typeface="Arial" panose="020B0604020202020204" pitchFamily="34" charset="0"/>
                <a:ea typeface="Times New Roman" panose="02020603050405020304" pitchFamily="18" charset="0"/>
                <a:cs typeface="David" panose="020E0502060401010101" pitchFamily="34" charset="-79"/>
              </a:rPr>
              <a:t>    הראשונים היו בקבוצות אחרות עם אנשים אחרים- הטכניקה מאפשרת זאת.</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he-IL" sz="2400" dirty="0">
                <a:latin typeface="Arial" panose="020B0604020202020204" pitchFamily="34" charset="0"/>
                <a:ea typeface="Times New Roman" panose="02020603050405020304" pitchFamily="18" charset="0"/>
                <a:cs typeface="David" panose="020E0502060401010101" pitchFamily="34" charset="-79"/>
              </a:rPr>
              <a:t> </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he-IL" sz="2400" dirty="0">
                <a:latin typeface="Arial" panose="020B0604020202020204" pitchFamily="34" charset="0"/>
                <a:ea typeface="Times New Roman" panose="02020603050405020304" pitchFamily="18" charset="0"/>
                <a:cs typeface="David" panose="020E0502060401010101" pitchFamily="34" charset="-79"/>
              </a:rPr>
              <a:t>3. "הביטחון הבסיסי" נבנה במעבר מקבוצה לקבוצה גם אם לא הייתה היכרות קודמת</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he-IL" sz="2400" dirty="0">
                <a:latin typeface="Arial" panose="020B0604020202020204" pitchFamily="34" charset="0"/>
                <a:ea typeface="Times New Roman" panose="02020603050405020304" pitchFamily="18" charset="0"/>
                <a:cs typeface="David" panose="020E0502060401010101" pitchFamily="34" charset="-79"/>
              </a:rPr>
              <a:t> </a:t>
            </a:r>
            <a:endParaRPr lang="en-US" sz="2400" dirty="0">
              <a:effectLst/>
              <a:latin typeface="Times New Roman" panose="02020603050405020304" pitchFamily="18" charset="0"/>
              <a:ea typeface="Times New Roman" panose="02020603050405020304" pitchFamily="18" charset="0"/>
            </a:endParaRPr>
          </a:p>
          <a:p>
            <a:pPr>
              <a:lnSpc>
                <a:spcPct val="150000"/>
              </a:lnSpc>
            </a:pPr>
            <a:r>
              <a:rPr lang="he-IL" sz="2400" dirty="0">
                <a:latin typeface="Arial" panose="020B0604020202020204" pitchFamily="34" charset="0"/>
                <a:ea typeface="Times New Roman" panose="02020603050405020304" pitchFamily="18" charset="0"/>
                <a:cs typeface="David" panose="020E0502060401010101" pitchFamily="34" charset="-79"/>
              </a:rPr>
              <a:t>4. חשוב שהמטרה של "ידע" תבוא לידי מימוש (לא רק העמקת ההיכרות)</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511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94B53E00-9E06-45A9-AA56-66F91184DB7D}"/>
              </a:ext>
            </a:extLst>
          </p:cNvPr>
          <p:cNvSpPr/>
          <p:nvPr/>
        </p:nvSpPr>
        <p:spPr>
          <a:xfrm>
            <a:off x="2313432" y="1531910"/>
            <a:ext cx="8942832" cy="3282181"/>
          </a:xfrm>
          <a:prstGeom prst="rect">
            <a:avLst/>
          </a:prstGeom>
        </p:spPr>
        <p:txBody>
          <a:bodyPr wrap="square">
            <a:spAutoFit/>
          </a:bodyPr>
          <a:lstStyle/>
          <a:p>
            <a:pPr>
              <a:lnSpc>
                <a:spcPct val="150000"/>
              </a:lnSpc>
            </a:pPr>
            <a:r>
              <a:rPr lang="he-IL" sz="2000" b="1" dirty="0">
                <a:solidFill>
                  <a:srgbClr val="FF0000"/>
                </a:solidFill>
                <a:effectLst>
                  <a:outerShdw blurRad="50800" dist="38100" algn="tr" rotWithShape="0">
                    <a:prstClr val="black">
                      <a:alpha val="40000"/>
                    </a:prstClr>
                  </a:outerShdw>
                </a:effectLst>
                <a:latin typeface="Arial" panose="020B0604020202020204" pitchFamily="34" charset="0"/>
                <a:ea typeface="Times New Roman" panose="02020603050405020304" pitchFamily="18" charset="0"/>
                <a:cs typeface="David" panose="020E0502060401010101" pitchFamily="34" charset="-79"/>
              </a:rPr>
              <a:t>משחק: מזכיר, סגן, מפקד</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dirty="0">
                <a:effectLst>
                  <a:outerShdw blurRad="50800" dist="38100" algn="tr" rotWithShape="0">
                    <a:prstClr val="black">
                      <a:alpha val="40000"/>
                    </a:prstClr>
                  </a:outerShdw>
                </a:effectLst>
                <a:latin typeface="Arial" panose="020B0604020202020204" pitchFamily="34" charset="0"/>
                <a:ea typeface="Times New Roman" panose="02020603050405020304" pitchFamily="18" charset="0"/>
                <a:cs typeface="David" panose="020E0502060401010101" pitchFamily="34" charset="-79"/>
              </a:rPr>
              <a:t>יושבים במעגל ומתפקדים .כל ילד אומר את מספרו לפי סדר הישיבה, מ- 1 והלאה.</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dirty="0">
                <a:effectLst>
                  <a:outerShdw blurRad="50800" dist="38100" algn="tr" rotWithShape="0">
                    <a:prstClr val="black">
                      <a:alpha val="40000"/>
                    </a:prstClr>
                  </a:outerShdw>
                </a:effectLst>
                <a:latin typeface="Arial" panose="020B0604020202020204" pitchFamily="34" charset="0"/>
                <a:ea typeface="Times New Roman" panose="02020603050405020304" pitchFamily="18" charset="0"/>
                <a:cs typeface="David" panose="020E0502060401010101" pitchFamily="34" charset="-79"/>
              </a:rPr>
              <a:t>"בסוף המספרים" יהיו: מזכיר, סגן ומפקד.</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dirty="0">
                <a:effectLst>
                  <a:outerShdw blurRad="50800" dist="38100" algn="tr" rotWithShape="0">
                    <a:prstClr val="black">
                      <a:alpha val="40000"/>
                    </a:prstClr>
                  </a:outerShdw>
                </a:effectLst>
                <a:latin typeface="Arial" panose="020B0604020202020204" pitchFamily="34" charset="0"/>
                <a:ea typeface="Times New Roman" panose="02020603050405020304" pitchFamily="18" charset="0"/>
                <a:cs typeface="David" panose="020E0502060401010101" pitchFamily="34" charset="-79"/>
              </a:rPr>
              <a:t>המפקד פותח במשחק: "מפקד קורא למספר 3"</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dirty="0">
                <a:effectLst>
                  <a:outerShdw blurRad="50800" dist="38100" algn="tr" rotWithShape="0">
                    <a:prstClr val="black">
                      <a:alpha val="40000"/>
                    </a:prstClr>
                  </a:outerShdw>
                </a:effectLst>
                <a:latin typeface="Arial" panose="020B0604020202020204" pitchFamily="34" charset="0"/>
                <a:ea typeface="Times New Roman" panose="02020603050405020304" pitchFamily="18" charset="0"/>
                <a:cs typeface="David" panose="020E0502060401010101" pitchFamily="34" charset="-79"/>
              </a:rPr>
              <a:t>ואז הילד שמספרו 3 צריך להגיב מיד ולקרוא לילד אחר: "מספר 3 קורא למספר 8 " וכך הלאה.</a:t>
            </a:r>
            <a:endParaRPr lang="en-US" sz="2000" dirty="0">
              <a:effectLst/>
              <a:latin typeface="Times New Roman" panose="02020603050405020304" pitchFamily="18" charset="0"/>
              <a:ea typeface="Times New Roman" panose="02020603050405020304" pitchFamily="18" charset="0"/>
            </a:endParaRPr>
          </a:p>
          <a:p>
            <a:pPr>
              <a:lnSpc>
                <a:spcPct val="150000"/>
              </a:lnSpc>
            </a:pPr>
            <a:r>
              <a:rPr lang="he-IL" sz="2000" dirty="0">
                <a:effectLst>
                  <a:outerShdw blurRad="50800" dist="38100" algn="tr" rotWithShape="0">
                    <a:prstClr val="black">
                      <a:alpha val="40000"/>
                    </a:prstClr>
                  </a:outerShdw>
                </a:effectLst>
                <a:latin typeface="Arial" panose="020B0604020202020204" pitchFamily="34" charset="0"/>
                <a:ea typeface="Times New Roman" panose="02020603050405020304" pitchFamily="18" charset="0"/>
                <a:cs typeface="David" panose="020E0502060401010101" pitchFamily="34" charset="-79"/>
              </a:rPr>
              <a:t>ילד שטעה או לא הגיב עובר לסוף ומקבל את המספר הגבוה ביותר. בעקבות תזוזתו זזים גם הילדים שישבו לפניו ומספרם משתנה (גדל ב- 1)</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58770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FD455E7-0EFF-490F-BEA6-01980794721A}"/>
              </a:ext>
            </a:extLst>
          </p:cNvPr>
          <p:cNvSpPr>
            <a:spLocks noGrp="1"/>
          </p:cNvSpPr>
          <p:nvPr>
            <p:ph type="title"/>
          </p:nvPr>
        </p:nvSpPr>
        <p:spPr/>
        <p:txBody>
          <a:bodyPr/>
          <a:lstStyle/>
          <a:p>
            <a:pPr algn="ctr"/>
            <a:r>
              <a:rPr lang="he-IL" b="1" dirty="0">
                <a:solidFill>
                  <a:srgbClr val="FF0000"/>
                </a:solidFill>
              </a:rPr>
              <a:t>תיאום ציפיות ובניית כיתה כקבוצה חברתית </a:t>
            </a:r>
          </a:p>
        </p:txBody>
      </p:sp>
      <p:sp>
        <p:nvSpPr>
          <p:cNvPr id="3" name="מציין מיקום תוכן 2">
            <a:extLst>
              <a:ext uri="{FF2B5EF4-FFF2-40B4-BE49-F238E27FC236}">
                <a16:creationId xmlns:a16="http://schemas.microsoft.com/office/drawing/2014/main" id="{68FF1FE5-1C9C-4E71-AFC5-E748A3819192}"/>
              </a:ext>
            </a:extLst>
          </p:cNvPr>
          <p:cNvSpPr>
            <a:spLocks noGrp="1"/>
          </p:cNvSpPr>
          <p:nvPr>
            <p:ph idx="1"/>
          </p:nvPr>
        </p:nvSpPr>
        <p:spPr/>
        <p:txBody>
          <a:bodyPr>
            <a:normAutofit fontScale="92500" lnSpcReduction="10000"/>
          </a:bodyPr>
          <a:lstStyle/>
          <a:p>
            <a:pPr marL="0" indent="0">
              <a:buNone/>
            </a:pPr>
            <a:r>
              <a:rPr lang="he-IL" b="1" dirty="0">
                <a:solidFill>
                  <a:srgbClr val="FF0000"/>
                </a:solidFill>
              </a:rPr>
              <a:t>אני לכיתתי וכיתתי לי:</a:t>
            </a:r>
            <a:endParaRPr lang="en-US" dirty="0">
              <a:solidFill>
                <a:srgbClr val="FF0000"/>
              </a:solidFill>
            </a:endParaRPr>
          </a:p>
          <a:p>
            <a:pPr marL="0" indent="0">
              <a:buNone/>
            </a:pPr>
            <a:r>
              <a:rPr lang="he-IL" dirty="0"/>
              <a:t>לאחר פעילויות של היכרות, ילדי הכיתה יאתרו </a:t>
            </a:r>
            <a:r>
              <a:rPr lang="he-IL" b="1" u="sng" dirty="0"/>
              <a:t>צרכים</a:t>
            </a:r>
            <a:r>
              <a:rPr lang="he-IL" dirty="0"/>
              <a:t> לשיפור האווירה, הלמידה והחברות בכיתה. </a:t>
            </a:r>
            <a:endParaRPr lang="en-US" dirty="0"/>
          </a:p>
          <a:p>
            <a:pPr marL="0" indent="0">
              <a:buNone/>
            </a:pPr>
            <a:r>
              <a:rPr lang="he-IL" dirty="0"/>
              <a:t>לדוגמה: - תכנים בשיעורי חברה.</a:t>
            </a:r>
            <a:endParaRPr lang="en-US" dirty="0"/>
          </a:p>
          <a:p>
            <a:pPr marL="0" indent="0">
              <a:buNone/>
            </a:pPr>
            <a:r>
              <a:rPr lang="he-IL" dirty="0"/>
              <a:t>              - ארגון תורנויות הכיתה  </a:t>
            </a:r>
            <a:endParaRPr lang="en-US" dirty="0"/>
          </a:p>
          <a:p>
            <a:pPr marL="0" indent="0">
              <a:buNone/>
            </a:pPr>
            <a:r>
              <a:rPr lang="he-IL" dirty="0"/>
              <a:t>             - מסיבות, טיולים</a:t>
            </a:r>
            <a:r>
              <a:rPr lang="he-IL" b="1" u="sng" dirty="0"/>
              <a:t> </a:t>
            </a:r>
            <a:endParaRPr lang="en-US" dirty="0"/>
          </a:p>
          <a:p>
            <a:pPr marL="0" indent="0">
              <a:buNone/>
            </a:pPr>
            <a:r>
              <a:rPr lang="he-IL" dirty="0"/>
              <a:t>             - עזרה בשעורי הבית</a:t>
            </a:r>
            <a:endParaRPr lang="en-US" dirty="0"/>
          </a:p>
          <a:p>
            <a:pPr marL="0" indent="0">
              <a:buNone/>
            </a:pPr>
            <a:r>
              <a:rPr lang="he-IL" dirty="0"/>
              <a:t>             - ביקורי חולים בבית או בבית-חולים</a:t>
            </a:r>
            <a:endParaRPr lang="en-US" dirty="0"/>
          </a:p>
          <a:p>
            <a:pPr marL="0" indent="0">
              <a:buNone/>
            </a:pPr>
            <a:r>
              <a:rPr lang="he-IL" b="1" dirty="0">
                <a:solidFill>
                  <a:srgbClr val="FF0000"/>
                </a:solidFill>
              </a:rPr>
              <a:t>הצרכים האישיים שלי:</a:t>
            </a:r>
            <a:endParaRPr lang="en-US" dirty="0">
              <a:solidFill>
                <a:srgbClr val="FF0000"/>
              </a:solidFill>
            </a:endParaRPr>
          </a:p>
          <a:p>
            <a:pPr marL="0" indent="0">
              <a:buNone/>
            </a:pPr>
            <a:r>
              <a:rPr lang="he-IL" dirty="0"/>
              <a:t>כל ילד כותב על פתק את הצרכים האישיים שלו בכיתה, בכל התחומים.</a:t>
            </a:r>
            <a:endParaRPr lang="en-US" dirty="0"/>
          </a:p>
          <a:p>
            <a:pPr marL="0" indent="0">
              <a:buNone/>
            </a:pPr>
            <a:endParaRPr lang="en-US" dirty="0"/>
          </a:p>
          <a:p>
            <a:pPr marL="0" indent="0">
              <a:buNone/>
            </a:pPr>
            <a:endParaRPr lang="he-IL" dirty="0"/>
          </a:p>
        </p:txBody>
      </p:sp>
    </p:spTree>
    <p:extLst>
      <p:ext uri="{BB962C8B-B14F-4D97-AF65-F5344CB8AC3E}">
        <p14:creationId xmlns:p14="http://schemas.microsoft.com/office/powerpoint/2010/main" val="1362433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A3766CD1-1036-45EE-9FA0-951673A74521}"/>
              </a:ext>
            </a:extLst>
          </p:cNvPr>
          <p:cNvSpPr/>
          <p:nvPr/>
        </p:nvSpPr>
        <p:spPr>
          <a:xfrm>
            <a:off x="3048000" y="722618"/>
            <a:ext cx="8793480" cy="4775666"/>
          </a:xfrm>
          <a:prstGeom prst="rect">
            <a:avLst/>
          </a:prstGeom>
        </p:spPr>
        <p:txBody>
          <a:bodyPr wrap="square">
            <a:spAutoFit/>
          </a:bodyPr>
          <a:lstStyle/>
          <a:p>
            <a:pPr>
              <a:lnSpc>
                <a:spcPct val="200000"/>
              </a:lnSpc>
            </a:pPr>
            <a:r>
              <a:rPr lang="he-IL" sz="1600" b="1" u="sng" dirty="0">
                <a:solidFill>
                  <a:srgbClr val="FF0000"/>
                </a:solidFill>
                <a:latin typeface="Times New Roman" panose="02020603050405020304" pitchFamily="18" charset="0"/>
                <a:ea typeface="Times New Roman" panose="02020603050405020304" pitchFamily="18" charset="0"/>
                <a:cs typeface="David" panose="020E0502060401010101" pitchFamily="34" charset="-79"/>
              </a:rPr>
              <a:t>נפליג לשנה החדשה- </a:t>
            </a:r>
            <a:endParaRPr lang="en-US" sz="16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he-IL" dirty="0">
                <a:latin typeface="Times New Roman" panose="02020603050405020304" pitchFamily="18" charset="0"/>
                <a:ea typeface="Times New Roman" panose="02020603050405020304" pitchFamily="18" charset="0"/>
                <a:cs typeface="David" panose="020E0502060401010101" pitchFamily="34" charset="-79"/>
              </a:rPr>
              <a:t>הכתה מתחלקת לקבוצות בנות 5-6  תלמידים</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he-IL" dirty="0">
                <a:latin typeface="Times New Roman" panose="02020603050405020304" pitchFamily="18" charset="0"/>
                <a:ea typeface="Times New Roman" panose="02020603050405020304" pitchFamily="18" charset="0"/>
                <a:cs typeface="David" panose="020E0502060401010101" pitchFamily="34" charset="-79"/>
              </a:rPr>
              <a:t>כל תלמיד צריך לרשום 4-5 דברים שחשוב לו לקחת אותם באופן אישי  להפלגה לעבר השנה החדשה (חוסר אלימות, מורה טובה, עזרה בלימודים, </a:t>
            </a:r>
            <a:r>
              <a:rPr lang="he-IL" dirty="0" err="1">
                <a:latin typeface="Times New Roman" panose="02020603050405020304" pitchFamily="18" charset="0"/>
                <a:ea typeface="Times New Roman" panose="02020603050405020304" pitchFamily="18" charset="0"/>
                <a:cs typeface="David" panose="020E0502060401010101" pitchFamily="34" charset="-79"/>
              </a:rPr>
              <a:t>חדרות</a:t>
            </a:r>
            <a:r>
              <a:rPr lang="he-IL" dirty="0">
                <a:latin typeface="Times New Roman" panose="02020603050405020304" pitchFamily="18" charset="0"/>
                <a:ea typeface="Times New Roman" panose="02020603050405020304" pitchFamily="18" charset="0"/>
                <a:cs typeface="David" panose="020E0502060401010101" pitchFamily="34" charset="-79"/>
              </a:rPr>
              <a:t> בין התלמידים וכו')</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he-IL" dirty="0">
                <a:latin typeface="Times New Roman" panose="02020603050405020304" pitchFamily="18" charset="0"/>
                <a:ea typeface="Times New Roman" panose="02020603050405020304" pitchFamily="18" charset="0"/>
                <a:cs typeface="David" panose="020E0502060401010101" pitchFamily="34" charset="-79"/>
              </a:rPr>
              <a:t>לאחר מכן התלמידים דנים בקבוצות ועליהם להחליט אילו 3 דברים חיוניים לקבוצה לקחת להפלגה.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he-IL" dirty="0">
                <a:latin typeface="Times New Roman" panose="02020603050405020304" pitchFamily="18" charset="0"/>
                <a:ea typeface="Times New Roman" panose="02020603050405020304" pitchFamily="18" charset="0"/>
                <a:cs typeface="David" panose="020E0502060401010101" pitchFamily="34" charset="-79"/>
              </a:rPr>
              <a:t> את שלושת הדברים הם רושמים ע"ג ניר הגזור בצורת ארגז מסע אשר מחובר לו סקוטש אותו ניתן לחבר לספינת ניר המחוברת כרגע ללוח</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he-IL" dirty="0">
                <a:latin typeface="Times New Roman" panose="02020603050405020304" pitchFamily="18" charset="0"/>
                <a:ea typeface="Times New Roman" panose="02020603050405020304" pitchFamily="18" charset="0"/>
                <a:cs typeface="David" panose="020E0502060401010101" pitchFamily="34" charset="-79"/>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he-IL" dirty="0">
                <a:latin typeface="Times New Roman" panose="02020603050405020304" pitchFamily="18" charset="0"/>
                <a:ea typeface="Times New Roman" panose="02020603050405020304" pitchFamily="18" charset="0"/>
                <a:cs typeface="David" panose="020E0502060401010101" pitchFamily="34" charset="-79"/>
              </a:rPr>
              <a:t>בספינה יש מקום רק ל-5 ארגזים וכל קבוצה צריכה להגיע להסכמה עם הקבוצה שלפניה אילו 5 ארגזים יישארו בספינה</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he-IL" dirty="0">
                <a:latin typeface="Times New Roman" panose="02020603050405020304" pitchFamily="18" charset="0"/>
                <a:ea typeface="Times New Roman" panose="02020603050405020304" pitchFamily="18" charset="0"/>
                <a:cs typeface="David" panose="020E0502060401010101" pitchFamily="34" charset="-79"/>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he-IL" dirty="0">
                <a:latin typeface="Times New Roman" panose="02020603050405020304" pitchFamily="18" charset="0"/>
                <a:ea typeface="Times New Roman" panose="02020603050405020304" pitchFamily="18" charset="0"/>
                <a:cs typeface="David" panose="020E0502060401010101" pitchFamily="34" charset="-79"/>
              </a:rPr>
              <a:t>את הספינה עם ארגזי התלמידים  נדביק על קיר בכתה או מעל הלוח ונכתוב "כתה _  מפליגה לשנה חדשה" – אפשר פשוט שיכתבו ולערוך דיון לא חייבים להפוך את זה לתצוגה. או תצוגה פשוטה למי שנוח יותר.</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2124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54BF5ACF-1888-44E4-9A6E-1FFCCAD89EAC}"/>
              </a:ext>
            </a:extLst>
          </p:cNvPr>
          <p:cNvSpPr/>
          <p:nvPr/>
        </p:nvSpPr>
        <p:spPr>
          <a:xfrm>
            <a:off x="472440" y="-1691640"/>
            <a:ext cx="11247120" cy="7972191"/>
          </a:xfrm>
          <a:prstGeom prst="rect">
            <a:avLst/>
          </a:prstGeom>
        </p:spPr>
        <p:txBody>
          <a:bodyPr wrap="square">
            <a:spAutoFit/>
          </a:bodyPr>
          <a:lstStyle/>
          <a:p>
            <a:pPr marL="27940"/>
            <a:endParaRPr lang="he-IL" b="1" dirty="0">
              <a:solidFill>
                <a:srgbClr val="0000FF"/>
              </a:solidFill>
              <a:latin typeface="Times New Roman" panose="02020603050405020304" pitchFamily="18" charset="0"/>
              <a:ea typeface="Times New Roman" panose="02020603050405020304" pitchFamily="18" charset="0"/>
            </a:endParaRPr>
          </a:p>
          <a:p>
            <a:pPr marL="27940"/>
            <a:endParaRPr lang="he-IL" b="1" dirty="0">
              <a:solidFill>
                <a:srgbClr val="0000FF"/>
              </a:solidFill>
              <a:latin typeface="Times New Roman" panose="02020603050405020304" pitchFamily="18" charset="0"/>
              <a:ea typeface="Times New Roman" panose="02020603050405020304" pitchFamily="18" charset="0"/>
            </a:endParaRPr>
          </a:p>
          <a:p>
            <a:pPr marL="27940"/>
            <a:endParaRPr lang="he-IL" b="1" dirty="0">
              <a:solidFill>
                <a:srgbClr val="0000FF"/>
              </a:solidFill>
              <a:latin typeface="Times New Roman" panose="02020603050405020304" pitchFamily="18" charset="0"/>
              <a:ea typeface="Times New Roman" panose="02020603050405020304" pitchFamily="18" charset="0"/>
            </a:endParaRPr>
          </a:p>
          <a:p>
            <a:pPr marL="27940"/>
            <a:endParaRPr lang="he-IL" b="1" dirty="0">
              <a:solidFill>
                <a:srgbClr val="0000FF"/>
              </a:solidFill>
              <a:latin typeface="Times New Roman" panose="02020603050405020304" pitchFamily="18" charset="0"/>
              <a:ea typeface="Times New Roman" panose="02020603050405020304" pitchFamily="18" charset="0"/>
            </a:endParaRPr>
          </a:p>
          <a:p>
            <a:pPr marL="27940"/>
            <a:endParaRPr lang="he-IL" b="1" dirty="0">
              <a:solidFill>
                <a:srgbClr val="0000FF"/>
              </a:solidFill>
              <a:latin typeface="Times New Roman" panose="02020603050405020304" pitchFamily="18" charset="0"/>
              <a:ea typeface="Times New Roman" panose="02020603050405020304" pitchFamily="18" charset="0"/>
            </a:endParaRPr>
          </a:p>
          <a:p>
            <a:pPr marL="27940"/>
            <a:endParaRPr lang="he-IL" b="1" dirty="0">
              <a:solidFill>
                <a:srgbClr val="0000FF"/>
              </a:solidFill>
              <a:latin typeface="Times New Roman" panose="02020603050405020304" pitchFamily="18" charset="0"/>
              <a:ea typeface="Times New Roman" panose="02020603050405020304" pitchFamily="18" charset="0"/>
            </a:endParaRPr>
          </a:p>
          <a:p>
            <a:pPr marL="27940"/>
            <a:endParaRPr lang="he-IL" b="1" dirty="0">
              <a:solidFill>
                <a:srgbClr val="0000FF"/>
              </a:solidFill>
              <a:latin typeface="Times New Roman" panose="02020603050405020304" pitchFamily="18" charset="0"/>
              <a:ea typeface="Times New Roman" panose="02020603050405020304" pitchFamily="18" charset="0"/>
            </a:endParaRPr>
          </a:p>
          <a:p>
            <a:pPr marL="27940"/>
            <a:r>
              <a:rPr lang="he-IL" dirty="0">
                <a:solidFill>
                  <a:srgbClr val="FF0000"/>
                </a:solidFill>
                <a:latin typeface="Times New Roman" panose="02020603050405020304" pitchFamily="18" charset="0"/>
                <a:ea typeface="Times New Roman" panose="02020603050405020304" pitchFamily="18" charset="0"/>
              </a:rPr>
              <a:t>א. אני בקבוצה חדשה</a:t>
            </a:r>
            <a:endParaRPr lang="en-US" sz="1600" dirty="0">
              <a:solidFill>
                <a:srgbClr val="FF0000"/>
              </a:solidFill>
              <a:effectLst/>
              <a:latin typeface="Times New Roman" panose="02020603050405020304" pitchFamily="18" charset="0"/>
              <a:ea typeface="Times New Roman" panose="02020603050405020304" pitchFamily="18" charset="0"/>
            </a:endParaRPr>
          </a:p>
          <a:p>
            <a:pPr marL="28575">
              <a:lnSpc>
                <a:spcPct val="120000"/>
              </a:lnSpc>
              <a:spcBef>
                <a:spcPts val="300"/>
              </a:spcBef>
              <a:spcAft>
                <a:spcPts val="300"/>
              </a:spcAft>
            </a:pPr>
            <a:r>
              <a:rPr lang="he-IL" b="1" dirty="0">
                <a:latin typeface="Times New Roman" panose="02020603050405020304" pitchFamily="18" charset="0"/>
                <a:ea typeface="Times New Roman" panose="02020603050405020304" pitchFamily="18" charset="0"/>
              </a:rPr>
              <a:t>מטרה: </a:t>
            </a:r>
            <a:r>
              <a:rPr lang="he-IL" dirty="0">
                <a:latin typeface="Times New Roman" panose="02020603050405020304" pitchFamily="18" charset="0"/>
                <a:ea typeface="Times New Roman" panose="02020603050405020304" pitchFamily="18" charset="0"/>
              </a:rPr>
              <a:t>חשיפת חששות ופחדים משותפים לתלמידי הכיתה, יצירת דיאלוג פתוח בין התלמידים</a:t>
            </a:r>
            <a:endParaRPr lang="en-US" sz="1600" dirty="0">
              <a:effectLst/>
              <a:latin typeface="Times New Roman" panose="02020603050405020304" pitchFamily="18" charset="0"/>
              <a:ea typeface="Times New Roman" panose="02020603050405020304" pitchFamily="18" charset="0"/>
            </a:endParaRPr>
          </a:p>
          <a:p>
            <a:pPr marL="28575">
              <a:lnSpc>
                <a:spcPct val="120000"/>
              </a:lnSpc>
              <a:spcBef>
                <a:spcPts val="300"/>
              </a:spcBef>
              <a:spcAft>
                <a:spcPts val="300"/>
              </a:spcAft>
            </a:pPr>
            <a:r>
              <a:rPr lang="he-IL" b="1" dirty="0">
                <a:latin typeface="Times New Roman" panose="02020603050405020304" pitchFamily="18" charset="0"/>
                <a:ea typeface="Times New Roman" panose="02020603050405020304" pitchFamily="18" charset="0"/>
              </a:rPr>
              <a:t>ציוד והכנה: </a:t>
            </a:r>
            <a:r>
              <a:rPr lang="he-IL" dirty="0">
                <a:latin typeface="Times New Roman" panose="02020603050405020304" pitchFamily="18" charset="0"/>
                <a:ea typeface="Times New Roman" panose="02020603050405020304" pitchFamily="18" charset="0"/>
              </a:rPr>
              <a:t>אין</a:t>
            </a:r>
            <a:endParaRPr lang="en-US" sz="1600" dirty="0">
              <a:effectLst/>
              <a:latin typeface="Times New Roman" panose="02020603050405020304" pitchFamily="18" charset="0"/>
              <a:ea typeface="Times New Roman" panose="02020603050405020304" pitchFamily="18" charset="0"/>
            </a:endParaRPr>
          </a:p>
          <a:p>
            <a:pPr marL="28575">
              <a:lnSpc>
                <a:spcPct val="120000"/>
              </a:lnSpc>
              <a:spcBef>
                <a:spcPts val="300"/>
              </a:spcBef>
              <a:spcAft>
                <a:spcPts val="300"/>
              </a:spcAft>
              <a:tabLst>
                <a:tab pos="256540" algn="l"/>
              </a:tabLst>
            </a:pPr>
            <a:r>
              <a:rPr lang="he-IL" b="1" dirty="0">
                <a:latin typeface="Times New Roman" panose="02020603050405020304" pitchFamily="18" charset="0"/>
                <a:ea typeface="Times New Roman" panose="02020603050405020304" pitchFamily="18" charset="0"/>
              </a:rPr>
              <a:t>מהלך הפעילות:</a:t>
            </a:r>
            <a:endParaRPr lang="en-US" sz="1600" dirty="0">
              <a:effectLst/>
              <a:latin typeface="Times New Roman" panose="02020603050405020304" pitchFamily="18" charset="0"/>
              <a:ea typeface="Times New Roman" panose="02020603050405020304" pitchFamily="18" charset="0"/>
            </a:endParaRPr>
          </a:p>
          <a:p>
            <a:pPr marL="28575">
              <a:lnSpc>
                <a:spcPct val="120000"/>
              </a:lnSpc>
              <a:spcBef>
                <a:spcPts val="300"/>
              </a:spcBef>
              <a:spcAft>
                <a:spcPts val="300"/>
              </a:spcAft>
            </a:pPr>
            <a:r>
              <a:rPr lang="he-IL" dirty="0">
                <a:latin typeface="Times New Roman" panose="02020603050405020304" pitchFamily="18" charset="0"/>
                <a:ea typeface="Times New Roman" panose="02020603050405020304" pitchFamily="18" charset="0"/>
              </a:rPr>
              <a:t>לפעילות זו שני שלבים. שלב אישי ושלב קבוצתי:</a:t>
            </a:r>
            <a:endParaRPr lang="en-US" sz="1600" dirty="0">
              <a:effectLst/>
              <a:latin typeface="Times New Roman" panose="02020603050405020304" pitchFamily="18" charset="0"/>
              <a:ea typeface="Times New Roman" panose="02020603050405020304" pitchFamily="18" charset="0"/>
            </a:endParaRPr>
          </a:p>
          <a:p>
            <a:pPr marL="28575">
              <a:lnSpc>
                <a:spcPct val="120000"/>
              </a:lnSpc>
              <a:spcBef>
                <a:spcPts val="300"/>
              </a:spcBef>
              <a:spcAft>
                <a:spcPts val="300"/>
              </a:spcAft>
            </a:pPr>
            <a:r>
              <a:rPr lang="he-IL" dirty="0" err="1">
                <a:latin typeface="Times New Roman" panose="02020603050405020304" pitchFamily="18" charset="0"/>
                <a:ea typeface="Times New Roman" panose="02020603050405020304" pitchFamily="18" charset="0"/>
              </a:rPr>
              <a:t>א.</a:t>
            </a:r>
            <a:r>
              <a:rPr lang="he-IL" u="sng" dirty="0" err="1">
                <a:latin typeface="Times New Roman" panose="02020603050405020304" pitchFamily="18" charset="0"/>
                <a:ea typeface="Times New Roman" panose="02020603050405020304" pitchFamily="18" charset="0"/>
              </a:rPr>
              <a:t>מטלה</a:t>
            </a:r>
            <a:r>
              <a:rPr lang="he-IL" u="sng" dirty="0">
                <a:latin typeface="Times New Roman" panose="02020603050405020304" pitchFamily="18" charset="0"/>
                <a:ea typeface="Times New Roman" panose="02020603050405020304" pitchFamily="18" charset="0"/>
              </a:rPr>
              <a:t> אישית</a:t>
            </a:r>
            <a:r>
              <a:rPr lang="he-IL" dirty="0">
                <a:latin typeface="Times New Roman" panose="02020603050405020304" pitchFamily="18" charset="0"/>
                <a:ea typeface="Times New Roman" panose="02020603050405020304" pitchFamily="18" charset="0"/>
              </a:rPr>
              <a:t>: השלם את המשפטים הבאים.</a:t>
            </a:r>
            <a:endParaRPr lang="en-US" sz="1600" dirty="0">
              <a:effectLst/>
              <a:latin typeface="Times New Roman" panose="02020603050405020304" pitchFamily="18" charset="0"/>
              <a:ea typeface="Times New Roman" panose="02020603050405020304" pitchFamily="18" charset="0"/>
            </a:endParaRPr>
          </a:p>
          <a:p>
            <a:pPr marL="142240">
              <a:lnSpc>
                <a:spcPct val="120000"/>
              </a:lnSpc>
              <a:spcBef>
                <a:spcPts val="300"/>
              </a:spcBef>
              <a:spcAft>
                <a:spcPts val="300"/>
              </a:spcAft>
            </a:pPr>
            <a:r>
              <a:rPr lang="he-IL" dirty="0">
                <a:latin typeface="Times New Roman" panose="02020603050405020304" pitchFamily="18" charset="0"/>
                <a:ea typeface="Times New Roman" panose="02020603050405020304" pitchFamily="18" charset="0"/>
              </a:rPr>
              <a:t>1. כאשר אני נמצא בקבוצה חדשה</a:t>
            </a:r>
            <a:r>
              <a:rPr lang="he-IL" u="sng" dirty="0">
                <a:latin typeface="Times New Roman" panose="02020603050405020304" pitchFamily="18" charset="0"/>
                <a:ea typeface="Times New Roman" panose="02020603050405020304" pitchFamily="18" charset="0"/>
              </a:rPr>
              <a:t>________________________________________________</a:t>
            </a:r>
            <a:endParaRPr lang="en-US" sz="1600" dirty="0">
              <a:effectLst/>
              <a:latin typeface="Times New Roman" panose="02020603050405020304" pitchFamily="18" charset="0"/>
              <a:ea typeface="Times New Roman" panose="02020603050405020304" pitchFamily="18" charset="0"/>
            </a:endParaRPr>
          </a:p>
          <a:p>
            <a:pPr marL="142240">
              <a:lnSpc>
                <a:spcPct val="120000"/>
              </a:lnSpc>
              <a:spcBef>
                <a:spcPts val="300"/>
              </a:spcBef>
              <a:spcAft>
                <a:spcPts val="300"/>
              </a:spcAft>
            </a:pPr>
            <a:r>
              <a:rPr lang="he-IL" dirty="0">
                <a:latin typeface="Times New Roman" panose="02020603050405020304" pitchFamily="18" charset="0"/>
                <a:ea typeface="Times New Roman" panose="02020603050405020304" pitchFamily="18" charset="0"/>
              </a:rPr>
              <a:t>2. כשזרים  פוגשים אותי לראשונה הם מתרשמים </a:t>
            </a:r>
            <a:r>
              <a:rPr lang="he-IL" u="sng" dirty="0">
                <a:latin typeface="Times New Roman" panose="02020603050405020304" pitchFamily="18" charset="0"/>
                <a:ea typeface="Times New Roman" panose="02020603050405020304" pitchFamily="18" charset="0"/>
              </a:rPr>
              <a:t>_____________________________________________________</a:t>
            </a:r>
            <a:endParaRPr lang="en-US" sz="1600" dirty="0">
              <a:effectLst/>
              <a:latin typeface="Times New Roman" panose="02020603050405020304" pitchFamily="18" charset="0"/>
              <a:ea typeface="Times New Roman" panose="02020603050405020304" pitchFamily="18" charset="0"/>
            </a:endParaRPr>
          </a:p>
          <a:p>
            <a:pPr marL="142240">
              <a:lnSpc>
                <a:spcPct val="120000"/>
              </a:lnSpc>
              <a:spcBef>
                <a:spcPts val="300"/>
              </a:spcBef>
              <a:spcAft>
                <a:spcPts val="300"/>
              </a:spcAft>
            </a:pPr>
            <a:r>
              <a:rPr lang="he-IL" dirty="0">
                <a:latin typeface="Times New Roman" panose="02020603050405020304" pitchFamily="18" charset="0"/>
                <a:ea typeface="Times New Roman" panose="02020603050405020304" pitchFamily="18" charset="0"/>
              </a:rPr>
              <a:t>3. הרגשתי בקבוצה טובה כאשר</a:t>
            </a:r>
            <a:r>
              <a:rPr lang="he-IL" u="sng" dirty="0">
                <a:latin typeface="Times New Roman" panose="02020603050405020304" pitchFamily="18" charset="0"/>
                <a:ea typeface="Times New Roman" panose="02020603050405020304" pitchFamily="18" charset="0"/>
              </a:rPr>
              <a:t>__________________________________________________</a:t>
            </a:r>
            <a:endParaRPr lang="en-US" sz="1600" dirty="0">
              <a:effectLst/>
              <a:latin typeface="Times New Roman" panose="02020603050405020304" pitchFamily="18" charset="0"/>
              <a:ea typeface="Times New Roman" panose="02020603050405020304" pitchFamily="18" charset="0"/>
            </a:endParaRPr>
          </a:p>
          <a:p>
            <a:pPr marL="142240">
              <a:lnSpc>
                <a:spcPct val="120000"/>
              </a:lnSpc>
              <a:spcBef>
                <a:spcPts val="300"/>
              </a:spcBef>
              <a:spcAft>
                <a:spcPts val="300"/>
              </a:spcAft>
            </a:pPr>
            <a:r>
              <a:rPr lang="he-IL" dirty="0">
                <a:latin typeface="Times New Roman" panose="02020603050405020304" pitchFamily="18" charset="0"/>
                <a:ea typeface="Times New Roman" panose="02020603050405020304" pitchFamily="18" charset="0"/>
              </a:rPr>
              <a:t>4. אני מרגיש את עצמי מחוץ לקבוצה כאשר</a:t>
            </a:r>
            <a:r>
              <a:rPr lang="he-IL" u="sng" dirty="0">
                <a:latin typeface="Times New Roman" panose="02020603050405020304" pitchFamily="18" charset="0"/>
                <a:ea typeface="Times New Roman" panose="02020603050405020304" pitchFamily="18" charset="0"/>
              </a:rPr>
              <a:t>__________________________________________________</a:t>
            </a:r>
            <a:endParaRPr lang="en-US" sz="1600" dirty="0">
              <a:effectLst/>
              <a:latin typeface="Times New Roman" panose="02020603050405020304" pitchFamily="18" charset="0"/>
              <a:ea typeface="Times New Roman" panose="02020603050405020304" pitchFamily="18" charset="0"/>
            </a:endParaRPr>
          </a:p>
          <a:p>
            <a:pPr marL="142240">
              <a:lnSpc>
                <a:spcPct val="120000"/>
              </a:lnSpc>
              <a:spcBef>
                <a:spcPts val="300"/>
              </a:spcBef>
              <a:spcAft>
                <a:spcPts val="300"/>
              </a:spcAft>
            </a:pPr>
            <a:r>
              <a:rPr lang="he-IL" dirty="0">
                <a:latin typeface="Times New Roman" panose="02020603050405020304" pitchFamily="18" charset="0"/>
                <a:ea typeface="Times New Roman" panose="02020603050405020304" pitchFamily="18" charset="0"/>
              </a:rPr>
              <a:t>5. כשמשתררת שתיקה בקבוצה אני</a:t>
            </a:r>
            <a:r>
              <a:rPr lang="he-IL" u="sng" dirty="0">
                <a:latin typeface="Times New Roman" panose="02020603050405020304" pitchFamily="18" charset="0"/>
                <a:ea typeface="Times New Roman" panose="02020603050405020304" pitchFamily="18" charset="0"/>
              </a:rPr>
              <a:t>____________________________________________________</a:t>
            </a:r>
            <a:endParaRPr lang="en-US" sz="1600" dirty="0">
              <a:effectLst/>
              <a:latin typeface="Times New Roman" panose="02020603050405020304" pitchFamily="18" charset="0"/>
              <a:ea typeface="Times New Roman" panose="02020603050405020304" pitchFamily="18" charset="0"/>
            </a:endParaRPr>
          </a:p>
          <a:p>
            <a:pPr marL="142240">
              <a:lnSpc>
                <a:spcPct val="120000"/>
              </a:lnSpc>
              <a:spcBef>
                <a:spcPts val="300"/>
              </a:spcBef>
              <a:spcAft>
                <a:spcPts val="300"/>
              </a:spcAft>
            </a:pPr>
            <a:r>
              <a:rPr lang="he-IL" dirty="0">
                <a:latin typeface="Times New Roman" panose="02020603050405020304" pitchFamily="18" charset="0"/>
                <a:ea typeface="Times New Roman" panose="02020603050405020304" pitchFamily="18" charset="0"/>
              </a:rPr>
              <a:t>6. כאשר אני נמצא בקבוצה חדשה ואחד החברים נראה לי חביב או נחמד, אני</a:t>
            </a:r>
            <a:r>
              <a:rPr lang="he-IL" u="sng" dirty="0">
                <a:latin typeface="Times New Roman" panose="02020603050405020304" pitchFamily="18" charset="0"/>
                <a:ea typeface="Times New Roman" panose="02020603050405020304" pitchFamily="18" charset="0"/>
              </a:rPr>
              <a:t>____________________________________________________</a:t>
            </a:r>
            <a:endParaRPr lang="en-US" sz="1600" dirty="0">
              <a:effectLst/>
              <a:latin typeface="Times New Roman" panose="02020603050405020304" pitchFamily="18" charset="0"/>
              <a:ea typeface="Times New Roman" panose="02020603050405020304" pitchFamily="18" charset="0"/>
            </a:endParaRPr>
          </a:p>
          <a:p>
            <a:r>
              <a:rPr lang="he-IL" dirty="0">
                <a:ea typeface="Times New Roman" panose="02020603050405020304" pitchFamily="18" charset="0"/>
              </a:rPr>
              <a:t>7. כשאני מרגיש שמישהו בקבוצה לא אוהד אותי, אני</a:t>
            </a:r>
            <a:r>
              <a:rPr lang="he-IL" u="sng" dirty="0">
                <a:ea typeface="Times New Roman" panose="02020603050405020304" pitchFamily="18" charset="0"/>
              </a:rPr>
              <a:t>____________________________________________________</a:t>
            </a:r>
            <a:endParaRPr lang="he-IL" dirty="0"/>
          </a:p>
        </p:txBody>
      </p:sp>
    </p:spTree>
    <p:extLst>
      <p:ext uri="{BB962C8B-B14F-4D97-AF65-F5344CB8AC3E}">
        <p14:creationId xmlns:p14="http://schemas.microsoft.com/office/powerpoint/2010/main" val="3547374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416AF462-63C4-4D7D-88C5-DED2C8F00BFE}"/>
              </a:ext>
            </a:extLst>
          </p:cNvPr>
          <p:cNvSpPr/>
          <p:nvPr/>
        </p:nvSpPr>
        <p:spPr>
          <a:xfrm>
            <a:off x="3048000" y="2898887"/>
            <a:ext cx="6096000" cy="1826077"/>
          </a:xfrm>
          <a:prstGeom prst="rect">
            <a:avLst/>
          </a:prstGeom>
        </p:spPr>
        <p:txBody>
          <a:bodyPr>
            <a:spAutoFit/>
          </a:bodyPr>
          <a:lstStyle/>
          <a:p>
            <a:pPr marL="142240" indent="-113665">
              <a:lnSpc>
                <a:spcPct val="120000"/>
              </a:lnSpc>
              <a:spcBef>
                <a:spcPts val="300"/>
              </a:spcBef>
              <a:spcAft>
                <a:spcPts val="300"/>
              </a:spcAft>
            </a:pPr>
            <a:r>
              <a:rPr lang="he-IL" sz="2400" dirty="0" err="1">
                <a:latin typeface="Times New Roman" panose="02020603050405020304" pitchFamily="18" charset="0"/>
                <a:ea typeface="Times New Roman" panose="02020603050405020304" pitchFamily="18" charset="0"/>
              </a:rPr>
              <a:t>ב.</a:t>
            </a:r>
            <a:r>
              <a:rPr lang="he-IL" sz="2400" b="1" u="sng" dirty="0" err="1">
                <a:solidFill>
                  <a:srgbClr val="FF0000"/>
                </a:solidFill>
                <a:latin typeface="Times New Roman" panose="02020603050405020304" pitchFamily="18" charset="0"/>
                <a:ea typeface="Times New Roman" panose="02020603050405020304" pitchFamily="18" charset="0"/>
              </a:rPr>
              <a:t>מטלה</a:t>
            </a:r>
            <a:r>
              <a:rPr lang="he-IL" sz="2400" b="1" u="sng" dirty="0">
                <a:solidFill>
                  <a:srgbClr val="FF0000"/>
                </a:solidFill>
                <a:latin typeface="Times New Roman" panose="02020603050405020304" pitchFamily="18" charset="0"/>
                <a:ea typeface="Times New Roman" panose="02020603050405020304" pitchFamily="18" charset="0"/>
              </a:rPr>
              <a:t> קבוצתית:</a:t>
            </a:r>
            <a:r>
              <a:rPr lang="he-IL" sz="2400" b="1" dirty="0">
                <a:solidFill>
                  <a:srgbClr val="FF0000"/>
                </a:solidFill>
                <a:latin typeface="Times New Roman" panose="02020603050405020304" pitchFamily="18" charset="0"/>
                <a:ea typeface="Times New Roman" panose="02020603050405020304" pitchFamily="18" charset="0"/>
              </a:rPr>
              <a:t> </a:t>
            </a:r>
            <a:r>
              <a:rPr lang="he-IL" sz="2400" dirty="0">
                <a:latin typeface="Times New Roman" panose="02020603050405020304" pitchFamily="18" charset="0"/>
                <a:ea typeface="Times New Roman" panose="02020603050405020304" pitchFamily="18" charset="0"/>
              </a:rPr>
              <a:t>שוחחו באופן חופשי על שמונת הסעיפים (המשפטים שהשלמתם) ושתפו זה את זה בחוויותיכם, הרגשותיכם והתנהגותכם כאשר אתם נקלעים לקבוצה או לכיתה חדשה.</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4975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4434F1-97FD-41D0-8B68-EF91E8E61DDA}"/>
              </a:ext>
            </a:extLst>
          </p:cNvPr>
          <p:cNvSpPr>
            <a:spLocks noGrp="1"/>
          </p:cNvSpPr>
          <p:nvPr>
            <p:ph type="title"/>
          </p:nvPr>
        </p:nvSpPr>
        <p:spPr/>
        <p:txBody>
          <a:bodyPr/>
          <a:lstStyle/>
          <a:p>
            <a:pPr algn="ctr"/>
            <a:r>
              <a:rPr lang="he-IL" b="1" dirty="0">
                <a:solidFill>
                  <a:srgbClr val="FF0000"/>
                </a:solidFill>
              </a:rPr>
              <a:t>רעיונות להכרות </a:t>
            </a:r>
          </a:p>
        </p:txBody>
      </p:sp>
      <p:sp>
        <p:nvSpPr>
          <p:cNvPr id="3" name="מציין מיקום תוכן 2">
            <a:extLst>
              <a:ext uri="{FF2B5EF4-FFF2-40B4-BE49-F238E27FC236}">
                <a16:creationId xmlns:a16="http://schemas.microsoft.com/office/drawing/2014/main" id="{BB1787D1-DB19-4DC6-B6AD-BFD53B8066EC}"/>
              </a:ext>
            </a:extLst>
          </p:cNvPr>
          <p:cNvSpPr>
            <a:spLocks noGrp="1"/>
          </p:cNvSpPr>
          <p:nvPr>
            <p:ph idx="1"/>
          </p:nvPr>
        </p:nvSpPr>
        <p:spPr/>
        <p:txBody>
          <a:bodyPr/>
          <a:lstStyle/>
          <a:p>
            <a:pPr marL="0" indent="0">
              <a:buNone/>
            </a:pPr>
            <a:r>
              <a:rPr lang="he-IL" u="sng" dirty="0">
                <a:solidFill>
                  <a:srgbClr val="FF0000"/>
                </a:solidFill>
              </a:rPr>
              <a:t>מי אני וזה שמי</a:t>
            </a:r>
            <a:endParaRPr lang="en-US" dirty="0">
              <a:solidFill>
                <a:srgbClr val="FF0000"/>
              </a:solidFill>
            </a:endParaRPr>
          </a:p>
          <a:p>
            <a:pPr marL="0" indent="0">
              <a:buNone/>
            </a:pPr>
            <a:r>
              <a:rPr lang="he-IL" dirty="0"/>
              <a:t>כל תלמיד מקבל מדבקה , רושם עליה את שמו. אוספים את כל המדבקות מערבבים מחלקים שוב. (יש לשים לב שתלמיד לא יקבל בחזרה את שמו)</a:t>
            </a:r>
            <a:endParaRPr lang="en-US" dirty="0"/>
          </a:p>
          <a:p>
            <a:pPr marL="0" indent="0">
              <a:buNone/>
            </a:pPr>
            <a:r>
              <a:rPr lang="he-IL" dirty="0"/>
              <a:t>בסבב כל "בעל שם" יוכל לקבל את שמו בחזרה מזה "שמחזיק בשמו"  רק אם יענה על שאלה שלו לשביעות רצונו.</a:t>
            </a:r>
            <a:endParaRPr lang="en-US" dirty="0"/>
          </a:p>
          <a:p>
            <a:pPr marL="0" indent="0">
              <a:buNone/>
            </a:pPr>
            <a:r>
              <a:rPr lang="he-IL" dirty="0"/>
              <a:t>זה שענה על השאלה וקיבל חזרה את שמו ישאל את התלמיד שאת שמו הוא מחזיק וכך הלאה.</a:t>
            </a:r>
            <a:endParaRPr lang="en-US" dirty="0"/>
          </a:p>
          <a:p>
            <a:pPr marL="0" indent="0">
              <a:buNone/>
            </a:pPr>
            <a:endParaRPr lang="he-IL" dirty="0"/>
          </a:p>
        </p:txBody>
      </p:sp>
    </p:spTree>
    <p:extLst>
      <p:ext uri="{BB962C8B-B14F-4D97-AF65-F5344CB8AC3E}">
        <p14:creationId xmlns:p14="http://schemas.microsoft.com/office/powerpoint/2010/main" val="2348181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3828582C-5011-4F8B-B613-2EC2778E5AC8}"/>
              </a:ext>
            </a:extLst>
          </p:cNvPr>
          <p:cNvSpPr>
            <a:spLocks noGrp="1"/>
          </p:cNvSpPr>
          <p:nvPr>
            <p:ph idx="1"/>
          </p:nvPr>
        </p:nvSpPr>
        <p:spPr>
          <a:xfrm>
            <a:off x="838200" y="1889633"/>
            <a:ext cx="10515600" cy="4351338"/>
          </a:xfrm>
        </p:spPr>
        <p:txBody>
          <a:bodyPr/>
          <a:lstStyle/>
          <a:p>
            <a:pPr marL="0" indent="0">
              <a:buNone/>
            </a:pPr>
            <a:r>
              <a:rPr lang="he-IL" b="1" u="sng" dirty="0">
                <a:solidFill>
                  <a:srgbClr val="FF0000"/>
                </a:solidFill>
              </a:rPr>
              <a:t>תפזורת שמות:</a:t>
            </a:r>
            <a:endParaRPr lang="en-US" dirty="0">
              <a:solidFill>
                <a:srgbClr val="FF0000"/>
              </a:solidFill>
            </a:endParaRPr>
          </a:p>
          <a:p>
            <a:pPr marL="0" indent="0">
              <a:buNone/>
            </a:pPr>
            <a:r>
              <a:rPr lang="he-IL" dirty="0"/>
              <a:t>שמים במרכז הכיתה בריסטול וטושים  המורה רושמת את שמה וכל תלמיד שמזהה אות שמופיעה גם בשמו מוזמן לרשום את השם כמו בתשבץ/</a:t>
            </a:r>
            <a:r>
              <a:rPr lang="he-IL" dirty="0" err="1"/>
              <a:t>תפזורת.ניתן</a:t>
            </a:r>
            <a:r>
              <a:rPr lang="he-IL" dirty="0"/>
              <a:t> לבקש מכל תלמיד לצרף לשמו תחביב/חיה שאוהב וכד'</a:t>
            </a:r>
            <a:endParaRPr lang="en-US" dirty="0"/>
          </a:p>
          <a:p>
            <a:pPr marL="0" indent="0">
              <a:buNone/>
            </a:pPr>
            <a:endParaRPr lang="he-IL" dirty="0"/>
          </a:p>
        </p:txBody>
      </p:sp>
    </p:spTree>
    <p:extLst>
      <p:ext uri="{BB962C8B-B14F-4D97-AF65-F5344CB8AC3E}">
        <p14:creationId xmlns:p14="http://schemas.microsoft.com/office/powerpoint/2010/main" val="3452208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A70352AF-D971-4749-8402-4680FEE8C4B4}"/>
              </a:ext>
            </a:extLst>
          </p:cNvPr>
          <p:cNvSpPr>
            <a:spLocks noGrp="1"/>
          </p:cNvSpPr>
          <p:nvPr>
            <p:ph idx="1"/>
          </p:nvPr>
        </p:nvSpPr>
        <p:spPr/>
        <p:txBody>
          <a:bodyPr/>
          <a:lstStyle/>
          <a:p>
            <a:pPr marL="0" indent="0">
              <a:buNone/>
            </a:pPr>
            <a:r>
              <a:rPr lang="he-IL" b="1" u="sng" dirty="0">
                <a:solidFill>
                  <a:srgbClr val="FF0000"/>
                </a:solidFill>
              </a:rPr>
              <a:t>'סדר שיהיה כאן!</a:t>
            </a:r>
            <a:r>
              <a:rPr lang="he-IL" dirty="0">
                <a:solidFill>
                  <a:srgbClr val="FF0000"/>
                </a:solidFill>
              </a:rPr>
              <a:t>'- </a:t>
            </a:r>
            <a:endParaRPr lang="en-US" dirty="0">
              <a:solidFill>
                <a:srgbClr val="FF0000"/>
              </a:solidFill>
            </a:endParaRPr>
          </a:p>
          <a:p>
            <a:pPr marL="0" indent="0">
              <a:buNone/>
            </a:pPr>
            <a:r>
              <a:rPr lang="he-IL" dirty="0"/>
              <a:t>מתחלקים לקבוצות של 5-10 תלמידים. עושים תחרות בין הקבוצות כשצריך להסתדר לפי קטגוריות שהמורה מכריז עליהן. לדוג' שמות לפי סדר א'-ב', חודשי לידה, מקום במשפחה...</a:t>
            </a:r>
            <a:endParaRPr lang="en-US" dirty="0"/>
          </a:p>
          <a:p>
            <a:pPr marL="0" indent="0">
              <a:buNone/>
            </a:pPr>
            <a:endParaRPr lang="he-IL" dirty="0"/>
          </a:p>
        </p:txBody>
      </p:sp>
    </p:spTree>
    <p:extLst>
      <p:ext uri="{BB962C8B-B14F-4D97-AF65-F5344CB8AC3E}">
        <p14:creationId xmlns:p14="http://schemas.microsoft.com/office/powerpoint/2010/main" val="163741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7F0509C6-0170-4D0E-A77A-AE8525FC6B77}"/>
              </a:ext>
            </a:extLst>
          </p:cNvPr>
          <p:cNvSpPr>
            <a:spLocks noGrp="1"/>
          </p:cNvSpPr>
          <p:nvPr>
            <p:ph idx="1"/>
          </p:nvPr>
        </p:nvSpPr>
        <p:spPr>
          <a:xfrm>
            <a:off x="838200" y="91440"/>
            <a:ext cx="10515600" cy="6085523"/>
          </a:xfrm>
        </p:spPr>
        <p:txBody>
          <a:bodyPr>
            <a:normAutofit lnSpcReduction="10000"/>
          </a:bodyPr>
          <a:lstStyle/>
          <a:p>
            <a:pPr marL="0" indent="0">
              <a:buNone/>
            </a:pPr>
            <a:r>
              <a:rPr lang="he-IL" b="1" u="sng" dirty="0">
                <a:solidFill>
                  <a:srgbClr val="FF0000"/>
                </a:solidFill>
              </a:rPr>
              <a:t>קרוסלה-</a:t>
            </a:r>
            <a:r>
              <a:rPr lang="he-IL" dirty="0">
                <a:solidFill>
                  <a:srgbClr val="FF0000"/>
                </a:solidFill>
              </a:rPr>
              <a:t> </a:t>
            </a:r>
            <a:endParaRPr lang="en-US" dirty="0">
              <a:solidFill>
                <a:srgbClr val="FF0000"/>
              </a:solidFill>
            </a:endParaRPr>
          </a:p>
          <a:p>
            <a:pPr marL="0" indent="0">
              <a:buNone/>
            </a:pPr>
            <a:r>
              <a:rPr lang="he-IL" dirty="0"/>
              <a:t>תלמידי הכיתה יושבים בשני מעגלים (מעגל פנימי וחיצוני) או בשורות זה מול זה (מול כל ילד מצוי ילד אחר) . המורה מעלה נושא או שואל שאלה וכל זוג תלמידים משוחח על כך. בתום דקה או יותר כל תלמיד במעגל הפנימי זז כך שנוצרים זוגות חדשים. לאחר מכן יתבקשו התלמידים לספר על דברים מעניינים ששמעו או שסיפרו ועל הרגשתם במהלך המשחק.</a:t>
            </a:r>
            <a:endParaRPr lang="en-US" dirty="0"/>
          </a:p>
          <a:p>
            <a:endParaRPr lang="en-US" dirty="0"/>
          </a:p>
          <a:p>
            <a:r>
              <a:rPr lang="he-IL" u="sng" dirty="0"/>
              <a:t>רעיונות לנושאים:</a:t>
            </a:r>
            <a:endParaRPr lang="en-US" dirty="0"/>
          </a:p>
          <a:p>
            <a:pPr marL="0" indent="0">
              <a:buNone/>
            </a:pPr>
            <a:r>
              <a:rPr lang="he-IL" dirty="0"/>
              <a:t>המקצוע שאני הכי אוהב בבית הספר…</a:t>
            </a:r>
            <a:endParaRPr lang="en-US" dirty="0"/>
          </a:p>
          <a:p>
            <a:pPr marL="0" indent="0">
              <a:buNone/>
            </a:pPr>
            <a:r>
              <a:rPr lang="he-IL" dirty="0"/>
              <a:t>התחביב שלי הוא…</a:t>
            </a:r>
            <a:endParaRPr lang="en-US" dirty="0"/>
          </a:p>
          <a:p>
            <a:pPr marL="0" indent="0">
              <a:buNone/>
            </a:pPr>
            <a:r>
              <a:rPr lang="he-IL" dirty="0"/>
              <a:t>הסרט הכי מעניין שראיתי היה…</a:t>
            </a:r>
            <a:endParaRPr lang="en-US" dirty="0"/>
          </a:p>
          <a:p>
            <a:pPr marL="0" indent="0">
              <a:buNone/>
            </a:pPr>
            <a:r>
              <a:rPr lang="he-IL" dirty="0"/>
              <a:t>חשוב לי שבכיתה יהיה…</a:t>
            </a:r>
            <a:endParaRPr lang="en-US" dirty="0"/>
          </a:p>
          <a:p>
            <a:pPr marL="0" indent="0">
              <a:buNone/>
            </a:pPr>
            <a:r>
              <a:rPr lang="he-IL" dirty="0"/>
              <a:t>הדבר הכי מצחיק שקרה לי…</a:t>
            </a:r>
            <a:endParaRPr lang="en-US" dirty="0"/>
          </a:p>
          <a:p>
            <a:endParaRPr lang="en-US" dirty="0"/>
          </a:p>
          <a:p>
            <a:endParaRPr lang="en-US" dirty="0"/>
          </a:p>
          <a:p>
            <a:endParaRPr lang="en-US" dirty="0"/>
          </a:p>
          <a:p>
            <a:pPr marL="0" indent="0">
              <a:buNone/>
            </a:pPr>
            <a:endParaRPr lang="he-IL" dirty="0"/>
          </a:p>
        </p:txBody>
      </p:sp>
    </p:spTree>
    <p:extLst>
      <p:ext uri="{BB962C8B-B14F-4D97-AF65-F5344CB8AC3E}">
        <p14:creationId xmlns:p14="http://schemas.microsoft.com/office/powerpoint/2010/main" val="3479080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8C48C7DB-D146-4BDA-9C84-A4F59713F49C}"/>
              </a:ext>
            </a:extLst>
          </p:cNvPr>
          <p:cNvSpPr>
            <a:spLocks noGrp="1"/>
          </p:cNvSpPr>
          <p:nvPr>
            <p:ph idx="1"/>
          </p:nvPr>
        </p:nvSpPr>
        <p:spPr>
          <a:xfrm>
            <a:off x="838200" y="356616"/>
            <a:ext cx="10515600" cy="5820347"/>
          </a:xfrm>
        </p:spPr>
        <p:txBody>
          <a:bodyPr>
            <a:normAutofit fontScale="85000" lnSpcReduction="20000"/>
          </a:bodyPr>
          <a:lstStyle/>
          <a:p>
            <a:pPr marL="0" indent="0">
              <a:buNone/>
            </a:pPr>
            <a:r>
              <a:rPr lang="he-IL" u="sng" dirty="0">
                <a:solidFill>
                  <a:srgbClr val="FF0000"/>
                </a:solidFill>
              </a:rPr>
              <a:t>ייצוג: </a:t>
            </a:r>
            <a:endParaRPr lang="en-US" dirty="0">
              <a:solidFill>
                <a:srgbClr val="FF0000"/>
              </a:solidFill>
            </a:endParaRPr>
          </a:p>
          <a:p>
            <a:pPr marL="0" indent="0">
              <a:buNone/>
            </a:pPr>
            <a:r>
              <a:rPr lang="he-IL" dirty="0"/>
              <a:t>המורה יכין מראש שקית ובה פריטים וחפצים רבים ומגוונים בגודל, צורה, חומר, צבע וכו' למשל: משחקי ילדים, פריטי לבוש, כלי עבודה, (שעון, בובה, מטפחת, כפתור ועוד). </a:t>
            </a:r>
            <a:endParaRPr lang="en-US" dirty="0"/>
          </a:p>
          <a:p>
            <a:pPr marL="0" indent="0">
              <a:buNone/>
            </a:pPr>
            <a:r>
              <a:rPr lang="he-IL" dirty="0"/>
              <a:t>המורה יפרוש במרכז המעגל, על הרצפה, את החפצים שהביא עמו ויבקש מהתלמידים לבחור, כל אחד לעצמו, חפץ המייצג בצורה הטובה ביותר את עצמו - כזה שהוא יכול להזדהות </a:t>
            </a:r>
            <a:r>
              <a:rPr lang="he-IL" dirty="0" err="1"/>
              <a:t>איתו</a:t>
            </a:r>
            <a:r>
              <a:rPr lang="he-IL" dirty="0"/>
              <a:t> ושבאמצעותו תוכל הכיתה להכיר תכונות או מאפיינים בולטים שלו.           </a:t>
            </a:r>
            <a:endParaRPr lang="en-US" dirty="0"/>
          </a:p>
          <a:p>
            <a:pPr marL="0" indent="0">
              <a:buNone/>
            </a:pPr>
            <a:r>
              <a:rPr lang="he-IL" dirty="0"/>
              <a:t>כל תלמיד, אחרי שבחר, יסביר בסבב מדוע בחר בחפץ המסוים, מה הוא מסמל עבורו, ויציג את עצמו באמצעותו. לדוגמה: "כמו השעון הזה, גם אני מתקתק ומדקדק על פי שעות וזמנים, מקפיד להגיע תמיד בזמן, מלבד אי אלו תקלות קלות פה ושם ..." חשוב לשמור על הסגנון הזה כדי להדגיש את התיאור העצמי ולא את תיאור החפץ.  </a:t>
            </a:r>
            <a:endParaRPr lang="en-US" dirty="0"/>
          </a:p>
          <a:p>
            <a:pPr marL="0" indent="0">
              <a:buNone/>
            </a:pPr>
            <a:r>
              <a:rPr lang="he-IL" dirty="0"/>
              <a:t>שאר התלמידים רשאים להתייחס לנאמר ולבקש הבהרות. </a:t>
            </a:r>
            <a:endParaRPr lang="en-US" dirty="0"/>
          </a:p>
          <a:p>
            <a:pPr marL="0" indent="0">
              <a:buNone/>
            </a:pPr>
            <a:r>
              <a:rPr lang="he-IL" dirty="0"/>
              <a:t>תלמיד יכול להציג את עצמו גם באמצעות מספר חפצים ובלבד שיישארו מספיק פריטים לכולם.        </a:t>
            </a:r>
            <a:endParaRPr lang="en-US" dirty="0"/>
          </a:p>
          <a:p>
            <a:pPr marL="0" indent="0">
              <a:buNone/>
            </a:pPr>
            <a:r>
              <a:rPr lang="he-IL" dirty="0"/>
              <a:t>יגדיל לעשות מחנך שיצור קשר עם ההורים עוד לפני תחילת השנה וישיג מהם חפץ אישי של הילד המתאר את הילד או משמעותי מאוד עבור הילד (ללא ידיעת התלמידים כמובן). כך, ביום הראשון, כשיפרוש המחנך את חפצי הילדים על הרצפה, יתוסף גם גורם ההפתעה למשחק.                 </a:t>
            </a:r>
            <a:endParaRPr lang="en-US" dirty="0"/>
          </a:p>
          <a:p>
            <a:pPr marL="0" indent="0">
              <a:buNone/>
            </a:pPr>
            <a:endParaRPr lang="he-IL" dirty="0"/>
          </a:p>
        </p:txBody>
      </p:sp>
    </p:spTree>
    <p:extLst>
      <p:ext uri="{BB962C8B-B14F-4D97-AF65-F5344CB8AC3E}">
        <p14:creationId xmlns:p14="http://schemas.microsoft.com/office/powerpoint/2010/main" val="253946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66A43998-1768-4D4C-8A8E-D05D4141E187}"/>
              </a:ext>
            </a:extLst>
          </p:cNvPr>
          <p:cNvSpPr>
            <a:spLocks noGrp="1"/>
          </p:cNvSpPr>
          <p:nvPr>
            <p:ph idx="1"/>
          </p:nvPr>
        </p:nvSpPr>
        <p:spPr>
          <a:xfrm>
            <a:off x="838200" y="173736"/>
            <a:ext cx="10515600" cy="6003227"/>
          </a:xfrm>
        </p:spPr>
        <p:txBody>
          <a:bodyPr>
            <a:normAutofit fontScale="85000" lnSpcReduction="20000"/>
          </a:bodyPr>
          <a:lstStyle/>
          <a:p>
            <a:pPr marL="0" indent="0">
              <a:buNone/>
            </a:pPr>
            <a:r>
              <a:rPr lang="he-IL" b="1" u="sng" dirty="0">
                <a:solidFill>
                  <a:srgbClr val="FF0000"/>
                </a:solidFill>
              </a:rPr>
              <a:t>אוטובוס:</a:t>
            </a:r>
            <a:r>
              <a:rPr lang="he-IL" b="1" dirty="0">
                <a:solidFill>
                  <a:srgbClr val="FF0000"/>
                </a:solidFill>
              </a:rPr>
              <a:t> </a:t>
            </a:r>
            <a:endParaRPr lang="en-US" b="1" dirty="0">
              <a:solidFill>
                <a:srgbClr val="FF0000"/>
              </a:solidFill>
            </a:endParaRPr>
          </a:p>
          <a:p>
            <a:pPr marL="0" indent="0">
              <a:buNone/>
            </a:pPr>
            <a:r>
              <a:rPr lang="he-IL" dirty="0"/>
              <a:t>אתם נוסעים באוטובוס. הכיסאות סדורים זוגות </a:t>
            </a:r>
            <a:r>
              <a:rPr lang="he-IL" dirty="0" err="1"/>
              <a:t>זוגות</a:t>
            </a:r>
            <a:r>
              <a:rPr lang="he-IL" dirty="0"/>
              <a:t>, כמו בכל אוטובוס.</a:t>
            </a:r>
            <a:endParaRPr lang="en-US" dirty="0"/>
          </a:p>
          <a:p>
            <a:pPr marL="0" indent="0">
              <a:buNone/>
            </a:pPr>
            <a:r>
              <a:rPr lang="he-IL" dirty="0"/>
              <a:t>מוסיקה מושמעת ברקע, ומדי פעם היא תופסק. </a:t>
            </a:r>
            <a:endParaRPr lang="en-US" dirty="0"/>
          </a:p>
          <a:p>
            <a:pPr marL="0" indent="0">
              <a:buNone/>
            </a:pPr>
            <a:r>
              <a:rPr lang="he-IL" dirty="0"/>
              <a:t>כל המשתתפים מסתובבים בתוך האוטובוס. כשמופסקת המוזיקה על התלמידים להתיישב </a:t>
            </a:r>
            <a:r>
              <a:rPr lang="he-IL" dirty="0" err="1"/>
              <a:t>בכסא</a:t>
            </a:r>
            <a:r>
              <a:rPr lang="he-IL" dirty="0"/>
              <a:t> הקרוב ביותר אליהם (רצוי שלא יתיישבו בכל פעם עם אותם משתתפים). </a:t>
            </a:r>
            <a:endParaRPr lang="en-US" dirty="0"/>
          </a:p>
          <a:p>
            <a:pPr marL="0" indent="0">
              <a:buNone/>
            </a:pPr>
            <a:r>
              <a:rPr lang="he-IL" dirty="0"/>
              <a:t>כל זוג משוחח על הנושא שאותו מציג המנחה: </a:t>
            </a:r>
            <a:endParaRPr lang="en-US" dirty="0"/>
          </a:p>
          <a:p>
            <a:r>
              <a:rPr lang="he-IL" i="1" dirty="0"/>
              <a:t>תחנה 1:</a:t>
            </a:r>
            <a:r>
              <a:rPr lang="he-IL" dirty="0"/>
              <a:t> הגעתם לקניון. אתם רוצים לערוך קניות. לאיזו חנות תיכנסו, מה תבחרו? מה תיקנו. שתפו את חברכם.</a:t>
            </a:r>
            <a:endParaRPr lang="en-US" dirty="0"/>
          </a:p>
          <a:p>
            <a:r>
              <a:rPr lang="he-IL" i="1" dirty="0"/>
              <a:t>תחנה 2:</a:t>
            </a:r>
            <a:r>
              <a:rPr lang="he-IL" dirty="0"/>
              <a:t> הגעת לבית קולנוע. כל הסרטים מופיעים בו. איזה סוג סרט הייתם רוצים לראות, או באיזה סרט מסוים תבחרו?</a:t>
            </a:r>
            <a:endParaRPr lang="en-US" dirty="0"/>
          </a:p>
          <a:p>
            <a:r>
              <a:rPr lang="he-IL" i="1" dirty="0"/>
              <a:t>תחנה 3:</a:t>
            </a:r>
            <a:r>
              <a:rPr lang="he-IL" dirty="0"/>
              <a:t> הגעתם למסעדה שיש בה </a:t>
            </a:r>
            <a:r>
              <a:rPr lang="he-IL" dirty="0" err="1"/>
              <a:t>הכל</a:t>
            </a:r>
            <a:r>
              <a:rPr lang="he-IL" dirty="0"/>
              <a:t>. מה תזמינו? שתפו את חברכם.</a:t>
            </a:r>
            <a:endParaRPr lang="en-US" dirty="0"/>
          </a:p>
          <a:p>
            <a:r>
              <a:rPr lang="he-IL" i="1" dirty="0"/>
              <a:t>תחנה 4:</a:t>
            </a:r>
            <a:r>
              <a:rPr lang="he-IL" dirty="0"/>
              <a:t> הגעתם לתחנת מידע על טיולים. תוכלו לבחור בכל מקום שוב תרצו לטייל. ספרו לשכן לאן תטיילו?</a:t>
            </a:r>
            <a:endParaRPr lang="en-US" dirty="0"/>
          </a:p>
          <a:p>
            <a:r>
              <a:rPr lang="he-IL" i="1" dirty="0"/>
              <a:t>תחנה 5:</a:t>
            </a:r>
            <a:r>
              <a:rPr lang="he-IL" dirty="0"/>
              <a:t> הגעתם לחנות דיסקים וקלטות. באיזו מוסיקה תבחרו?</a:t>
            </a:r>
            <a:endParaRPr lang="en-US" dirty="0"/>
          </a:p>
          <a:p>
            <a:r>
              <a:rPr lang="he-IL" i="1" dirty="0"/>
              <a:t>תחנה 6:</a:t>
            </a:r>
            <a:r>
              <a:rPr lang="he-IL" dirty="0"/>
              <a:t> הגעתם לשוק מלא אנשים  לבחירתכם. בחרתם בבן/ בת לוויה לשבועיים הבאים. תארו את תכונותיו, מראהו, גילו, אופיו </a:t>
            </a:r>
            <a:r>
              <a:rPr lang="he-IL" dirty="0" err="1"/>
              <a:t>וכו</a:t>
            </a:r>
            <a:r>
              <a:rPr lang="he-IL" dirty="0"/>
              <a:t>'.</a:t>
            </a:r>
            <a:endParaRPr lang="en-US" dirty="0"/>
          </a:p>
          <a:p>
            <a:pPr marL="0" indent="0">
              <a:buNone/>
            </a:pPr>
            <a:endParaRPr lang="he-IL" dirty="0"/>
          </a:p>
        </p:txBody>
      </p:sp>
    </p:spTree>
    <p:extLst>
      <p:ext uri="{BB962C8B-B14F-4D97-AF65-F5344CB8AC3E}">
        <p14:creationId xmlns:p14="http://schemas.microsoft.com/office/powerpoint/2010/main" val="2881546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7D96E6F-203B-4457-8A4B-1B5B38A08E7B}"/>
              </a:ext>
            </a:extLst>
          </p:cNvPr>
          <p:cNvSpPr>
            <a:spLocks noGrp="1"/>
          </p:cNvSpPr>
          <p:nvPr>
            <p:ph idx="1"/>
          </p:nvPr>
        </p:nvSpPr>
        <p:spPr>
          <a:xfrm>
            <a:off x="838200" y="347472"/>
            <a:ext cx="10515600" cy="5829491"/>
          </a:xfrm>
        </p:spPr>
        <p:txBody>
          <a:bodyPr>
            <a:normAutofit lnSpcReduction="10000"/>
          </a:bodyPr>
          <a:lstStyle/>
          <a:p>
            <a:pPr marL="0" indent="0">
              <a:buNone/>
            </a:pPr>
            <a:r>
              <a:rPr lang="he-IL" u="sng" dirty="0">
                <a:solidFill>
                  <a:srgbClr val="FF0000"/>
                </a:solidFill>
              </a:rPr>
              <a:t>נולדתי בתאריך....</a:t>
            </a:r>
            <a:endParaRPr lang="en-US" dirty="0">
              <a:solidFill>
                <a:srgbClr val="FF0000"/>
              </a:solidFill>
            </a:endParaRPr>
          </a:p>
          <a:p>
            <a:pPr marL="0" indent="0">
              <a:buNone/>
            </a:pPr>
            <a:r>
              <a:rPr lang="he-IL" dirty="0"/>
              <a:t>כל תלמיד/ה רושם על פס בריסטול (או דף צבעוני), או פרח גזור מבריסטול את שמו, שם המשפחה, תאריך הלידה.</a:t>
            </a:r>
            <a:endParaRPr lang="en-US" dirty="0"/>
          </a:p>
          <a:p>
            <a:pPr marL="0" indent="0">
              <a:buNone/>
            </a:pPr>
            <a:r>
              <a:rPr lang="he-IL" dirty="0"/>
              <a:t>בערמה את התוצרים, ולאחר מכן ממיינים לפי חודשי השנה, במספר שולחנות בכתה.</a:t>
            </a:r>
            <a:endParaRPr lang="en-US" dirty="0"/>
          </a:p>
          <a:p>
            <a:pPr marL="0" indent="0">
              <a:buNone/>
            </a:pPr>
            <a:r>
              <a:rPr lang="he-IL" dirty="0"/>
              <a:t>כל קבוצה מתכנסת לפי התאריך – חודש ו/או מזל.</a:t>
            </a:r>
            <a:endParaRPr lang="en-US" dirty="0"/>
          </a:p>
          <a:p>
            <a:pPr marL="0" indent="0">
              <a:buNone/>
            </a:pPr>
            <a:r>
              <a:rPr lang="he-IL" dirty="0"/>
              <a:t>בסבב קבוצתי מציג כל אחד משהו על עצמו בהקשר לתאריך הלידה – מזל, תכונה , שעת לידה, משהו שמאפיין אותו.</a:t>
            </a:r>
            <a:endParaRPr lang="en-US" dirty="0"/>
          </a:p>
          <a:p>
            <a:pPr marL="0" indent="0">
              <a:buNone/>
            </a:pPr>
            <a:r>
              <a:rPr lang="he-IL" dirty="0"/>
              <a:t>בסיכום לכל קבוצה נבחר נציג שמספר על הדומה והשונה,</a:t>
            </a:r>
            <a:endParaRPr lang="en-US" dirty="0"/>
          </a:p>
          <a:p>
            <a:pPr marL="0" indent="0">
              <a:buNone/>
            </a:pPr>
            <a:r>
              <a:rPr lang="he-IL" dirty="0"/>
              <a:t>האם הייתה היכרות עם תלמידים חדשים, נושא חדש, עניין משותף.</a:t>
            </a:r>
            <a:endParaRPr lang="en-US" dirty="0"/>
          </a:p>
          <a:p>
            <a:pPr marL="0" indent="0">
              <a:buNone/>
            </a:pPr>
            <a:r>
              <a:rPr lang="he-IL" dirty="0"/>
              <a:t>במידה ולתלמיד אין שותפים לתאריך – אפשר לצרפו לקבוצה הקרובה לתאריך הלידה שלו.</a:t>
            </a:r>
            <a:endParaRPr lang="en-US" dirty="0"/>
          </a:p>
          <a:p>
            <a:pPr marL="0" indent="0">
              <a:buNone/>
            </a:pPr>
            <a:r>
              <a:rPr lang="he-IL" dirty="0"/>
              <a:t>לבסוף שומרים את התאריכים לשימוש הכתה לברכות לימי הולדת.</a:t>
            </a:r>
            <a:endParaRPr lang="en-US" dirty="0"/>
          </a:p>
          <a:p>
            <a:pPr marL="0" indent="0">
              <a:buNone/>
            </a:pPr>
            <a:endParaRPr lang="he-IL" dirty="0"/>
          </a:p>
        </p:txBody>
      </p:sp>
    </p:spTree>
    <p:extLst>
      <p:ext uri="{BB962C8B-B14F-4D97-AF65-F5344CB8AC3E}">
        <p14:creationId xmlns:p14="http://schemas.microsoft.com/office/powerpoint/2010/main" val="1354768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F8BDF603-2595-41BB-9E53-D4F3A0C2FF21}"/>
              </a:ext>
            </a:extLst>
          </p:cNvPr>
          <p:cNvSpPr/>
          <p:nvPr/>
        </p:nvSpPr>
        <p:spPr>
          <a:xfrm>
            <a:off x="585216" y="-3038411"/>
            <a:ext cx="11009376" cy="14181318"/>
          </a:xfrm>
          <a:prstGeom prst="rect">
            <a:avLst/>
          </a:prstGeom>
        </p:spPr>
        <p:txBody>
          <a:bodyPr wrap="square">
            <a:spAutoFit/>
          </a:bodyPr>
          <a:lstStyle/>
          <a:p>
            <a:pPr>
              <a:lnSpc>
                <a:spcPct val="150000"/>
              </a:lnSpc>
            </a:pPr>
            <a:endParaRPr lang="he-IL" b="1" u="sng" dirty="0">
              <a:solidFill>
                <a:srgbClr val="FF0000"/>
              </a:solidFill>
              <a:latin typeface="Arial" panose="020B0604020202020204" pitchFamily="34" charset="0"/>
              <a:ea typeface="Times New Roman" panose="02020603050405020304" pitchFamily="18" charset="0"/>
              <a:cs typeface="David" panose="020E0502060401010101" pitchFamily="34" charset="-79"/>
            </a:endParaRPr>
          </a:p>
          <a:p>
            <a:pPr>
              <a:lnSpc>
                <a:spcPct val="150000"/>
              </a:lnSpc>
            </a:pPr>
            <a:endParaRPr lang="he-IL" b="1" u="sng" dirty="0">
              <a:solidFill>
                <a:srgbClr val="FF0000"/>
              </a:solidFill>
              <a:latin typeface="Arial" panose="020B0604020202020204" pitchFamily="34" charset="0"/>
              <a:ea typeface="Times New Roman" panose="02020603050405020304" pitchFamily="18" charset="0"/>
              <a:cs typeface="David" panose="020E0502060401010101" pitchFamily="34" charset="-79"/>
            </a:endParaRPr>
          </a:p>
          <a:p>
            <a:pPr>
              <a:lnSpc>
                <a:spcPct val="150000"/>
              </a:lnSpc>
            </a:pPr>
            <a:endParaRPr lang="he-IL" b="1" u="sng" dirty="0">
              <a:solidFill>
                <a:srgbClr val="FF0000"/>
              </a:solidFill>
              <a:latin typeface="Arial" panose="020B0604020202020204" pitchFamily="34" charset="0"/>
              <a:ea typeface="Times New Roman" panose="02020603050405020304" pitchFamily="18" charset="0"/>
              <a:cs typeface="David" panose="020E0502060401010101" pitchFamily="34" charset="-79"/>
            </a:endParaRPr>
          </a:p>
          <a:p>
            <a:pPr>
              <a:lnSpc>
                <a:spcPct val="150000"/>
              </a:lnSpc>
            </a:pPr>
            <a:endParaRPr lang="he-IL" b="1" u="sng" dirty="0">
              <a:solidFill>
                <a:srgbClr val="FF0000"/>
              </a:solidFill>
              <a:latin typeface="Arial" panose="020B0604020202020204" pitchFamily="34" charset="0"/>
              <a:ea typeface="Times New Roman" panose="02020603050405020304" pitchFamily="18" charset="0"/>
              <a:cs typeface="David" panose="020E0502060401010101" pitchFamily="34" charset="-79"/>
            </a:endParaRPr>
          </a:p>
          <a:p>
            <a:pPr>
              <a:lnSpc>
                <a:spcPct val="150000"/>
              </a:lnSpc>
            </a:pPr>
            <a:endParaRPr lang="he-IL" b="1" u="sng" dirty="0">
              <a:solidFill>
                <a:srgbClr val="FF0000"/>
              </a:solidFill>
              <a:latin typeface="Arial" panose="020B0604020202020204" pitchFamily="34" charset="0"/>
              <a:ea typeface="Times New Roman" panose="02020603050405020304" pitchFamily="18" charset="0"/>
              <a:cs typeface="David" panose="020E0502060401010101" pitchFamily="34" charset="-79"/>
            </a:endParaRPr>
          </a:p>
          <a:p>
            <a:pPr>
              <a:lnSpc>
                <a:spcPct val="150000"/>
              </a:lnSpc>
            </a:pPr>
            <a:endParaRPr lang="he-IL" b="1" u="sng" dirty="0">
              <a:solidFill>
                <a:srgbClr val="FF0000"/>
              </a:solidFill>
              <a:latin typeface="Arial" panose="020B0604020202020204" pitchFamily="34" charset="0"/>
              <a:ea typeface="Times New Roman" panose="02020603050405020304" pitchFamily="18" charset="0"/>
              <a:cs typeface="David" panose="020E0502060401010101" pitchFamily="34" charset="-79"/>
            </a:endParaRPr>
          </a:p>
          <a:p>
            <a:pPr>
              <a:lnSpc>
                <a:spcPct val="150000"/>
              </a:lnSpc>
            </a:pPr>
            <a:endParaRPr lang="he-IL" b="1" u="sng" dirty="0">
              <a:solidFill>
                <a:srgbClr val="FF0000"/>
              </a:solidFill>
              <a:latin typeface="Arial" panose="020B0604020202020204" pitchFamily="34" charset="0"/>
              <a:ea typeface="Times New Roman" panose="02020603050405020304" pitchFamily="18" charset="0"/>
              <a:cs typeface="David" panose="020E0502060401010101" pitchFamily="34" charset="-79"/>
            </a:endParaRPr>
          </a:p>
          <a:p>
            <a:pPr>
              <a:lnSpc>
                <a:spcPct val="150000"/>
              </a:lnSpc>
            </a:pPr>
            <a:r>
              <a:rPr lang="he-IL" b="1" u="sng" dirty="0">
                <a:solidFill>
                  <a:srgbClr val="FF0000"/>
                </a:solidFill>
                <a:latin typeface="Arial" panose="020B0604020202020204" pitchFamily="34" charset="0"/>
                <a:ea typeface="Times New Roman" panose="02020603050405020304" pitchFamily="18" charset="0"/>
                <a:cs typeface="David" panose="020E0502060401010101" pitchFamily="34" charset="-79"/>
              </a:rPr>
              <a:t>קפה ידע- פתיחה חגיגית</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הנחת היסוד היא כי במקומות הלא </a:t>
            </a:r>
            <a:r>
              <a:rPr lang="he-IL" dirty="0" err="1">
                <a:latin typeface="Arial" panose="020B0604020202020204" pitchFamily="34" charset="0"/>
                <a:ea typeface="Times New Roman" panose="02020603050405020304" pitchFamily="18" charset="0"/>
                <a:cs typeface="David" panose="020E0502060401010101" pitchFamily="34" charset="-79"/>
              </a:rPr>
              <a:t>פורמלים</a:t>
            </a:r>
            <a:r>
              <a:rPr lang="he-IL" dirty="0">
                <a:latin typeface="Arial" panose="020B0604020202020204" pitchFamily="34" charset="0"/>
                <a:ea typeface="Times New Roman" panose="02020603050405020304" pitchFamily="18" charset="0"/>
                <a:cs typeface="David" panose="020E0502060401010101" pitchFamily="34" charset="-79"/>
              </a:rPr>
              <a:t> קורים הדברים הכי חשובים. </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המטרה של השיחה היא "החלפת ידע" </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b="1" u="sng" dirty="0">
                <a:latin typeface="Arial" panose="020B0604020202020204" pitchFamily="34" charset="0"/>
                <a:ea typeface="Times New Roman" panose="02020603050405020304" pitchFamily="18" charset="0"/>
                <a:cs typeface="David" panose="020E0502060401010101" pitchFamily="34" charset="-79"/>
              </a:rPr>
              <a:t>הכנת הכיתה: </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מכינים את הכיתה כמו בית קפה, שולחנות ל4-5 אנשים, מפות , פרח/ים , וכיד הדמיון....</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b="1" u="sng" dirty="0">
                <a:latin typeface="Arial" panose="020B0604020202020204" pitchFamily="34" charset="0"/>
                <a:ea typeface="Times New Roman" panose="02020603050405020304" pitchFamily="18" charset="0"/>
                <a:cs typeface="David" panose="020E0502060401010101" pitchFamily="34" charset="-79"/>
              </a:rPr>
              <a:t>עקרונות השיטה:</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4-5 אנשים סביב שולחן מקסימום , אחרת נפגמת היכולת האינטימית לדבר.</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ישיבה חופשית , אך לא יותר מ-5 אנשים (אפשר פחות)</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ישנם 4 סבבים של שיחה.</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לאחר 10 דק' נשאר בשולחן "מארח" , וכל האחרים ניגשים לשולחנות אחרים ומשוחחים</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מצטרפים לחברים שלא ישבנו איתם קודם</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b="1" u="sng" dirty="0">
                <a:latin typeface="Arial" panose="020B0604020202020204" pitchFamily="34" charset="0"/>
                <a:ea typeface="Times New Roman" panose="02020603050405020304" pitchFamily="18" charset="0"/>
                <a:cs typeface="David" panose="020E0502060401010101" pitchFamily="34" charset="-79"/>
              </a:rPr>
              <a:t>נושאי השיחה בסבבים:</a:t>
            </a:r>
            <a:endParaRPr lang="en-US" sz="14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mj-lt"/>
              <a:buAutoNum type="arabicPeriod"/>
              <a:tabLst>
                <a:tab pos="457200" algn="l"/>
              </a:tabLst>
            </a:pPr>
            <a:r>
              <a:rPr lang="he-IL" dirty="0">
                <a:latin typeface="Arial" panose="020B0604020202020204" pitchFamily="34" charset="0"/>
                <a:ea typeface="Times New Roman" panose="02020603050405020304" pitchFamily="18" charset="0"/>
                <a:cs typeface="David" panose="020E0502060401010101" pitchFamily="34" charset="-79"/>
              </a:rPr>
              <a:t>התחדשות אישית- חוויה מהחופש שגרמה לתחושה של התחדשות</a:t>
            </a:r>
            <a:endParaRPr lang="en-US" sz="14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mj-lt"/>
              <a:buAutoNum type="arabicPeriod"/>
              <a:tabLst>
                <a:tab pos="457200" algn="l"/>
              </a:tabLst>
            </a:pPr>
            <a:r>
              <a:rPr lang="he-IL" dirty="0">
                <a:latin typeface="Arial" panose="020B0604020202020204" pitchFamily="34" charset="0"/>
                <a:ea typeface="Times New Roman" panose="02020603050405020304" pitchFamily="18" charset="0"/>
                <a:cs typeface="David" panose="020E0502060401010101" pitchFamily="34" charset="-79"/>
              </a:rPr>
              <a:t>התחדשות "מקצועית"- מה אני מתכוונת לחדש בשנה הבאה? ציפיות להתחדשות בשנה הבאה ברמה האישית הלימודית והחברתית  לקראת השנה החדשה.</a:t>
            </a:r>
            <a:endParaRPr lang="en-US" sz="14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mj-lt"/>
              <a:buAutoNum type="arabicPeriod"/>
              <a:tabLst>
                <a:tab pos="457200" algn="l"/>
              </a:tabLst>
            </a:pPr>
            <a:r>
              <a:rPr lang="he-IL" dirty="0">
                <a:latin typeface="Arial" panose="020B0604020202020204" pitchFamily="34" charset="0"/>
                <a:ea typeface="Times New Roman" panose="02020603050405020304" pitchFamily="18" charset="0"/>
                <a:cs typeface="David" panose="020E0502060401010101" pitchFamily="34" charset="-79"/>
              </a:rPr>
              <a:t>התחדשות בכיתה- מה היינו רוצים שיתחדש בכיתה?</a:t>
            </a:r>
            <a:endParaRPr lang="en-US" sz="14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mj-lt"/>
              <a:buAutoNum type="arabicPeriod"/>
              <a:tabLst>
                <a:tab pos="457200" algn="l"/>
              </a:tabLst>
            </a:pPr>
            <a:r>
              <a:rPr lang="he-IL" dirty="0">
                <a:latin typeface="Arial" panose="020B0604020202020204" pitchFamily="34" charset="0"/>
                <a:ea typeface="Times New Roman" panose="02020603050405020304" pitchFamily="18" charset="0"/>
                <a:cs typeface="David" panose="020E0502060401010101" pitchFamily="34" charset="-79"/>
              </a:rPr>
              <a:t>מהו עבורי הקשר בין התחדשות ל"למידה בתיכון" ? </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b="1" dirty="0">
                <a:latin typeface="Arial" panose="020B0604020202020204" pitchFamily="34" charset="0"/>
                <a:ea typeface="Times New Roman" panose="02020603050405020304" pitchFamily="18" charset="0"/>
                <a:cs typeface="David" panose="020E0502060401010101" pitchFamily="34" charset="-79"/>
              </a:rPr>
              <a:t> </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dirty="0">
                <a:latin typeface="Arial" panose="020B0604020202020204" pitchFamily="34" charset="0"/>
                <a:ea typeface="Times New Roman" panose="02020603050405020304" pitchFamily="18" charset="0"/>
                <a:cs typeface="David" panose="020E0502060401010101" pitchFamily="34" charset="-79"/>
              </a:rPr>
              <a:t> </a:t>
            </a:r>
            <a:r>
              <a:rPr lang="he-IL" b="1" dirty="0">
                <a:latin typeface="Arial" panose="020B0604020202020204" pitchFamily="34" charset="0"/>
                <a:ea typeface="Times New Roman" panose="02020603050405020304" pitchFamily="18" charset="0"/>
                <a:cs typeface="David" panose="020E0502060401010101" pitchFamily="34" charset="-79"/>
              </a:rPr>
              <a:t> </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b="1" dirty="0">
                <a:solidFill>
                  <a:srgbClr val="FF0000"/>
                </a:solidFill>
                <a:latin typeface="Arial" panose="020B0604020202020204" pitchFamily="34" charset="0"/>
                <a:ea typeface="Times New Roman" panose="02020603050405020304" pitchFamily="18" charset="0"/>
                <a:cs typeface="David" panose="020E0502060401010101" pitchFamily="34" charset="-79"/>
              </a:rPr>
              <a:t> </a:t>
            </a:r>
            <a:endParaRPr lang="en-US" sz="1400" dirty="0">
              <a:effectLst/>
              <a:latin typeface="Times New Roman" panose="02020603050405020304" pitchFamily="18" charset="0"/>
              <a:ea typeface="Times New Roman" panose="02020603050405020304" pitchFamily="18" charset="0"/>
            </a:endParaRPr>
          </a:p>
          <a:p>
            <a:pPr>
              <a:lnSpc>
                <a:spcPct val="150000"/>
              </a:lnSpc>
            </a:pPr>
            <a:r>
              <a:rPr lang="he-IL" b="1" dirty="0">
                <a:solidFill>
                  <a:srgbClr val="FF0000"/>
                </a:solidFill>
                <a:latin typeface="Arial" panose="020B0604020202020204" pitchFamily="34" charset="0"/>
                <a:ea typeface="Times New Roman" panose="02020603050405020304" pitchFamily="18" charset="0"/>
                <a:cs typeface="David" panose="020E0502060401010101" pitchFamily="34" charset="-79"/>
              </a:rPr>
              <a:t> </a:t>
            </a:r>
            <a:endParaRPr lang="en-US" sz="1400" dirty="0">
              <a:effectLst/>
              <a:latin typeface="Times New Roman" panose="02020603050405020304" pitchFamily="18" charset="0"/>
              <a:ea typeface="Times New Roman" panose="02020603050405020304" pitchFamily="18" charset="0"/>
            </a:endParaRPr>
          </a:p>
          <a:p>
            <a:pPr>
              <a:lnSpc>
                <a:spcPct val="150000"/>
              </a:lnSpc>
              <a:tabLst>
                <a:tab pos="1049020" algn="l"/>
              </a:tabLst>
            </a:pPr>
            <a:r>
              <a:rPr lang="he-IL" b="1" dirty="0">
                <a:latin typeface="Arial" panose="020B0604020202020204" pitchFamily="34" charset="0"/>
                <a:ea typeface="Times New Roman" panose="02020603050405020304" pitchFamily="18" charset="0"/>
                <a:cs typeface="David" panose="020E0502060401010101" pitchFamily="34" charset="-79"/>
              </a:rPr>
              <a:t> </a:t>
            </a:r>
            <a:endParaRPr lang="en-US" sz="1400" dirty="0">
              <a:effectLst/>
              <a:latin typeface="Times New Roman" panose="02020603050405020304" pitchFamily="18" charset="0"/>
              <a:ea typeface="Times New Roman" panose="02020603050405020304" pitchFamily="18" charset="0"/>
            </a:endParaRPr>
          </a:p>
          <a:p>
            <a:pPr>
              <a:lnSpc>
                <a:spcPct val="150000"/>
              </a:lnSpc>
              <a:tabLst>
                <a:tab pos="1049020" algn="l"/>
              </a:tabLst>
            </a:pPr>
            <a:r>
              <a:rPr lang="he-IL" b="1" dirty="0">
                <a:latin typeface="Arial" panose="020B0604020202020204" pitchFamily="34" charset="0"/>
                <a:ea typeface="Times New Roman" panose="02020603050405020304" pitchFamily="18" charset="0"/>
                <a:cs typeface="David" panose="020E0502060401010101" pitchFamily="34" charset="-79"/>
              </a:rPr>
              <a:t> </a:t>
            </a:r>
            <a:endParaRPr lang="en-US" sz="1400" dirty="0">
              <a:effectLst/>
              <a:latin typeface="Times New Roman" panose="02020603050405020304" pitchFamily="18" charset="0"/>
              <a:ea typeface="Times New Roman" panose="02020603050405020304" pitchFamily="18" charset="0"/>
            </a:endParaRPr>
          </a:p>
          <a:p>
            <a:pPr>
              <a:lnSpc>
                <a:spcPct val="150000"/>
              </a:lnSpc>
              <a:tabLst>
                <a:tab pos="1049020" algn="l"/>
              </a:tabLst>
            </a:pPr>
            <a:r>
              <a:rPr lang="he-IL" b="1" dirty="0">
                <a:solidFill>
                  <a:srgbClr val="FF0000"/>
                </a:solidFill>
                <a:latin typeface="Arial" panose="020B0604020202020204" pitchFamily="34" charset="0"/>
                <a:ea typeface="Times New Roman" panose="02020603050405020304" pitchFamily="18" charset="0"/>
                <a:cs typeface="David" panose="020E0502060401010101" pitchFamily="34" charset="-79"/>
              </a:rPr>
              <a:t> </a:t>
            </a:r>
            <a:endParaRPr lang="en-US" sz="1400" dirty="0">
              <a:effectLst/>
              <a:latin typeface="Times New Roman" panose="02020603050405020304" pitchFamily="18" charset="0"/>
              <a:ea typeface="Times New Roman" panose="02020603050405020304" pitchFamily="18" charset="0"/>
            </a:endParaRPr>
          </a:p>
          <a:p>
            <a:pPr>
              <a:lnSpc>
                <a:spcPct val="150000"/>
              </a:lnSpc>
              <a:tabLst>
                <a:tab pos="1049020" algn="l"/>
              </a:tabLst>
            </a:pPr>
            <a:r>
              <a:rPr lang="he-IL" b="1" dirty="0">
                <a:solidFill>
                  <a:srgbClr val="FF0000"/>
                </a:solidFill>
                <a:latin typeface="Arial" panose="020B0604020202020204" pitchFamily="34" charset="0"/>
                <a:ea typeface="Times New Roman" panose="02020603050405020304" pitchFamily="18" charset="0"/>
                <a:cs typeface="David" panose="020E0502060401010101" pitchFamily="34" charset="-79"/>
              </a:rPr>
              <a:t> </a:t>
            </a:r>
            <a:endParaRPr lang="en-US" sz="1400" dirty="0">
              <a:effectLst/>
              <a:latin typeface="Times New Roman" panose="02020603050405020304" pitchFamily="18" charset="0"/>
              <a:ea typeface="Times New Roman" panose="02020603050405020304" pitchFamily="18" charset="0"/>
            </a:endParaRPr>
          </a:p>
          <a:p>
            <a:pPr>
              <a:lnSpc>
                <a:spcPct val="150000"/>
              </a:lnSpc>
              <a:tabLst>
                <a:tab pos="1049020" algn="l"/>
              </a:tabLst>
            </a:pPr>
            <a:r>
              <a:rPr lang="he-IL" b="1" dirty="0">
                <a:solidFill>
                  <a:srgbClr val="FF0000"/>
                </a:solidFill>
                <a:latin typeface="Arial" panose="020B0604020202020204" pitchFamily="34" charset="0"/>
                <a:ea typeface="Times New Roman" panose="02020603050405020304" pitchFamily="18" charset="0"/>
                <a:cs typeface="David" panose="020E0502060401010101" pitchFamily="34" charset="-79"/>
              </a:rPr>
              <a:t> </a:t>
            </a:r>
            <a:endParaRPr lang="he-IL" dirty="0"/>
          </a:p>
        </p:txBody>
      </p:sp>
    </p:spTree>
    <p:extLst>
      <p:ext uri="{BB962C8B-B14F-4D97-AF65-F5344CB8AC3E}">
        <p14:creationId xmlns:p14="http://schemas.microsoft.com/office/powerpoint/2010/main" val="244176424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1551</Words>
  <Application>Microsoft Office PowerPoint</Application>
  <PresentationFormat>מסך רחב</PresentationFormat>
  <Paragraphs>148</Paragraphs>
  <Slides>16</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16</vt:i4>
      </vt:variant>
    </vt:vector>
  </HeadingPairs>
  <TitlesOfParts>
    <vt:vector size="22" baseType="lpstr">
      <vt:lpstr>Arial</vt:lpstr>
      <vt:lpstr>Calibri</vt:lpstr>
      <vt:lpstr>Calibri Light</vt:lpstr>
      <vt:lpstr>Symbol</vt:lpstr>
      <vt:lpstr>Times New Roman</vt:lpstr>
      <vt:lpstr>ערכת נושא Office</vt:lpstr>
      <vt:lpstr>פעילויות והפעלות לפתיחת השנה </vt:lpstr>
      <vt:lpstr>רעיונות להכרות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תיאום ציפיות ובניית כיתה כקבוצה חברתית </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פעילויות והפעלות לפתיחת השנה</dc:title>
  <dc:creator>shuly gabi</dc:creator>
  <cp:lastModifiedBy>Eliel Itzkovich</cp:lastModifiedBy>
  <cp:revision>7</cp:revision>
  <dcterms:created xsi:type="dcterms:W3CDTF">2022-07-08T04:55:04Z</dcterms:created>
  <dcterms:modified xsi:type="dcterms:W3CDTF">2022-08-24T18:09:17Z</dcterms:modified>
</cp:coreProperties>
</file>