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75" r:id="rId3"/>
    <p:sldId id="273" r:id="rId4"/>
    <p:sldId id="27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4" r:id="rId22"/>
  </p:sldIdLst>
  <p:sldSz cx="12192000" cy="6858000"/>
  <p:notesSz cx="7010400" cy="92964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013"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62BCD041-FF5B-4300-969B-418EE43046FC}" type="datetimeFigureOut">
              <a:rPr lang="he-IL" smtClean="0"/>
              <a:t>י"ז/אייר/תשפ"ב</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2467DE2-A48D-40A0-ACC1-1230679764E3}" type="slidenum">
              <a:rPr lang="he-IL" smtClean="0"/>
              <a:t>‹#›</a:t>
            </a:fld>
            <a:endParaRPr lang="he-IL"/>
          </a:p>
        </p:txBody>
      </p:sp>
    </p:spTree>
    <p:extLst>
      <p:ext uri="{BB962C8B-B14F-4D97-AF65-F5344CB8AC3E}">
        <p14:creationId xmlns:p14="http://schemas.microsoft.com/office/powerpoint/2010/main" val="908264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62BCD041-FF5B-4300-969B-418EE43046FC}" type="datetimeFigureOut">
              <a:rPr lang="he-IL" smtClean="0"/>
              <a:t>י"ז/אייר/תשפ"ב</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2467DE2-A48D-40A0-ACC1-1230679764E3}" type="slidenum">
              <a:rPr lang="he-IL" smtClean="0"/>
              <a:t>‹#›</a:t>
            </a:fld>
            <a:endParaRPr lang="he-IL"/>
          </a:p>
        </p:txBody>
      </p:sp>
    </p:spTree>
    <p:extLst>
      <p:ext uri="{BB962C8B-B14F-4D97-AF65-F5344CB8AC3E}">
        <p14:creationId xmlns:p14="http://schemas.microsoft.com/office/powerpoint/2010/main" val="3534096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62BCD041-FF5B-4300-969B-418EE43046FC}" type="datetimeFigureOut">
              <a:rPr lang="he-IL" smtClean="0"/>
              <a:t>י"ז/אייר/תשפ"ב</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2467DE2-A48D-40A0-ACC1-1230679764E3}" type="slidenum">
              <a:rPr lang="he-IL" smtClean="0"/>
              <a:t>‹#›</a:t>
            </a:fld>
            <a:endParaRPr lang="he-IL"/>
          </a:p>
        </p:txBody>
      </p:sp>
    </p:spTree>
    <p:extLst>
      <p:ext uri="{BB962C8B-B14F-4D97-AF65-F5344CB8AC3E}">
        <p14:creationId xmlns:p14="http://schemas.microsoft.com/office/powerpoint/2010/main" val="368490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62BCD041-FF5B-4300-969B-418EE43046FC}" type="datetimeFigureOut">
              <a:rPr lang="he-IL" smtClean="0"/>
              <a:t>י"ז/אייר/תשפ"ב</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2467DE2-A48D-40A0-ACC1-1230679764E3}" type="slidenum">
              <a:rPr lang="he-IL" smtClean="0"/>
              <a:t>‹#›</a:t>
            </a:fld>
            <a:endParaRPr lang="he-IL"/>
          </a:p>
        </p:txBody>
      </p:sp>
    </p:spTree>
    <p:extLst>
      <p:ext uri="{BB962C8B-B14F-4D97-AF65-F5344CB8AC3E}">
        <p14:creationId xmlns:p14="http://schemas.microsoft.com/office/powerpoint/2010/main" val="216855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ערוך סגנונות טקסט של תבנית בסיס</a:t>
            </a:r>
          </a:p>
        </p:txBody>
      </p:sp>
      <p:sp>
        <p:nvSpPr>
          <p:cNvPr id="4" name="מציין מיקום של תאריך 3"/>
          <p:cNvSpPr>
            <a:spLocks noGrp="1"/>
          </p:cNvSpPr>
          <p:nvPr>
            <p:ph type="dt" sz="half" idx="10"/>
          </p:nvPr>
        </p:nvSpPr>
        <p:spPr/>
        <p:txBody>
          <a:bodyPr/>
          <a:lstStyle/>
          <a:p>
            <a:fld id="{62BCD041-FF5B-4300-969B-418EE43046FC}" type="datetimeFigureOut">
              <a:rPr lang="he-IL" smtClean="0"/>
              <a:t>י"ז/אייר/תשפ"ב</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2467DE2-A48D-40A0-ACC1-1230679764E3}" type="slidenum">
              <a:rPr lang="he-IL" smtClean="0"/>
              <a:t>‹#›</a:t>
            </a:fld>
            <a:endParaRPr lang="he-IL"/>
          </a:p>
        </p:txBody>
      </p:sp>
    </p:spTree>
    <p:extLst>
      <p:ext uri="{BB962C8B-B14F-4D97-AF65-F5344CB8AC3E}">
        <p14:creationId xmlns:p14="http://schemas.microsoft.com/office/powerpoint/2010/main" val="860443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62BCD041-FF5B-4300-969B-418EE43046FC}" type="datetimeFigureOut">
              <a:rPr lang="he-IL" smtClean="0"/>
              <a:t>י"ז/אייר/תשפ"ב</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C2467DE2-A48D-40A0-ACC1-1230679764E3}" type="slidenum">
              <a:rPr lang="he-IL" smtClean="0"/>
              <a:t>‹#›</a:t>
            </a:fld>
            <a:endParaRPr lang="he-IL"/>
          </a:p>
        </p:txBody>
      </p:sp>
    </p:spTree>
    <p:extLst>
      <p:ext uri="{BB962C8B-B14F-4D97-AF65-F5344CB8AC3E}">
        <p14:creationId xmlns:p14="http://schemas.microsoft.com/office/powerpoint/2010/main" val="3362348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62BCD041-FF5B-4300-969B-418EE43046FC}" type="datetimeFigureOut">
              <a:rPr lang="he-IL" smtClean="0"/>
              <a:t>י"ז/אייר/תשפ"ב</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C2467DE2-A48D-40A0-ACC1-1230679764E3}" type="slidenum">
              <a:rPr lang="he-IL" smtClean="0"/>
              <a:t>‹#›</a:t>
            </a:fld>
            <a:endParaRPr lang="he-IL"/>
          </a:p>
        </p:txBody>
      </p:sp>
    </p:spTree>
    <p:extLst>
      <p:ext uri="{BB962C8B-B14F-4D97-AF65-F5344CB8AC3E}">
        <p14:creationId xmlns:p14="http://schemas.microsoft.com/office/powerpoint/2010/main" val="4033437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62BCD041-FF5B-4300-969B-418EE43046FC}" type="datetimeFigureOut">
              <a:rPr lang="he-IL" smtClean="0"/>
              <a:t>י"ז/אייר/תשפ"ב</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C2467DE2-A48D-40A0-ACC1-1230679764E3}" type="slidenum">
              <a:rPr lang="he-IL" smtClean="0"/>
              <a:t>‹#›</a:t>
            </a:fld>
            <a:endParaRPr lang="he-IL"/>
          </a:p>
        </p:txBody>
      </p:sp>
    </p:spTree>
    <p:extLst>
      <p:ext uri="{BB962C8B-B14F-4D97-AF65-F5344CB8AC3E}">
        <p14:creationId xmlns:p14="http://schemas.microsoft.com/office/powerpoint/2010/main" val="3473173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62BCD041-FF5B-4300-969B-418EE43046FC}" type="datetimeFigureOut">
              <a:rPr lang="he-IL" smtClean="0"/>
              <a:t>י"ז/אייר/תשפ"ב</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C2467DE2-A48D-40A0-ACC1-1230679764E3}" type="slidenum">
              <a:rPr lang="he-IL" smtClean="0"/>
              <a:t>‹#›</a:t>
            </a:fld>
            <a:endParaRPr lang="he-IL"/>
          </a:p>
        </p:txBody>
      </p:sp>
    </p:spTree>
    <p:extLst>
      <p:ext uri="{BB962C8B-B14F-4D97-AF65-F5344CB8AC3E}">
        <p14:creationId xmlns:p14="http://schemas.microsoft.com/office/powerpoint/2010/main" val="1102162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62BCD041-FF5B-4300-969B-418EE43046FC}" type="datetimeFigureOut">
              <a:rPr lang="he-IL" smtClean="0"/>
              <a:t>י"ז/אייר/תשפ"ב</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C2467DE2-A48D-40A0-ACC1-1230679764E3}" type="slidenum">
              <a:rPr lang="he-IL" smtClean="0"/>
              <a:t>‹#›</a:t>
            </a:fld>
            <a:endParaRPr lang="he-IL"/>
          </a:p>
        </p:txBody>
      </p:sp>
    </p:spTree>
    <p:extLst>
      <p:ext uri="{BB962C8B-B14F-4D97-AF65-F5344CB8AC3E}">
        <p14:creationId xmlns:p14="http://schemas.microsoft.com/office/powerpoint/2010/main" val="889416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62BCD041-FF5B-4300-969B-418EE43046FC}" type="datetimeFigureOut">
              <a:rPr lang="he-IL" smtClean="0"/>
              <a:t>י"ז/אייר/תשפ"ב</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C2467DE2-A48D-40A0-ACC1-1230679764E3}" type="slidenum">
              <a:rPr lang="he-IL" smtClean="0"/>
              <a:t>‹#›</a:t>
            </a:fld>
            <a:endParaRPr lang="he-IL"/>
          </a:p>
        </p:txBody>
      </p:sp>
    </p:spTree>
    <p:extLst>
      <p:ext uri="{BB962C8B-B14F-4D97-AF65-F5344CB8AC3E}">
        <p14:creationId xmlns:p14="http://schemas.microsoft.com/office/powerpoint/2010/main" val="2661130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2BCD041-FF5B-4300-969B-418EE43046FC}" type="datetimeFigureOut">
              <a:rPr lang="he-IL" smtClean="0"/>
              <a:t>י"ז/אייר/תשפ"ב</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2467DE2-A48D-40A0-ACC1-1230679764E3}" type="slidenum">
              <a:rPr lang="he-IL" smtClean="0"/>
              <a:t>‹#›</a:t>
            </a:fld>
            <a:endParaRPr lang="he-IL"/>
          </a:p>
        </p:txBody>
      </p:sp>
    </p:spTree>
    <p:extLst>
      <p:ext uri="{BB962C8B-B14F-4D97-AF65-F5344CB8AC3E}">
        <p14:creationId xmlns:p14="http://schemas.microsoft.com/office/powerpoint/2010/main" val="28578018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1783105" y="2302318"/>
            <a:ext cx="8409674" cy="1569660"/>
          </a:xfrm>
          <a:prstGeom prst="rect">
            <a:avLst/>
          </a:prstGeom>
          <a:noFill/>
        </p:spPr>
        <p:txBody>
          <a:bodyPr wrap="none" lIns="91440" tIns="45720" rIns="91440" bIns="45720">
            <a:spAutoFit/>
          </a:bodyPr>
          <a:lstStyle/>
          <a:p>
            <a:pPr algn="ctr"/>
            <a:r>
              <a:rPr lang="he-IL" sz="96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שערים בירושלים</a:t>
            </a:r>
            <a:endParaRPr lang="he-IL" sz="96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5" name="מלבן 4"/>
          <p:cNvSpPr/>
          <p:nvPr/>
        </p:nvSpPr>
        <p:spPr>
          <a:xfrm>
            <a:off x="1131542" y="4588317"/>
            <a:ext cx="2912978" cy="584775"/>
          </a:xfrm>
          <a:prstGeom prst="rect">
            <a:avLst/>
          </a:prstGeom>
          <a:noFill/>
        </p:spPr>
        <p:txBody>
          <a:bodyPr wrap="none" lIns="91440" tIns="45720" rIns="91440" bIns="45720">
            <a:spAutoFit/>
          </a:bodyPr>
          <a:lstStyle/>
          <a:p>
            <a:pPr algn="ctr"/>
            <a:r>
              <a:rPr lang="he-IL" sz="32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Guttman Yad-Brush" panose="02010401010101010101" pitchFamily="2" charset="-79"/>
                <a:cs typeface="Guttman Yad-Brush" panose="02010401010101010101" pitchFamily="2" charset="-79"/>
              </a:rPr>
              <a:t>מסי איצקוביץ</a:t>
            </a:r>
            <a:endParaRPr lang="he-IL" sz="32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Guttman Yad-Brush" panose="02010401010101010101" pitchFamily="2" charset="-79"/>
              <a:cs typeface="Guttman Yad-Brush" panose="02010401010101010101" pitchFamily="2" charset="-79"/>
            </a:endParaRPr>
          </a:p>
        </p:txBody>
      </p:sp>
    </p:spTree>
    <p:extLst>
      <p:ext uri="{BB962C8B-B14F-4D97-AF65-F5344CB8AC3E}">
        <p14:creationId xmlns:p14="http://schemas.microsoft.com/office/powerpoint/2010/main" val="15290906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לבן 2"/>
          <p:cNvSpPr/>
          <p:nvPr/>
        </p:nvSpPr>
        <p:spPr>
          <a:xfrm>
            <a:off x="4362696" y="1080346"/>
            <a:ext cx="2868094" cy="923330"/>
          </a:xfrm>
          <a:prstGeom prst="rect">
            <a:avLst/>
          </a:prstGeom>
          <a:noFill/>
        </p:spPr>
        <p:txBody>
          <a:bodyPr wrap="none" lIns="91440" tIns="45720" rIns="91440" bIns="45720">
            <a:spAutoFit/>
          </a:bodyPr>
          <a:lstStyle/>
          <a:p>
            <a:pPr algn="ctr"/>
            <a:r>
              <a:rPr lang="he-IL"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שער שכם</a:t>
            </a:r>
            <a:endParaRPr lang="he-IL"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pic>
        <p:nvPicPr>
          <p:cNvPr id="4" name="תמונה 3"/>
          <p:cNvPicPr>
            <a:picLocks noChangeAspect="1"/>
          </p:cNvPicPr>
          <p:nvPr/>
        </p:nvPicPr>
        <p:blipFill>
          <a:blip r:embed="rId2"/>
          <a:stretch>
            <a:fillRect/>
          </a:stretch>
        </p:blipFill>
        <p:spPr>
          <a:xfrm>
            <a:off x="4563167" y="2310938"/>
            <a:ext cx="3563358" cy="3060296"/>
          </a:xfrm>
          <a:prstGeom prst="rect">
            <a:avLst/>
          </a:prstGeom>
        </p:spPr>
      </p:pic>
    </p:spTree>
    <p:extLst>
      <p:ext uri="{BB962C8B-B14F-4D97-AF65-F5344CB8AC3E}">
        <p14:creationId xmlns:p14="http://schemas.microsoft.com/office/powerpoint/2010/main" val="20015938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2"/>
          <a:stretch>
            <a:fillRect/>
          </a:stretch>
        </p:blipFill>
        <p:spPr>
          <a:xfrm>
            <a:off x="2319251" y="611107"/>
            <a:ext cx="7680960" cy="5543789"/>
          </a:xfrm>
          <a:prstGeom prst="rect">
            <a:avLst/>
          </a:prstGeom>
        </p:spPr>
      </p:pic>
    </p:spTree>
    <p:extLst>
      <p:ext uri="{BB962C8B-B14F-4D97-AF65-F5344CB8AC3E}">
        <p14:creationId xmlns:p14="http://schemas.microsoft.com/office/powerpoint/2010/main" val="876392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4497762" y="1196724"/>
            <a:ext cx="2531462" cy="923330"/>
          </a:xfrm>
          <a:prstGeom prst="rect">
            <a:avLst/>
          </a:prstGeom>
          <a:noFill/>
        </p:spPr>
        <p:txBody>
          <a:bodyPr wrap="none" lIns="91440" tIns="45720" rIns="91440" bIns="45720">
            <a:spAutoFit/>
          </a:bodyPr>
          <a:lstStyle/>
          <a:p>
            <a:pPr algn="ctr"/>
            <a:r>
              <a:rPr lang="he-IL"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שער ציון</a:t>
            </a:r>
            <a:endParaRPr lang="he-IL"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pic>
        <p:nvPicPr>
          <p:cNvPr id="3" name="תמונה 2"/>
          <p:cNvPicPr>
            <a:picLocks noChangeAspect="1"/>
          </p:cNvPicPr>
          <p:nvPr/>
        </p:nvPicPr>
        <p:blipFill>
          <a:blip r:embed="rId2"/>
          <a:stretch>
            <a:fillRect/>
          </a:stretch>
        </p:blipFill>
        <p:spPr>
          <a:xfrm>
            <a:off x="4430123" y="2198975"/>
            <a:ext cx="2666740" cy="3707419"/>
          </a:xfrm>
          <a:prstGeom prst="rect">
            <a:avLst/>
          </a:prstGeom>
        </p:spPr>
      </p:pic>
    </p:spTree>
    <p:extLst>
      <p:ext uri="{BB962C8B-B14F-4D97-AF65-F5344CB8AC3E}">
        <p14:creationId xmlns:p14="http://schemas.microsoft.com/office/powerpoint/2010/main" val="20432718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2"/>
          <a:stretch>
            <a:fillRect/>
          </a:stretch>
        </p:blipFill>
        <p:spPr>
          <a:xfrm>
            <a:off x="2211185" y="1080655"/>
            <a:ext cx="7383915" cy="4955553"/>
          </a:xfrm>
          <a:prstGeom prst="rect">
            <a:avLst/>
          </a:prstGeom>
        </p:spPr>
      </p:pic>
    </p:spTree>
    <p:extLst>
      <p:ext uri="{BB962C8B-B14F-4D97-AF65-F5344CB8AC3E}">
        <p14:creationId xmlns:p14="http://schemas.microsoft.com/office/powerpoint/2010/main" val="15466870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4194265" y="1013844"/>
            <a:ext cx="3869970" cy="923330"/>
          </a:xfrm>
          <a:prstGeom prst="rect">
            <a:avLst/>
          </a:prstGeom>
          <a:noFill/>
        </p:spPr>
        <p:txBody>
          <a:bodyPr wrap="none" lIns="91440" tIns="45720" rIns="91440" bIns="45720">
            <a:spAutoFit/>
          </a:bodyPr>
          <a:lstStyle/>
          <a:p>
            <a:pPr algn="ctr"/>
            <a:r>
              <a:rPr lang="he-IL"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שער הרחמים</a:t>
            </a:r>
            <a:endParaRPr lang="he-IL"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pic>
        <p:nvPicPr>
          <p:cNvPr id="3" name="תמונה 2"/>
          <p:cNvPicPr>
            <a:picLocks noChangeAspect="1"/>
          </p:cNvPicPr>
          <p:nvPr/>
        </p:nvPicPr>
        <p:blipFill>
          <a:blip r:embed="rId2"/>
          <a:stretch>
            <a:fillRect/>
          </a:stretch>
        </p:blipFill>
        <p:spPr>
          <a:xfrm>
            <a:off x="4597458" y="2333625"/>
            <a:ext cx="3265990" cy="2404630"/>
          </a:xfrm>
          <a:prstGeom prst="rect">
            <a:avLst/>
          </a:prstGeom>
        </p:spPr>
      </p:pic>
    </p:spTree>
    <p:extLst>
      <p:ext uri="{BB962C8B-B14F-4D97-AF65-F5344CB8AC3E}">
        <p14:creationId xmlns:p14="http://schemas.microsoft.com/office/powerpoint/2010/main" val="4520572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2"/>
          <a:stretch>
            <a:fillRect/>
          </a:stretch>
        </p:blipFill>
        <p:spPr>
          <a:xfrm>
            <a:off x="2751513" y="941278"/>
            <a:ext cx="6650182" cy="5004636"/>
          </a:xfrm>
          <a:prstGeom prst="rect">
            <a:avLst/>
          </a:prstGeom>
        </p:spPr>
      </p:pic>
    </p:spTree>
    <p:extLst>
      <p:ext uri="{BB962C8B-B14F-4D97-AF65-F5344CB8AC3E}">
        <p14:creationId xmlns:p14="http://schemas.microsoft.com/office/powerpoint/2010/main" val="20131011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4016335" y="922404"/>
            <a:ext cx="3643946" cy="923330"/>
          </a:xfrm>
          <a:prstGeom prst="rect">
            <a:avLst/>
          </a:prstGeom>
          <a:noFill/>
        </p:spPr>
        <p:txBody>
          <a:bodyPr wrap="none" lIns="91440" tIns="45720" rIns="91440" bIns="45720">
            <a:spAutoFit/>
          </a:bodyPr>
          <a:lstStyle/>
          <a:p>
            <a:pPr algn="ctr"/>
            <a:r>
              <a:rPr lang="he-IL"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שער האריות</a:t>
            </a:r>
            <a:endParaRPr lang="he-IL"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pic>
        <p:nvPicPr>
          <p:cNvPr id="3" name="תמונה 2"/>
          <p:cNvPicPr>
            <a:picLocks noChangeAspect="1"/>
          </p:cNvPicPr>
          <p:nvPr/>
        </p:nvPicPr>
        <p:blipFill>
          <a:blip r:embed="rId2"/>
          <a:stretch>
            <a:fillRect/>
          </a:stretch>
        </p:blipFill>
        <p:spPr>
          <a:xfrm>
            <a:off x="4016335" y="2455978"/>
            <a:ext cx="3791285" cy="2805979"/>
          </a:xfrm>
          <a:prstGeom prst="rect">
            <a:avLst/>
          </a:prstGeom>
        </p:spPr>
      </p:pic>
    </p:spTree>
    <p:extLst>
      <p:ext uri="{BB962C8B-B14F-4D97-AF65-F5344CB8AC3E}">
        <p14:creationId xmlns:p14="http://schemas.microsoft.com/office/powerpoint/2010/main" val="11123764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2"/>
          <a:stretch>
            <a:fillRect/>
          </a:stretch>
        </p:blipFill>
        <p:spPr>
          <a:xfrm>
            <a:off x="3032499" y="1280159"/>
            <a:ext cx="7065861" cy="4440295"/>
          </a:xfrm>
          <a:prstGeom prst="rect">
            <a:avLst/>
          </a:prstGeom>
        </p:spPr>
      </p:pic>
    </p:spTree>
    <p:extLst>
      <p:ext uri="{BB962C8B-B14F-4D97-AF65-F5344CB8AC3E}">
        <p14:creationId xmlns:p14="http://schemas.microsoft.com/office/powerpoint/2010/main" val="12588261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4173154" y="1030470"/>
            <a:ext cx="3762569" cy="923330"/>
          </a:xfrm>
          <a:prstGeom prst="rect">
            <a:avLst/>
          </a:prstGeom>
          <a:noFill/>
        </p:spPr>
        <p:txBody>
          <a:bodyPr wrap="none" lIns="91440" tIns="45720" rIns="91440" bIns="45720">
            <a:spAutoFit/>
          </a:bodyPr>
          <a:lstStyle/>
          <a:p>
            <a:pPr algn="ctr"/>
            <a:r>
              <a:rPr lang="he-IL"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השער החדש</a:t>
            </a:r>
            <a:endParaRPr lang="he-IL"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pic>
        <p:nvPicPr>
          <p:cNvPr id="3" name="תמונה 2"/>
          <p:cNvPicPr>
            <a:picLocks noChangeAspect="1"/>
          </p:cNvPicPr>
          <p:nvPr/>
        </p:nvPicPr>
        <p:blipFill>
          <a:blip r:embed="rId2"/>
          <a:stretch>
            <a:fillRect/>
          </a:stretch>
        </p:blipFill>
        <p:spPr>
          <a:xfrm>
            <a:off x="4919805" y="2179628"/>
            <a:ext cx="2646164" cy="2766444"/>
          </a:xfrm>
          <a:prstGeom prst="rect">
            <a:avLst/>
          </a:prstGeom>
        </p:spPr>
      </p:pic>
    </p:spTree>
    <p:extLst>
      <p:ext uri="{BB962C8B-B14F-4D97-AF65-F5344CB8AC3E}">
        <p14:creationId xmlns:p14="http://schemas.microsoft.com/office/powerpoint/2010/main" val="14237407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2"/>
          <a:stretch>
            <a:fillRect/>
          </a:stretch>
        </p:blipFill>
        <p:spPr>
          <a:xfrm>
            <a:off x="2942705" y="680760"/>
            <a:ext cx="6749935" cy="5157713"/>
          </a:xfrm>
          <a:prstGeom prst="rect">
            <a:avLst/>
          </a:prstGeom>
        </p:spPr>
      </p:pic>
    </p:spTree>
    <p:extLst>
      <p:ext uri="{BB962C8B-B14F-4D97-AF65-F5344CB8AC3E}">
        <p14:creationId xmlns:p14="http://schemas.microsoft.com/office/powerpoint/2010/main" val="709515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705197" y="1193858"/>
            <a:ext cx="10515600" cy="4351338"/>
          </a:xfrm>
        </p:spPr>
        <p:txBody>
          <a:bodyPr/>
          <a:lstStyle/>
          <a:p>
            <a:r>
              <a:rPr lang="he-IL" b="0" i="0" dirty="0" smtClean="0">
                <a:solidFill>
                  <a:srgbClr val="333333"/>
                </a:solidFill>
                <a:effectLst/>
                <a:latin typeface="Assistant"/>
              </a:rPr>
              <a:t>בהחלטת הממשלה שהתקבלה ב-12 במאי ‎1968 נקבע כ"ח באייר כיום חגה של ירושלים, המסמל את הקשר ההיסטורי המיוחד של העם היהודי לעיר.</a:t>
            </a:r>
            <a:r>
              <a:rPr lang="he-IL" dirty="0" smtClean="0"/>
              <a:t/>
            </a:r>
            <a:br>
              <a:rPr lang="he-IL" dirty="0" smtClean="0"/>
            </a:br>
            <a:r>
              <a:rPr lang="he-IL" b="0" i="0" dirty="0" smtClean="0">
                <a:solidFill>
                  <a:srgbClr val="333333"/>
                </a:solidFill>
                <a:effectLst/>
                <a:latin typeface="Assistant"/>
              </a:rPr>
              <a:t>בשנת ‎1980 במלאות ‎13 שנה לאיחוד ירושלים, נחקק חוק יסוד: ירושלים בירת ישראל, הקובע כי ירושלים היא בירת מדינת ישראל ומקום מושבן של רשויותיה השלטוניות. החוק מורה לשמור על המקומות הקדושים שבעיר ועל חופש הגישה אליהם לבני כל הדתות וקובע את מחויבותה של ממשלת ישראל לעשות לפיתוח העיר ולשגשוגה.</a:t>
            </a:r>
            <a:r>
              <a:rPr lang="he-IL" dirty="0" smtClean="0"/>
              <a:t/>
            </a:r>
            <a:br>
              <a:rPr lang="he-IL" dirty="0" smtClean="0"/>
            </a:br>
            <a:r>
              <a:rPr lang="he-IL" b="0" i="0" dirty="0" smtClean="0">
                <a:solidFill>
                  <a:srgbClr val="333333"/>
                </a:solidFill>
                <a:effectLst/>
                <a:latin typeface="Assistant"/>
              </a:rPr>
              <a:t>ב -‎23 במרץ ‎1998 התקבל בכנסת חוק יום ירושלים 1998,  הקובע את יום כ"ח באייר, שבו שוחררה ירושלים במלחמת ששת הימים, כחג לאומי.</a:t>
            </a:r>
            <a:endParaRPr lang="he-IL" dirty="0"/>
          </a:p>
        </p:txBody>
      </p:sp>
    </p:spTree>
    <p:extLst>
      <p:ext uri="{BB962C8B-B14F-4D97-AF65-F5344CB8AC3E}">
        <p14:creationId xmlns:p14="http://schemas.microsoft.com/office/powerpoint/2010/main" val="40726131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3989633" y="1205037"/>
            <a:ext cx="3996608" cy="923330"/>
          </a:xfrm>
          <a:prstGeom prst="rect">
            <a:avLst/>
          </a:prstGeom>
          <a:noFill/>
        </p:spPr>
        <p:txBody>
          <a:bodyPr wrap="none" lIns="91440" tIns="45720" rIns="91440" bIns="45720">
            <a:spAutoFit/>
          </a:bodyPr>
          <a:lstStyle/>
          <a:p>
            <a:pPr algn="ctr"/>
            <a:r>
              <a:rPr lang="he-IL"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שער האשפות</a:t>
            </a:r>
            <a:endParaRPr lang="he-IL"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pic>
        <p:nvPicPr>
          <p:cNvPr id="3" name="תמונה 2"/>
          <p:cNvPicPr>
            <a:picLocks noChangeAspect="1"/>
          </p:cNvPicPr>
          <p:nvPr/>
        </p:nvPicPr>
        <p:blipFill>
          <a:blip r:embed="rId2"/>
          <a:stretch>
            <a:fillRect/>
          </a:stretch>
        </p:blipFill>
        <p:spPr>
          <a:xfrm>
            <a:off x="4995862" y="2416233"/>
            <a:ext cx="2269462" cy="2958706"/>
          </a:xfrm>
          <a:prstGeom prst="rect">
            <a:avLst/>
          </a:prstGeom>
        </p:spPr>
      </p:pic>
    </p:spTree>
    <p:extLst>
      <p:ext uri="{BB962C8B-B14F-4D97-AF65-F5344CB8AC3E}">
        <p14:creationId xmlns:p14="http://schemas.microsoft.com/office/powerpoint/2010/main" val="30812075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2"/>
          <a:stretch>
            <a:fillRect/>
          </a:stretch>
        </p:blipFill>
        <p:spPr>
          <a:xfrm>
            <a:off x="5204807" y="634883"/>
            <a:ext cx="5905500" cy="5372100"/>
          </a:xfrm>
          <a:prstGeom prst="rect">
            <a:avLst/>
          </a:prstGeom>
        </p:spPr>
      </p:pic>
      <p:pic>
        <p:nvPicPr>
          <p:cNvPr id="3" name="תמונה 2"/>
          <p:cNvPicPr>
            <a:picLocks noChangeAspect="1"/>
          </p:cNvPicPr>
          <p:nvPr/>
        </p:nvPicPr>
        <p:blipFill>
          <a:blip r:embed="rId3"/>
          <a:stretch>
            <a:fillRect/>
          </a:stretch>
        </p:blipFill>
        <p:spPr>
          <a:xfrm>
            <a:off x="470015" y="1622799"/>
            <a:ext cx="4589374" cy="3846975"/>
          </a:xfrm>
          <a:prstGeom prst="rect">
            <a:avLst/>
          </a:prstGeom>
        </p:spPr>
      </p:pic>
    </p:spTree>
    <p:extLst>
      <p:ext uri="{BB962C8B-B14F-4D97-AF65-F5344CB8AC3E}">
        <p14:creationId xmlns:p14="http://schemas.microsoft.com/office/powerpoint/2010/main" val="32251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1803862" y="1595873"/>
            <a:ext cx="8312727" cy="3539430"/>
          </a:xfrm>
          <a:prstGeom prst="rect">
            <a:avLst/>
          </a:prstGeom>
        </p:spPr>
        <p:txBody>
          <a:bodyPr wrap="square">
            <a:spAutoFit/>
          </a:bodyPr>
          <a:lstStyle/>
          <a:p>
            <a:r>
              <a:rPr lang="he-IL" sz="3200" b="1" i="0" dirty="0" smtClean="0">
                <a:solidFill>
                  <a:srgbClr val="202122"/>
                </a:solidFill>
                <a:effectLst/>
                <a:latin typeface="Arial" panose="020B0604020202020204" pitchFamily="34" charset="0"/>
              </a:rPr>
              <a:t>שערי ירושלים</a:t>
            </a:r>
            <a:r>
              <a:rPr lang="he-IL" sz="3200" b="0" i="0" dirty="0" smtClean="0">
                <a:solidFill>
                  <a:srgbClr val="202122"/>
                </a:solidFill>
                <a:effectLst/>
                <a:latin typeface="Arial" panose="020B0604020202020204" pitchFamily="34" charset="0"/>
              </a:rPr>
              <a:t> הם השערים המאפשרים כניסה לעיר העתיקה דרך חומות ירושלים. כיום ישנם שבעה שערים פתוחים בחומה, ומספר שערים אטומים. בתקופות שונות בהיסטוריה היו בחומות ירושלים שערים שונים, שנסתמו לאורך הדורות.</a:t>
            </a:r>
          </a:p>
          <a:p>
            <a:r>
              <a:rPr lang="he-IL" sz="3200" b="0" i="0" dirty="0" smtClean="0">
                <a:solidFill>
                  <a:srgbClr val="202122"/>
                </a:solidFill>
                <a:effectLst/>
                <a:latin typeface="Arial" panose="020B0604020202020204" pitchFamily="34" charset="0"/>
              </a:rPr>
              <a:t>שער הרחמים הוא המפורסם מבין השערים האטומים ולכן נהוג לומר שבחומת ירושלים שמונה שערים.</a:t>
            </a:r>
            <a:endParaRPr lang="he-IL" sz="3200" dirty="0"/>
          </a:p>
        </p:txBody>
      </p:sp>
    </p:spTree>
    <p:extLst>
      <p:ext uri="{BB962C8B-B14F-4D97-AF65-F5344CB8AC3E}">
        <p14:creationId xmlns:p14="http://schemas.microsoft.com/office/powerpoint/2010/main" val="1763389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2277687" y="2415828"/>
            <a:ext cx="6964680" cy="1383088"/>
          </a:xfrm>
        </p:spPr>
        <p:txBody>
          <a:bodyPr>
            <a:normAutofit fontScale="85000" lnSpcReduction="20000"/>
          </a:bodyPr>
          <a:lstStyle/>
          <a:p>
            <a:pPr marL="0" indent="0">
              <a:buNone/>
            </a:pPr>
            <a:r>
              <a:rPr lang="he-IL" sz="6000" dirty="0" smtClean="0"/>
              <a:t>התבוננו בתמונות הבאות:</a:t>
            </a:r>
          </a:p>
          <a:p>
            <a:pPr marL="0" indent="0">
              <a:buNone/>
            </a:pPr>
            <a:r>
              <a:rPr lang="he-IL" sz="6000" dirty="0" smtClean="0"/>
              <a:t>מהן שמות השערים?</a:t>
            </a:r>
            <a:endParaRPr lang="he-IL" sz="6000" dirty="0"/>
          </a:p>
        </p:txBody>
      </p:sp>
    </p:spTree>
    <p:extLst>
      <p:ext uri="{BB962C8B-B14F-4D97-AF65-F5344CB8AC3E}">
        <p14:creationId xmlns:p14="http://schemas.microsoft.com/office/powerpoint/2010/main" val="2823482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2"/>
          <a:stretch>
            <a:fillRect/>
          </a:stretch>
        </p:blipFill>
        <p:spPr>
          <a:xfrm>
            <a:off x="673331" y="490451"/>
            <a:ext cx="9386408" cy="5848076"/>
          </a:xfrm>
          <a:prstGeom prst="rect">
            <a:avLst/>
          </a:prstGeom>
        </p:spPr>
      </p:pic>
    </p:spTree>
    <p:extLst>
      <p:ext uri="{BB962C8B-B14F-4D97-AF65-F5344CB8AC3E}">
        <p14:creationId xmlns:p14="http://schemas.microsoft.com/office/powerpoint/2010/main" val="1685729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4175445" y="2967335"/>
            <a:ext cx="3841116" cy="923330"/>
          </a:xfrm>
          <a:prstGeom prst="rect">
            <a:avLst/>
          </a:prstGeom>
          <a:noFill/>
        </p:spPr>
        <p:txBody>
          <a:bodyPr wrap="none" lIns="91440" tIns="45720" rIns="91440" bIns="45720">
            <a:spAutoFit/>
          </a:bodyPr>
          <a:lstStyle/>
          <a:p>
            <a:pPr algn="ctr"/>
            <a:r>
              <a:rPr lang="he-IL"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שער הפרחים</a:t>
            </a:r>
            <a:endParaRPr lang="he-IL"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pic>
        <p:nvPicPr>
          <p:cNvPr id="3" name="תמונה 2"/>
          <p:cNvPicPr>
            <a:picLocks noChangeAspect="1"/>
          </p:cNvPicPr>
          <p:nvPr/>
        </p:nvPicPr>
        <p:blipFill>
          <a:blip r:embed="rId2"/>
          <a:stretch>
            <a:fillRect/>
          </a:stretch>
        </p:blipFill>
        <p:spPr>
          <a:xfrm>
            <a:off x="8136948" y="1460504"/>
            <a:ext cx="2603096" cy="3684382"/>
          </a:xfrm>
          <a:prstGeom prst="rect">
            <a:avLst/>
          </a:prstGeom>
        </p:spPr>
      </p:pic>
    </p:spTree>
    <p:extLst>
      <p:ext uri="{BB962C8B-B14F-4D97-AF65-F5344CB8AC3E}">
        <p14:creationId xmlns:p14="http://schemas.microsoft.com/office/powerpoint/2010/main" val="2451444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2"/>
          <a:stretch>
            <a:fillRect/>
          </a:stretch>
        </p:blipFill>
        <p:spPr>
          <a:xfrm>
            <a:off x="2210232" y="1138844"/>
            <a:ext cx="6779909" cy="4189961"/>
          </a:xfrm>
          <a:prstGeom prst="rect">
            <a:avLst/>
          </a:prstGeom>
        </p:spPr>
      </p:pic>
    </p:spTree>
    <p:extLst>
      <p:ext uri="{BB962C8B-B14F-4D97-AF65-F5344CB8AC3E}">
        <p14:creationId xmlns:p14="http://schemas.microsoft.com/office/powerpoint/2010/main" val="3254034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4898397" y="2967335"/>
            <a:ext cx="2395207" cy="923330"/>
          </a:xfrm>
          <a:prstGeom prst="rect">
            <a:avLst/>
          </a:prstGeom>
          <a:noFill/>
        </p:spPr>
        <p:txBody>
          <a:bodyPr wrap="none" lIns="91440" tIns="45720" rIns="91440" bIns="45720">
            <a:spAutoFit/>
          </a:bodyPr>
          <a:lstStyle/>
          <a:p>
            <a:pPr algn="ctr"/>
            <a:r>
              <a:rPr lang="he-IL"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שער יפו</a:t>
            </a:r>
            <a:endParaRPr lang="he-IL"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pic>
        <p:nvPicPr>
          <p:cNvPr id="3" name="תמונה 2"/>
          <p:cNvPicPr>
            <a:picLocks noChangeAspect="1"/>
          </p:cNvPicPr>
          <p:nvPr/>
        </p:nvPicPr>
        <p:blipFill>
          <a:blip r:embed="rId2"/>
          <a:stretch>
            <a:fillRect/>
          </a:stretch>
        </p:blipFill>
        <p:spPr>
          <a:xfrm>
            <a:off x="7955280" y="1901271"/>
            <a:ext cx="2130091" cy="3055458"/>
          </a:xfrm>
          <a:prstGeom prst="rect">
            <a:avLst/>
          </a:prstGeom>
        </p:spPr>
      </p:pic>
    </p:spTree>
    <p:extLst>
      <p:ext uri="{BB962C8B-B14F-4D97-AF65-F5344CB8AC3E}">
        <p14:creationId xmlns:p14="http://schemas.microsoft.com/office/powerpoint/2010/main" val="530280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p:cNvPicPr>
            <a:picLocks noChangeAspect="1"/>
          </p:cNvPicPr>
          <p:nvPr/>
        </p:nvPicPr>
        <p:blipFill>
          <a:blip r:embed="rId2"/>
          <a:stretch>
            <a:fillRect/>
          </a:stretch>
        </p:blipFill>
        <p:spPr>
          <a:xfrm>
            <a:off x="3586162" y="1566862"/>
            <a:ext cx="5019675" cy="3724275"/>
          </a:xfrm>
          <a:prstGeom prst="rect">
            <a:avLst/>
          </a:prstGeom>
        </p:spPr>
      </p:pic>
    </p:spTree>
    <p:extLst>
      <p:ext uri="{BB962C8B-B14F-4D97-AF65-F5344CB8AC3E}">
        <p14:creationId xmlns:p14="http://schemas.microsoft.com/office/powerpoint/2010/main" val="1307201231"/>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290</TotalTime>
  <Words>194</Words>
  <Application>Microsoft Office PowerPoint</Application>
  <PresentationFormat>מסך רחב</PresentationFormat>
  <Paragraphs>15</Paragraphs>
  <Slides>21</Slides>
  <Notes>0</Notes>
  <HiddenSlides>0</HiddenSlides>
  <MMClips>0</MMClips>
  <ScaleCrop>false</ScaleCrop>
  <HeadingPairs>
    <vt:vector size="6" baseType="variant">
      <vt:variant>
        <vt:lpstr>גופנים בשימוש</vt:lpstr>
      </vt:variant>
      <vt:variant>
        <vt:i4>6</vt:i4>
      </vt:variant>
      <vt:variant>
        <vt:lpstr>ערכת נושא</vt:lpstr>
      </vt:variant>
      <vt:variant>
        <vt:i4>1</vt:i4>
      </vt:variant>
      <vt:variant>
        <vt:lpstr>כותרות שקופיות</vt:lpstr>
      </vt:variant>
      <vt:variant>
        <vt:i4>21</vt:i4>
      </vt:variant>
    </vt:vector>
  </HeadingPairs>
  <TitlesOfParts>
    <vt:vector size="28" baseType="lpstr">
      <vt:lpstr>Arial</vt:lpstr>
      <vt:lpstr>Assistant</vt:lpstr>
      <vt:lpstr>Calibri</vt:lpstr>
      <vt:lpstr>Calibri Light</vt:lpstr>
      <vt:lpstr>Guttman Yad-Brush</vt:lpstr>
      <vt:lpstr>Times New Roman</vt:lpstr>
      <vt:lpstr>ערכת נושא Office</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מסי</dc:creator>
  <cp:lastModifiedBy>מסי</cp:lastModifiedBy>
  <cp:revision>5</cp:revision>
  <cp:lastPrinted>2022-05-18T06:46:56Z</cp:lastPrinted>
  <dcterms:created xsi:type="dcterms:W3CDTF">2022-05-18T06:43:29Z</dcterms:created>
  <dcterms:modified xsi:type="dcterms:W3CDTF">2022-05-18T11:33:44Z</dcterms:modified>
</cp:coreProperties>
</file>