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66" r:id="rId3"/>
    <p:sldId id="257" r:id="rId4"/>
    <p:sldId id="258" r:id="rId5"/>
    <p:sldId id="259" r:id="rId6"/>
    <p:sldId id="260" r:id="rId7"/>
    <p:sldId id="267" r:id="rId8"/>
    <p:sldId id="261"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סגנון ערכת נושא 2 - הדגשה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444" autoAdjust="0"/>
  </p:normalViewPr>
  <p:slideViewPr>
    <p:cSldViewPr snapToGrid="0">
      <p:cViewPr varScale="1">
        <p:scale>
          <a:sx n="68" d="100"/>
          <a:sy n="68" d="100"/>
        </p:scale>
        <p:origin x="81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Date Placeholder 2"/>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לחץ כדי לערוך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a:t>לחץ כדי לערוך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a:t>לחץ כדי לערוך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5/1/2022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youtube.com/watch?v=AbGGfartTEo&amp;feature=em-share_video_use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8G0d8dotnas&amp;feature=em-share_video_user" TargetMode="External"/><Relationship Id="rId2" Type="http://schemas.openxmlformats.org/officeDocument/2006/relationships/hyperlink" Target="https://www.youtube.com/watch?v=bgDmRR4Wvao&amp;feature=em-share_video_in_list_user&amp;list=PLjAuex5pZLPm93G51IFGOQJvjwkgxVVR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39812" y="419099"/>
            <a:ext cx="8001000" cy="2971801"/>
          </a:xfrm>
        </p:spPr>
        <p:txBody>
          <a:bodyPr>
            <a:normAutofit/>
          </a:bodyPr>
          <a:lstStyle/>
          <a:p>
            <a:pPr algn="ctr"/>
            <a:r>
              <a:rPr lang="he-IL" sz="6000" b="1" u="sng" dirty="0"/>
              <a:t>פעילות ליום </a:t>
            </a:r>
            <a:r>
              <a:rPr lang="he-IL" sz="6000" b="1" u="sng"/>
              <a:t>הזיכרון תשפ"ב</a:t>
            </a:r>
            <a:br>
              <a:rPr lang="en-US" sz="6000" b="1" dirty="0"/>
            </a:br>
            <a:endParaRPr lang="he-IL" sz="6000" b="1" dirty="0"/>
          </a:p>
        </p:txBody>
      </p:sp>
      <p:sp>
        <p:nvSpPr>
          <p:cNvPr id="4" name="מלבן 3"/>
          <p:cNvSpPr/>
          <p:nvPr/>
        </p:nvSpPr>
        <p:spPr>
          <a:xfrm>
            <a:off x="673290" y="4325724"/>
            <a:ext cx="7460776" cy="1978747"/>
          </a:xfrm>
          <a:prstGeom prst="rect">
            <a:avLst/>
          </a:prstGeom>
        </p:spPr>
        <p:txBody>
          <a:bodyPr wrap="square">
            <a:spAutoFit/>
          </a:bodyPr>
          <a:lstStyle/>
          <a:p>
            <a:pPr algn="r" rtl="1">
              <a:lnSpc>
                <a:spcPct val="107000"/>
              </a:lnSpc>
              <a:spcAft>
                <a:spcPts val="800"/>
              </a:spcAft>
            </a:pPr>
            <a:r>
              <a:rPr lang="he-IL" sz="2800" b="1" dirty="0">
                <a:solidFill>
                  <a:srgbClr val="FF0000"/>
                </a:solidFill>
                <a:latin typeface="Calibri" panose="020F0502020204030204" pitchFamily="34" charset="0"/>
                <a:ea typeface="Calibri" panose="020F0502020204030204" pitchFamily="34" charset="0"/>
                <a:cs typeface="Arial" panose="020B0604020202020204" pitchFamily="34" charset="0"/>
              </a:rPr>
              <a:t>אפשרי לפתוח עם סרטון – או להקרין לאחר הפעילות הראשונה</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en-US" sz="2800" b="1" u="sng" dirty="0">
                <a:solidFill>
                  <a:srgbClr val="FF0000"/>
                </a:solidFill>
                <a:latin typeface="Calibri" panose="020F0502020204030204" pitchFamily="34" charset="0"/>
                <a:ea typeface="Calibri" panose="020F0502020204030204" pitchFamily="34" charset="0"/>
                <a:cs typeface="Arial" panose="020B0604020202020204" pitchFamily="34" charset="0"/>
                <a:hlinkClick r:id="rId2"/>
              </a:rPr>
              <a:t>https://www.youtube.com/watch?v=AbGGfartTEo&amp;feature=em-share_video_user</a:t>
            </a:r>
            <a:endParaRPr lang="he-IL" sz="2800" dirty="0"/>
          </a:p>
        </p:txBody>
      </p:sp>
      <p:pic>
        <p:nvPicPr>
          <p:cNvPr id="3" name="תמונה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70794" y="1486717"/>
            <a:ext cx="3256239" cy="4817754"/>
          </a:xfrm>
          <a:prstGeom prst="rect">
            <a:avLst/>
          </a:prstGeom>
        </p:spPr>
      </p:pic>
    </p:spTree>
    <p:extLst>
      <p:ext uri="{BB962C8B-B14F-4D97-AF65-F5344CB8AC3E}">
        <p14:creationId xmlns:p14="http://schemas.microsoft.com/office/powerpoint/2010/main" val="335410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9242" y="191069"/>
            <a:ext cx="10495128" cy="6740307"/>
          </a:xfrm>
          <a:prstGeom prst="rect">
            <a:avLst/>
          </a:prstGeom>
          <a:noFill/>
        </p:spPr>
        <p:txBody>
          <a:bodyPr wrap="square" rtlCol="1">
            <a:spAutoFit/>
          </a:bodyPr>
          <a:lstStyle/>
          <a:p>
            <a:pPr algn="r"/>
            <a:r>
              <a:rPr lang="he-IL" sz="2400" b="1" dirty="0">
                <a:solidFill>
                  <a:schemeClr val="bg1"/>
                </a:solidFill>
              </a:rPr>
              <a:t>אלירז בן מרים ואלעזר, נולד בח' באב תשל"ח, 11/8/1978. בן שני לזוג הורים שכולים שאיבדו את בנם הבכור, אוריאל ז"ל- אחריו נולדו אלירז, הדס, אביחי, </a:t>
            </a:r>
            <a:r>
              <a:rPr lang="he-IL" sz="2400" b="1" dirty="0" err="1">
                <a:solidFill>
                  <a:schemeClr val="bg1"/>
                </a:solidFill>
              </a:rPr>
              <a:t>אליאסף</a:t>
            </a:r>
            <a:r>
              <a:rPr lang="he-IL" sz="2400" b="1" dirty="0">
                <a:solidFill>
                  <a:schemeClr val="bg1"/>
                </a:solidFill>
              </a:rPr>
              <a:t> ובת-אל. אלירז נולד באופירה (שארם-שיח) שם- בנוף הפראי של מרחבי המדבר והים בילה את שנות ילדותו, ומתקופה זו ינק את אהבתו לטבע, לטיולים ולים</a:t>
            </a:r>
            <a:r>
              <a:rPr lang="en-US" sz="2400" b="1" dirty="0">
                <a:solidFill>
                  <a:schemeClr val="bg1"/>
                </a:solidFill>
              </a:rPr>
              <a:t>.</a:t>
            </a:r>
            <a:br>
              <a:rPr lang="en-US" sz="2400" b="1" dirty="0">
                <a:solidFill>
                  <a:schemeClr val="bg1"/>
                </a:solidFill>
              </a:rPr>
            </a:br>
            <a:br>
              <a:rPr lang="en-US" sz="2400" b="1" dirty="0">
                <a:solidFill>
                  <a:schemeClr val="bg1"/>
                </a:solidFill>
              </a:rPr>
            </a:br>
            <a:r>
              <a:rPr lang="he-IL" sz="2400" b="1" dirty="0">
                <a:solidFill>
                  <a:schemeClr val="bg1"/>
                </a:solidFill>
              </a:rPr>
              <a:t>בשנת 1982, עם חתימת הסכם השלום עם מצרים, עברה המשפחה להתגורר בגבעת זאב הסמוכה לירושלים ואלירז החל את לימודיו במקום. כשסיים אלירז את לימודיו בבית ספר התיכון "</a:t>
            </a:r>
            <a:r>
              <a:rPr lang="he-IL" sz="2400" b="1" dirty="0" err="1">
                <a:solidFill>
                  <a:schemeClr val="bg1"/>
                </a:solidFill>
              </a:rPr>
              <a:t>הימלפרב</a:t>
            </a:r>
            <a:r>
              <a:rPr lang="he-IL" sz="2400" b="1" dirty="0">
                <a:solidFill>
                  <a:schemeClr val="bg1"/>
                </a:solidFill>
              </a:rPr>
              <a:t>" בירושלים, הוא בחר לדחות בשנה את גיוסו לצה"ל וללכת ללמוד במכינה הקדם- צבאית "עוצם" ביישוב </a:t>
            </a:r>
            <a:r>
              <a:rPr lang="he-IL" sz="2400" b="1" dirty="0" err="1">
                <a:solidFill>
                  <a:schemeClr val="bg1"/>
                </a:solidFill>
              </a:rPr>
              <a:t>עצמונה</a:t>
            </a:r>
            <a:r>
              <a:rPr lang="he-IL" sz="2400" b="1" dirty="0">
                <a:solidFill>
                  <a:schemeClr val="bg1"/>
                </a:solidFill>
              </a:rPr>
              <a:t> שבגוש קטיף, ואכן בתקופה זו עוצבה אישיותו הרוחנית והצבאית</a:t>
            </a:r>
            <a:r>
              <a:rPr lang="en-US" sz="2400" b="1" dirty="0">
                <a:solidFill>
                  <a:schemeClr val="bg1"/>
                </a:solidFill>
              </a:rPr>
              <a:t>.</a:t>
            </a:r>
            <a:br>
              <a:rPr lang="en-US" sz="2400" b="1" dirty="0">
                <a:solidFill>
                  <a:schemeClr val="bg1"/>
                </a:solidFill>
              </a:rPr>
            </a:br>
            <a:r>
              <a:rPr lang="he-IL" sz="2400" b="1" dirty="0">
                <a:solidFill>
                  <a:schemeClr val="bg1"/>
                </a:solidFill>
              </a:rPr>
              <a:t>אלירז היה ילד אוהב, ילד מחבק, ילד ששאף לחיים משמעותיים בחייו, ילד שכל שעה משעות חייו הקדיש לעם ישראל</a:t>
            </a:r>
            <a:r>
              <a:rPr lang="en-US" sz="2400" b="1" dirty="0">
                <a:solidFill>
                  <a:schemeClr val="bg1"/>
                </a:solidFill>
              </a:rPr>
              <a:t>.</a:t>
            </a:r>
            <a:br>
              <a:rPr lang="en-US" sz="2400" b="1" dirty="0">
                <a:solidFill>
                  <a:schemeClr val="bg1"/>
                </a:solidFill>
              </a:rPr>
            </a:br>
            <a:br>
              <a:rPr lang="en-US" sz="2400" b="1" dirty="0">
                <a:solidFill>
                  <a:schemeClr val="bg1"/>
                </a:solidFill>
              </a:rPr>
            </a:br>
            <a:r>
              <a:rPr lang="he-IL" sz="2400" b="1" dirty="0">
                <a:solidFill>
                  <a:schemeClr val="bg1"/>
                </a:solidFill>
              </a:rPr>
              <a:t>חברו- יהודה איש-שלום ספד: "שמיים בכו על אלירז פרץ, הנסיך הקטן מת, מלאך הלך מן הארץ, זעקי ארץ אהובה, את מקבלת היום לחיקך את היקר באדם</a:t>
            </a:r>
            <a:r>
              <a:rPr lang="en-US" sz="2400" b="1" dirty="0">
                <a:solidFill>
                  <a:schemeClr val="bg1"/>
                </a:solidFill>
              </a:rPr>
              <a:t>".</a:t>
            </a:r>
            <a:br>
              <a:rPr lang="en-US" sz="2400" b="1" dirty="0">
                <a:solidFill>
                  <a:schemeClr val="bg1"/>
                </a:solidFill>
              </a:rPr>
            </a:br>
            <a:endParaRPr lang="he-IL" sz="2400" b="1" dirty="0">
              <a:solidFill>
                <a:schemeClr val="bg1"/>
              </a:solidFill>
            </a:endParaRPr>
          </a:p>
        </p:txBody>
      </p:sp>
    </p:spTree>
    <p:extLst>
      <p:ext uri="{BB962C8B-B14F-4D97-AF65-F5344CB8AC3E}">
        <p14:creationId xmlns:p14="http://schemas.microsoft.com/office/powerpoint/2010/main" val="2345160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27796" y="0"/>
            <a:ext cx="11109278" cy="5632311"/>
          </a:xfrm>
          <a:prstGeom prst="rect">
            <a:avLst/>
          </a:prstGeom>
        </p:spPr>
        <p:txBody>
          <a:bodyPr wrap="square">
            <a:spAutoFit/>
          </a:bodyPr>
          <a:lstStyle/>
          <a:p>
            <a:pPr algn="r"/>
            <a:br>
              <a:rPr lang="en-US" sz="2400" b="1" dirty="0">
                <a:solidFill>
                  <a:schemeClr val="bg1"/>
                </a:solidFill>
              </a:rPr>
            </a:br>
            <a:r>
              <a:rPr lang="he-IL" sz="2400" b="1" dirty="0">
                <a:solidFill>
                  <a:schemeClr val="bg1"/>
                </a:solidFill>
              </a:rPr>
              <a:t>בשנת 1998 לאחר שסיים את לימודיו במכינה, התגייס אלירז לסיירת גולני, וכמה חודשים לאחר גיוסו נהרג אחיו אוריאל ז"ל בלבנון. על קברו של אוריאל הבטיח אלירז ללכת בדרכי אחיו, ויצא לקורס קצינים, ומילא תפקידים כגון: מפקד מחלקה, מפקד פלוגה, מפקד מחזור, וסגן מפקד גדוד 12</a:t>
            </a:r>
            <a:r>
              <a:rPr lang="en-US" sz="2400" b="1" dirty="0">
                <a:solidFill>
                  <a:schemeClr val="bg1"/>
                </a:solidFill>
              </a:rPr>
              <a:t>.</a:t>
            </a:r>
            <a:br>
              <a:rPr lang="en-US" sz="2400" b="1" dirty="0">
                <a:solidFill>
                  <a:schemeClr val="bg1"/>
                </a:solidFill>
              </a:rPr>
            </a:br>
            <a:r>
              <a:rPr lang="he-IL" sz="2400" b="1" dirty="0">
                <a:solidFill>
                  <a:schemeClr val="bg1"/>
                </a:solidFill>
              </a:rPr>
              <a:t>כך אמר מפקד החטיבה על אלירז ז"ל: "אלירז שלא ידע פחד, ורק חיוך של שמחה היה נסוך על פניך". אלירז הקים משפחה, נולדו לו ארבעה ילדים: אור חדש, הלל מרים, שיר וגילי בת עמי אשר לא תזכה להכיר את אביה</a:t>
            </a:r>
            <a:r>
              <a:rPr lang="en-US" sz="2400" b="1" dirty="0">
                <a:solidFill>
                  <a:schemeClr val="bg1"/>
                </a:solidFill>
              </a:rPr>
              <a:t>.</a:t>
            </a:r>
            <a:br>
              <a:rPr lang="en-US" sz="2400" b="1" dirty="0">
                <a:solidFill>
                  <a:schemeClr val="bg1"/>
                </a:solidFill>
              </a:rPr>
            </a:br>
            <a:br>
              <a:rPr lang="en-US" sz="2400" b="1" dirty="0">
                <a:solidFill>
                  <a:schemeClr val="bg1"/>
                </a:solidFill>
              </a:rPr>
            </a:br>
            <a:r>
              <a:rPr lang="he-IL" sz="2400" b="1" dirty="0">
                <a:solidFill>
                  <a:schemeClr val="bg1"/>
                </a:solidFill>
              </a:rPr>
              <a:t>בי"א בניסן </a:t>
            </a:r>
            <a:r>
              <a:rPr lang="he-IL" sz="2400" b="1" dirty="0" err="1">
                <a:solidFill>
                  <a:schemeClr val="bg1"/>
                </a:solidFill>
              </a:rPr>
              <a:t>התש"ע</a:t>
            </a:r>
            <a:r>
              <a:rPr lang="he-IL" sz="2400" b="1" dirty="0">
                <a:solidFill>
                  <a:schemeClr val="bg1"/>
                </a:solidFill>
              </a:rPr>
              <a:t>, 26.3.2010, נפל אלירז בפעילות מבצעית ברצועת עזה. הוא יצא בראש חייליו, חוליית מחבלים הפתיעה בטווח קצר, וכדור שפגע ברימון אשר היה באפודו של אלירז התפוצץ. כתוצאה מכך, רס"ן אלירז פרץ וסמ"ר אילן </a:t>
            </a:r>
            <a:r>
              <a:rPr lang="he-IL" sz="2400" b="1" dirty="0" err="1">
                <a:solidFill>
                  <a:schemeClr val="bg1"/>
                </a:solidFill>
              </a:rPr>
              <a:t>סביאטובסקי</a:t>
            </a:r>
            <a:r>
              <a:rPr lang="he-IL" sz="2400" b="1" dirty="0">
                <a:solidFill>
                  <a:schemeClr val="bg1"/>
                </a:solidFill>
              </a:rPr>
              <a:t> נהרגו ועוד שני חיילים נפצעו</a:t>
            </a:r>
            <a:r>
              <a:rPr lang="en-US" sz="2400" b="1" dirty="0">
                <a:solidFill>
                  <a:schemeClr val="bg1"/>
                </a:solidFill>
              </a:rPr>
              <a:t>.</a:t>
            </a:r>
            <a:br>
              <a:rPr lang="en-US" sz="2400" b="1" dirty="0">
                <a:solidFill>
                  <a:schemeClr val="bg1"/>
                </a:solidFill>
              </a:rPr>
            </a:br>
            <a:r>
              <a:rPr lang="he-IL" sz="2400" b="1" dirty="0">
                <a:solidFill>
                  <a:schemeClr val="bg1"/>
                </a:solidFill>
              </a:rPr>
              <a:t>אלירז הובא למנוחת עולמים בחלקה הצבאית בהר הרצל סמוך לקבר אחיו אוריאל ז"ל. הותיר אחריו </a:t>
            </a:r>
            <a:r>
              <a:rPr lang="he-IL" sz="2400" b="1" dirty="0" err="1">
                <a:solidFill>
                  <a:schemeClr val="bg1"/>
                </a:solidFill>
              </a:rPr>
              <a:t>אמא</a:t>
            </a:r>
            <a:r>
              <a:rPr lang="he-IL" sz="2400" b="1" dirty="0">
                <a:solidFill>
                  <a:schemeClr val="bg1"/>
                </a:solidFill>
              </a:rPr>
              <a:t>, שני אחים, ושתי אחיות, אישה וארבעה ילדים</a:t>
            </a:r>
          </a:p>
        </p:txBody>
      </p:sp>
    </p:spTree>
    <p:extLst>
      <p:ext uri="{BB962C8B-B14F-4D97-AF65-F5344CB8AC3E}">
        <p14:creationId xmlns:p14="http://schemas.microsoft.com/office/powerpoint/2010/main" val="2380707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119116" y="450375"/>
            <a:ext cx="10194878" cy="4800545"/>
          </a:xfrm>
          <a:prstGeom prst="rect">
            <a:avLst/>
          </a:prstGeom>
        </p:spPr>
        <p:txBody>
          <a:bodyPr wrap="square">
            <a:spAutoFit/>
          </a:bodyPr>
          <a:lstStyle/>
          <a:p>
            <a:pPr algn="r" rtl="1">
              <a:lnSpc>
                <a:spcPct val="150000"/>
              </a:lnSpc>
              <a:spcAft>
                <a:spcPts val="0"/>
              </a:spcAft>
            </a:pPr>
            <a:r>
              <a:rPr lang="he-IL" sz="2800" dirty="0">
                <a:latin typeface="Calibri" panose="020F0502020204030204" pitchFamily="34" charset="0"/>
                <a:ea typeface="Calibri" panose="020F0502020204030204" pitchFamily="34" charset="0"/>
                <a:cs typeface="Arial" panose="020B0604020202020204" pitchFamily="34" charset="0"/>
              </a:rPr>
              <a:t>הקרנת הסרט על אלירז</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800" u="sng" dirty="0">
                <a:solidFill>
                  <a:srgbClr val="0563C1"/>
                </a:solidFill>
                <a:latin typeface="Calibri" panose="020F0502020204030204" pitchFamily="34" charset="0"/>
                <a:ea typeface="Calibri" panose="020F0502020204030204" pitchFamily="34" charset="0"/>
                <a:cs typeface="Arial" panose="020B0604020202020204" pitchFamily="34" charset="0"/>
                <a:hlinkClick r:id="rId2"/>
              </a:rPr>
              <a:t>https://www.youtube.com/watch?v=bgDmRR4Wvao&amp;feature=em-share_video_in_list_user&amp;list=PLjAuex5pZLPm93G51IFGOQJvjwkgxVVR4</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4400" b="1" dirty="0">
                <a:latin typeface="Calibri" panose="020F0502020204030204" pitchFamily="34"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4400" b="1" dirty="0">
                <a:latin typeface="Calibri" panose="020F0502020204030204" pitchFamily="34" charset="0"/>
                <a:ea typeface="Calibri" panose="020F0502020204030204" pitchFamily="34" charset="0"/>
                <a:cs typeface="Arial" panose="020B0604020202020204" pitchFamily="34" charset="0"/>
              </a:rPr>
              <a:t>לסיום הקרנת הסרט – מלחמת לבנון השנייה</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z="2800" b="1" u="sng" dirty="0">
                <a:solidFill>
                  <a:srgbClr val="0563C1"/>
                </a:solidFill>
                <a:latin typeface="Calibri" panose="020F0502020204030204" pitchFamily="34" charset="0"/>
                <a:ea typeface="Calibri" panose="020F0502020204030204" pitchFamily="34" charset="0"/>
                <a:cs typeface="Arial" panose="020B0604020202020204" pitchFamily="34" charset="0"/>
                <a:hlinkClick r:id="rId3"/>
              </a:rPr>
              <a:t>https://www.youtube.com/watch?v=8G0d8dotnas&amp;feature=em-share_video_user</a:t>
            </a:r>
            <a:r>
              <a:rPr lang="en-US" sz="2800" b="1" dirty="0">
                <a:latin typeface="Arial" panose="020B060402020202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49550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994397" y="1020801"/>
            <a:ext cx="8534400" cy="1507067"/>
          </a:xfrm>
        </p:spPr>
        <p:txBody>
          <a:bodyPr>
            <a:noAutofit/>
          </a:bodyPr>
          <a:lstStyle/>
          <a:p>
            <a:pPr algn="ctr"/>
            <a:r>
              <a:rPr lang="he-IL" sz="5400" b="1" cap="none"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Guttman Stam" panose="02010401010101010101" pitchFamily="2" charset="-79"/>
              </a:rPr>
              <a:t>מהו בשבילי יום הזיכרון?</a:t>
            </a:r>
            <a:br>
              <a:rPr lang="en-US" b="1" cap="none" dirty="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Arial" panose="020B0604020202020204" pitchFamily="34" charset="0"/>
              </a:rPr>
            </a:br>
            <a:endParaRPr lang="he-IL" sz="5400" b="1" cap="none" dirty="0">
              <a:ln w="22225">
                <a:solidFill>
                  <a:schemeClr val="accent2"/>
                </a:solidFill>
                <a:prstDash val="solid"/>
              </a:ln>
              <a:solidFill>
                <a:schemeClr val="accent2">
                  <a:lumMod val="40000"/>
                  <a:lumOff val="60000"/>
                </a:schemeClr>
              </a:solidFill>
            </a:endParaRPr>
          </a:p>
        </p:txBody>
      </p:sp>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7771" y="2019994"/>
            <a:ext cx="5244341" cy="450017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04427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419369" y="472450"/>
            <a:ext cx="9198590" cy="5915081"/>
          </a:xfrm>
          <a:prstGeom prst="rect">
            <a:avLst/>
          </a:prstGeom>
        </p:spPr>
        <p:txBody>
          <a:bodyPr wrap="square">
            <a:spAutoFit/>
          </a:bodyPr>
          <a:lstStyle/>
          <a:p>
            <a:pPr algn="ctr" rtl="1">
              <a:lnSpc>
                <a:spcPct val="107000"/>
              </a:lnSpc>
              <a:spcAft>
                <a:spcPts val="800"/>
              </a:spcAft>
            </a:pPr>
            <a:r>
              <a:rPr lang="he-IL" sz="4000" b="1" dirty="0">
                <a:ln w="9525" cap="flat" cmpd="sng" algn="ctr">
                  <a:solidFill>
                    <a:srgbClr val="BFBFBF">
                      <a:alpha val="50000"/>
                    </a:srgbClr>
                  </a:solidFill>
                  <a:prstDash val="solid"/>
                  <a:round/>
                </a:ln>
                <a:solidFill>
                  <a:srgbClr val="FFFF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פעילות 1:  מהו בשבילי יום הזיכרון?</a:t>
            </a:r>
            <a:endParaRPr lang="en-US" sz="24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3200" b="1" dirty="0">
                <a:ln w="9525" cap="flat" cmpd="sng" algn="ctr">
                  <a:solidFill>
                    <a:srgbClr val="BFBFBF">
                      <a:alpha val="50000"/>
                    </a:srgbClr>
                  </a:solidFill>
                  <a:prstDash val="solid"/>
                  <a:round/>
                </a:ln>
                <a:solidFill>
                  <a:srgbClr val="00FF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מהלך הפעילות:</a:t>
            </a:r>
            <a:endParaRPr lang="en-US" b="1"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0"/>
              </a:spcAft>
              <a:buFont typeface="+mj-lt"/>
              <a:buAutoNum type="arabicPeriod"/>
            </a:pPr>
            <a:r>
              <a:rPr lang="he-IL" sz="2400" b="1" dirty="0">
                <a:latin typeface="Calibri" panose="020F0502020204030204" pitchFamily="34" charset="0"/>
                <a:ea typeface="Calibri" panose="020F0502020204030204" pitchFamily="34" charset="0"/>
                <a:cs typeface="David" panose="020E0502060401010101" pitchFamily="34" charset="-79"/>
              </a:rPr>
              <a:t>כל תלמיד יבחר היגד שמדבר אליו יותר מהאחרים. </a:t>
            </a:r>
            <a:endParaRPr lang="en-US" b="1"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0"/>
              </a:spcAft>
              <a:buFont typeface="+mj-lt"/>
              <a:buAutoNum type="arabicPeriod"/>
            </a:pPr>
            <a:r>
              <a:rPr lang="he-IL" sz="2400" b="1" dirty="0">
                <a:latin typeface="Calibri" panose="020F0502020204030204" pitchFamily="34" charset="0"/>
                <a:ea typeface="Calibri" panose="020F0502020204030204" pitchFamily="34" charset="0"/>
                <a:cs typeface="David" panose="020E0502060401010101" pitchFamily="34" charset="-79"/>
              </a:rPr>
              <a:t>כל תלמיד/ה יציג/תציג את ההיגד שבחר/ה ויסביר/ותסביר מה בהיגד משך אותו/אותה. </a:t>
            </a:r>
            <a:endParaRPr lang="en-US" b="1" dirty="0">
              <a:latin typeface="Calibri" panose="020F0502020204030204" pitchFamily="34" charset="0"/>
              <a:ea typeface="Calibri" panose="020F0502020204030204" pitchFamily="34" charset="0"/>
              <a:cs typeface="Arial" panose="020B0604020202020204" pitchFamily="34" charset="0"/>
            </a:endParaRPr>
          </a:p>
          <a:p>
            <a:pPr marL="342900" marR="457200" lvl="0" indent="-342900" algn="r" rtl="1">
              <a:lnSpc>
                <a:spcPct val="150000"/>
              </a:lnSpc>
              <a:spcAft>
                <a:spcPts val="0"/>
              </a:spcAft>
              <a:buFont typeface="+mj-lt"/>
              <a:buAutoNum type="arabicPeriod"/>
              <a:tabLst>
                <a:tab pos="269240" algn="l"/>
              </a:tabLst>
            </a:pPr>
            <a:r>
              <a:rPr lang="he-IL" sz="2400" b="1" dirty="0">
                <a:latin typeface="Calibri" panose="020F0502020204030204" pitchFamily="34" charset="0"/>
                <a:ea typeface="Calibri" panose="020F0502020204030204" pitchFamily="34" charset="0"/>
                <a:cs typeface="David" panose="020E0502060401010101" pitchFamily="34" charset="-79"/>
              </a:rPr>
              <a:t>שיחה על הנושא:                                                                                                                                      * מהם הדברים המעוררים אצל השכולים את זכר יקירם?                                                                                          * האם היו משפטים ששפכו אור חדש על ביטויי השכול?                                                      * האם מתוך היכרות של התלמידים עם השכול יש דברים שלא מצאו ביטויים בהיגדים שבאו לידי ביטוי בטקס?</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4006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טבלה 3"/>
          <p:cNvGraphicFramePr>
            <a:graphicFrameLocks noGrp="1"/>
          </p:cNvGraphicFramePr>
          <p:nvPr>
            <p:extLst>
              <p:ext uri="{D42A27DB-BD31-4B8C-83A1-F6EECF244321}">
                <p14:modId xmlns:p14="http://schemas.microsoft.com/office/powerpoint/2010/main" val="100953106"/>
              </p:ext>
            </p:extLst>
          </p:nvPr>
        </p:nvGraphicFramePr>
        <p:xfrm>
          <a:off x="658813" y="31560"/>
          <a:ext cx="11108684" cy="6766560"/>
        </p:xfrm>
        <a:graphic>
          <a:graphicData uri="http://schemas.openxmlformats.org/drawingml/2006/table">
            <a:tbl>
              <a:tblPr rtl="1" firstRow="1" bandRow="1">
                <a:tableStyleId>{5C22544A-7EE6-4342-B048-85BDC9FD1C3A}</a:tableStyleId>
              </a:tblPr>
              <a:tblGrid>
                <a:gridCol w="2904371">
                  <a:extLst>
                    <a:ext uri="{9D8B030D-6E8A-4147-A177-3AD203B41FA5}">
                      <a16:colId xmlns:a16="http://schemas.microsoft.com/office/drawing/2014/main" val="20000"/>
                    </a:ext>
                  </a:extLst>
                </a:gridCol>
                <a:gridCol w="2734771">
                  <a:extLst>
                    <a:ext uri="{9D8B030D-6E8A-4147-A177-3AD203B41FA5}">
                      <a16:colId xmlns:a16="http://schemas.microsoft.com/office/drawing/2014/main" val="20001"/>
                    </a:ext>
                  </a:extLst>
                </a:gridCol>
                <a:gridCol w="2734771">
                  <a:extLst>
                    <a:ext uri="{9D8B030D-6E8A-4147-A177-3AD203B41FA5}">
                      <a16:colId xmlns:a16="http://schemas.microsoft.com/office/drawing/2014/main" val="20002"/>
                    </a:ext>
                  </a:extLst>
                </a:gridCol>
                <a:gridCol w="2734771">
                  <a:extLst>
                    <a:ext uri="{9D8B030D-6E8A-4147-A177-3AD203B41FA5}">
                      <a16:colId xmlns:a16="http://schemas.microsoft.com/office/drawing/2014/main" val="20003"/>
                    </a:ext>
                  </a:extLst>
                </a:gridCol>
              </a:tblGrid>
              <a:tr h="1557243">
                <a:tc>
                  <a:txBody>
                    <a:bodyPr/>
                    <a:lstStyle/>
                    <a:p>
                      <a:pPr rtl="1"/>
                      <a:r>
                        <a:rPr lang="he-IL" sz="2000" b="1" i="1" kern="1200" dirty="0">
                          <a:solidFill>
                            <a:schemeClr val="lt1"/>
                          </a:solidFill>
                          <a:effectLst/>
                          <a:latin typeface="+mn-lt"/>
                          <a:ea typeface="+mn-ea"/>
                          <a:cs typeface="+mn-cs"/>
                        </a:rPr>
                        <a:t>דמעה שנושרת, זיכרון שמכאיב, ויש מי שלא יזכה לריחות האביב</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i="1" kern="1200" dirty="0">
                          <a:solidFill>
                            <a:schemeClr val="lt1"/>
                          </a:solidFill>
                          <a:effectLst/>
                          <a:latin typeface="+mn-lt"/>
                          <a:ea typeface="+mn-ea"/>
                          <a:cs typeface="+mn-cs"/>
                        </a:rPr>
                        <a:t>זרי פרחים שמונחים, צפירה חדה שבנו פוצחת,</a:t>
                      </a:r>
                      <a:endParaRPr lang="en-US" sz="2000" b="1" kern="1200" dirty="0">
                        <a:solidFill>
                          <a:schemeClr val="lt1"/>
                        </a:solidFill>
                        <a:effectLst/>
                        <a:latin typeface="+mn-lt"/>
                        <a:ea typeface="+mn-ea"/>
                        <a:cs typeface="+mn-cs"/>
                      </a:endParaRPr>
                    </a:p>
                    <a:p>
                      <a:r>
                        <a:rPr lang="he-IL" sz="2000" b="1" i="1" kern="1200" dirty="0">
                          <a:solidFill>
                            <a:schemeClr val="lt1"/>
                          </a:solidFill>
                          <a:effectLst/>
                          <a:latin typeface="+mn-lt"/>
                          <a:ea typeface="+mn-ea"/>
                          <a:cs typeface="+mn-cs"/>
                        </a:rPr>
                        <a:t>קריאת ה"יזכור" ודברי דעת</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i="1" kern="1200" dirty="0">
                          <a:solidFill>
                            <a:schemeClr val="lt1"/>
                          </a:solidFill>
                          <a:effectLst/>
                          <a:latin typeface="+mn-lt"/>
                          <a:ea typeface="+mn-ea"/>
                          <a:cs typeface="+mn-cs"/>
                        </a:rPr>
                        <a:t>נשתול שוב פרחים, נקשט את קברך,</a:t>
                      </a:r>
                      <a:endParaRPr lang="en-US" sz="2000" b="1" kern="1200" dirty="0">
                        <a:solidFill>
                          <a:schemeClr val="lt1"/>
                        </a:solidFill>
                        <a:effectLst/>
                        <a:latin typeface="+mn-lt"/>
                        <a:ea typeface="+mn-ea"/>
                        <a:cs typeface="+mn-cs"/>
                      </a:endParaRPr>
                    </a:p>
                    <a:p>
                      <a:r>
                        <a:rPr lang="he-IL" sz="2000" b="1" i="1" kern="1200" dirty="0">
                          <a:solidFill>
                            <a:schemeClr val="lt1"/>
                          </a:solidFill>
                          <a:effectLst/>
                          <a:latin typeface="+mn-lt"/>
                          <a:ea typeface="+mn-ea"/>
                          <a:cs typeface="+mn-cs"/>
                        </a:rPr>
                        <a:t>ולא נכתוב ברכה – כי אין מברכים ילד, שכבר לא חי</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r" defTabSz="457200" rtl="1" eaLnBrk="1" fontAlgn="auto" latinLnBrk="0" hangingPunct="1">
                        <a:lnSpc>
                          <a:spcPct val="100000"/>
                        </a:lnSpc>
                        <a:spcBef>
                          <a:spcPts val="0"/>
                        </a:spcBef>
                        <a:spcAft>
                          <a:spcPts val="0"/>
                        </a:spcAft>
                        <a:buClrTx/>
                        <a:buSzTx/>
                        <a:buFontTx/>
                        <a:buNone/>
                        <a:tabLst/>
                        <a:defRPr/>
                      </a:pPr>
                      <a:r>
                        <a:rPr lang="he-IL" sz="2000" b="1" kern="1200" dirty="0">
                          <a:solidFill>
                            <a:schemeClr val="lt1"/>
                          </a:solidFill>
                          <a:effectLst/>
                          <a:latin typeface="+mn-lt"/>
                          <a:ea typeface="+mn-ea"/>
                          <a:cs typeface="+mn-cs"/>
                        </a:rPr>
                        <a:t>כל מטוס שטס בשמיים, כל כוכב מאיר בעיניים, מזכיר לי אותך</a:t>
                      </a:r>
                      <a:endParaRPr lang="en-US" sz="2000" b="1" kern="1200" dirty="0">
                        <a:solidFill>
                          <a:schemeClr val="lt1"/>
                        </a:solidFill>
                        <a:effectLst/>
                        <a:latin typeface="+mn-lt"/>
                        <a:ea typeface="+mn-ea"/>
                        <a:cs typeface="+mn-cs"/>
                      </a:endParaRPr>
                    </a:p>
                    <a:p>
                      <a:pPr rtl="1"/>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1781511">
                <a:tc>
                  <a:txBody>
                    <a:bodyPr/>
                    <a:lstStyle/>
                    <a:p>
                      <a:pPr rtl="1"/>
                      <a:r>
                        <a:rPr lang="he-IL" sz="2000" b="1" kern="1200" dirty="0">
                          <a:solidFill>
                            <a:schemeClr val="dk1"/>
                          </a:solidFill>
                          <a:effectLst/>
                          <a:latin typeface="+mn-lt"/>
                          <a:ea typeface="+mn-ea"/>
                          <a:cs typeface="+mn-cs"/>
                        </a:rPr>
                        <a:t>אחבק חזק חזק את האבן עם שמך,</a:t>
                      </a:r>
                      <a:endParaRPr lang="en-US" sz="2000" kern="1200" dirty="0">
                        <a:solidFill>
                          <a:schemeClr val="dk1"/>
                        </a:solidFill>
                        <a:effectLst/>
                        <a:latin typeface="+mn-lt"/>
                        <a:ea typeface="+mn-ea"/>
                        <a:cs typeface="+mn-cs"/>
                      </a:endParaRPr>
                    </a:p>
                    <a:p>
                      <a:pPr rtl="1"/>
                      <a:r>
                        <a:rPr lang="he-IL" sz="2000" b="1" kern="1200" dirty="0">
                          <a:solidFill>
                            <a:schemeClr val="dk1"/>
                          </a:solidFill>
                          <a:effectLst/>
                          <a:latin typeface="+mn-lt"/>
                          <a:ea typeface="+mn-ea"/>
                          <a:cs typeface="+mn-cs"/>
                        </a:rPr>
                        <a:t>אנסה לחדור במחשבה לתוך ארונך</a:t>
                      </a:r>
                      <a:endParaRPr lang="en-US" sz="2000" kern="1200" dirty="0">
                        <a:solidFill>
                          <a:schemeClr val="dk1"/>
                        </a:solidFill>
                        <a:effectLst/>
                        <a:latin typeface="+mn-lt"/>
                        <a:ea typeface="+mn-ea"/>
                        <a:cs typeface="+mn-cs"/>
                      </a:endParaRPr>
                    </a:p>
                    <a:p>
                      <a:pPr rtl="1"/>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kern="1200" dirty="0">
                          <a:solidFill>
                            <a:schemeClr val="dk1"/>
                          </a:solidFill>
                          <a:effectLst/>
                          <a:latin typeface="+mn-lt"/>
                          <a:ea typeface="+mn-ea"/>
                          <a:cs typeface="+mn-cs"/>
                        </a:rPr>
                        <a:t>כן זה נגמר בלי תינוק בעריסה –                                       עם ילד סגור בארון טמון באדמה</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kern="1200" dirty="0">
                          <a:solidFill>
                            <a:schemeClr val="dk1"/>
                          </a:solidFill>
                          <a:effectLst/>
                          <a:latin typeface="+mn-lt"/>
                          <a:ea typeface="+mn-ea"/>
                          <a:cs typeface="+mn-cs"/>
                        </a:rPr>
                        <a:t>חמש תמונות תלויות על הקיר בחדרי הקטן,</a:t>
                      </a:r>
                      <a:endParaRPr lang="en-US" sz="2000" kern="1200" dirty="0">
                        <a:solidFill>
                          <a:schemeClr val="dk1"/>
                        </a:solidFill>
                        <a:effectLst/>
                        <a:latin typeface="+mn-lt"/>
                        <a:ea typeface="+mn-ea"/>
                        <a:cs typeface="+mn-cs"/>
                      </a:endParaRPr>
                    </a:p>
                    <a:p>
                      <a:r>
                        <a:rPr lang="he-IL" sz="2000" b="1" kern="1200" dirty="0">
                          <a:solidFill>
                            <a:schemeClr val="dk1"/>
                          </a:solidFill>
                          <a:effectLst/>
                          <a:latin typeface="+mn-lt"/>
                          <a:ea typeface="+mn-ea"/>
                          <a:cs typeface="+mn-cs"/>
                        </a:rPr>
                        <a:t>וכל אחת היא סיפור שמזכיר – מה שנגמר,                    מה שכבר לא יהיה</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kern="1200" dirty="0">
                          <a:solidFill>
                            <a:schemeClr val="dk1"/>
                          </a:solidFill>
                          <a:effectLst/>
                          <a:latin typeface="+mn-lt"/>
                          <a:ea typeface="+mn-ea"/>
                          <a:cs typeface="+mn-cs"/>
                        </a:rPr>
                        <a:t>ומבטי נמשך אז אל הבית שהיה ביתך</a:t>
                      </a:r>
                      <a:endParaRPr lang="en-US" sz="2000" kern="1200" dirty="0">
                        <a:solidFill>
                          <a:schemeClr val="dk1"/>
                        </a:solidFill>
                        <a:effectLst/>
                        <a:latin typeface="+mn-lt"/>
                        <a:ea typeface="+mn-ea"/>
                        <a:cs typeface="+mn-cs"/>
                      </a:endParaRPr>
                    </a:p>
                    <a:p>
                      <a:pPr rtl="1"/>
                      <a:r>
                        <a:rPr lang="he-IL" sz="2000" b="1" kern="1200" dirty="0">
                          <a:solidFill>
                            <a:schemeClr val="dk1"/>
                          </a:solidFill>
                          <a:effectLst/>
                          <a:latin typeface="+mn-lt"/>
                          <a:ea typeface="+mn-ea"/>
                          <a:cs typeface="+mn-cs"/>
                        </a:rPr>
                        <a:t>אל המפתן, עליו זוג נעלי צבא חומות</a:t>
                      </a:r>
                      <a:endParaRPr lang="en-US" sz="2000" kern="1200" dirty="0">
                        <a:solidFill>
                          <a:schemeClr val="dk1"/>
                        </a:solidFill>
                        <a:effectLst/>
                        <a:latin typeface="+mn-lt"/>
                        <a:ea typeface="+mn-ea"/>
                        <a:cs typeface="+mn-cs"/>
                      </a:endParaRPr>
                    </a:p>
                    <a:p>
                      <a:r>
                        <a:rPr lang="he-IL" sz="2000" b="1" kern="1200" dirty="0">
                          <a:solidFill>
                            <a:schemeClr val="dk1"/>
                          </a:solidFill>
                          <a:effectLst/>
                          <a:latin typeface="+mn-lt"/>
                          <a:ea typeface="+mn-ea"/>
                          <a:cs typeface="+mn-cs"/>
                        </a:rPr>
                        <a:t>היו תמיד סימן שאתה כאן, והן אינן</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1500221">
                <a:tc>
                  <a:txBody>
                    <a:bodyPr/>
                    <a:lstStyle/>
                    <a:p>
                      <a:pPr rtl="1"/>
                      <a:r>
                        <a:rPr lang="he-IL" sz="2000" b="1" kern="1200" dirty="0">
                          <a:solidFill>
                            <a:schemeClr val="dk1"/>
                          </a:solidFill>
                          <a:effectLst/>
                          <a:latin typeface="+mn-lt"/>
                          <a:ea typeface="+mn-ea"/>
                          <a:cs typeface="+mn-cs"/>
                        </a:rPr>
                        <a:t>קולות צעדים מהרחוב, כל צעד קטן עוצר נשימה, הלוואי שתהיה שם אתה</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i="1" kern="1200" dirty="0">
                          <a:solidFill>
                            <a:schemeClr val="dk1"/>
                          </a:solidFill>
                          <a:effectLst/>
                          <a:latin typeface="+mn-lt"/>
                          <a:ea typeface="+mn-ea"/>
                          <a:cs typeface="+mn-cs"/>
                        </a:rPr>
                        <a:t>רק מחכה לו שישוב ועדיין מאמינה</a:t>
                      </a:r>
                      <a:endParaRPr lang="en-US" sz="2000" kern="1200" dirty="0">
                        <a:solidFill>
                          <a:schemeClr val="dk1"/>
                        </a:solidFill>
                        <a:effectLst/>
                        <a:latin typeface="+mn-lt"/>
                        <a:ea typeface="+mn-ea"/>
                        <a:cs typeface="+mn-cs"/>
                      </a:endParaRPr>
                    </a:p>
                    <a:p>
                      <a:pPr rtl="1"/>
                      <a:r>
                        <a:rPr lang="he-IL" sz="2000" b="1" i="1" kern="1200" dirty="0">
                          <a:solidFill>
                            <a:schemeClr val="dk1"/>
                          </a:solidFill>
                          <a:effectLst/>
                          <a:latin typeface="+mn-lt"/>
                          <a:ea typeface="+mn-ea"/>
                          <a:cs typeface="+mn-cs"/>
                        </a:rPr>
                        <a:t>הוא יביא </a:t>
                      </a:r>
                      <a:r>
                        <a:rPr lang="he-IL" sz="2000" b="1" i="1" kern="1200" dirty="0" err="1">
                          <a:solidFill>
                            <a:schemeClr val="dk1"/>
                          </a:solidFill>
                          <a:effectLst/>
                          <a:latin typeface="+mn-lt"/>
                          <a:ea typeface="+mn-ea"/>
                          <a:cs typeface="+mn-cs"/>
                        </a:rPr>
                        <a:t>איתו</a:t>
                      </a:r>
                      <a:r>
                        <a:rPr lang="he-IL" sz="2000" b="1" i="1" kern="1200" dirty="0">
                          <a:solidFill>
                            <a:schemeClr val="dk1"/>
                          </a:solidFill>
                          <a:effectLst/>
                          <a:latin typeface="+mn-lt"/>
                          <a:ea typeface="+mn-ea"/>
                          <a:cs typeface="+mn-cs"/>
                        </a:rPr>
                        <a:t> בין שתי ידיו את הלב במתנה</a:t>
                      </a:r>
                      <a:endParaRPr lang="en-US" sz="2000" kern="1200" dirty="0">
                        <a:solidFill>
                          <a:schemeClr val="dk1"/>
                        </a:solidFill>
                        <a:effectLst/>
                        <a:latin typeface="+mn-lt"/>
                        <a:ea typeface="+mn-ea"/>
                        <a:cs typeface="+mn-cs"/>
                      </a:endParaRPr>
                    </a:p>
                    <a:p>
                      <a:pPr rtl="1"/>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kern="1200" dirty="0">
                          <a:solidFill>
                            <a:schemeClr val="dk1"/>
                          </a:solidFill>
                          <a:effectLst/>
                          <a:latin typeface="+mn-lt"/>
                          <a:ea typeface="+mn-ea"/>
                          <a:cs typeface="+mn-cs"/>
                        </a:rPr>
                        <a:t>צפירה. דומיה. אם שכולה בוכייה. דמעות מעיניה זולגות בשקט, ממחטה צחורה אותן סופגת</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kern="1200" dirty="0">
                          <a:solidFill>
                            <a:schemeClr val="dk1"/>
                          </a:solidFill>
                          <a:effectLst/>
                          <a:latin typeface="+mn-lt"/>
                          <a:ea typeface="+mn-ea"/>
                          <a:cs typeface="+mn-cs"/>
                        </a:rPr>
                        <a:t>כאילו אני מחבקת אותך, אנסה לחוש את חום גופך, אתאמץ בכל כוחי לשמוע את צחוקך</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1186227">
                <a:tc>
                  <a:txBody>
                    <a:bodyPr/>
                    <a:lstStyle/>
                    <a:p>
                      <a:pPr rtl="1"/>
                      <a:r>
                        <a:rPr lang="he-IL" sz="2000" b="1" kern="1200" dirty="0">
                          <a:solidFill>
                            <a:schemeClr val="dk1"/>
                          </a:solidFill>
                          <a:effectLst/>
                          <a:latin typeface="+mn-lt"/>
                          <a:ea typeface="+mn-ea"/>
                          <a:cs typeface="+mn-cs"/>
                        </a:rPr>
                        <a:t>התמונה איננה תלויה על קיר – היא </a:t>
                      </a:r>
                      <a:r>
                        <a:rPr lang="he-IL" sz="2000" b="1" kern="1200" dirty="0" err="1">
                          <a:solidFill>
                            <a:schemeClr val="dk1"/>
                          </a:solidFill>
                          <a:effectLst/>
                          <a:latin typeface="+mn-lt"/>
                          <a:ea typeface="+mn-ea"/>
                          <a:cs typeface="+mn-cs"/>
                        </a:rPr>
                        <a:t>איתנו</a:t>
                      </a:r>
                      <a:r>
                        <a:rPr lang="he-IL" sz="2000" b="1" kern="1200" dirty="0">
                          <a:solidFill>
                            <a:schemeClr val="dk1"/>
                          </a:solidFill>
                          <a:effectLst/>
                          <a:latin typeface="+mn-lt"/>
                          <a:ea typeface="+mn-ea"/>
                          <a:cs typeface="+mn-cs"/>
                        </a:rPr>
                        <a:t> לכל אשר נלך</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kern="1200" dirty="0">
                          <a:solidFill>
                            <a:schemeClr val="dk1"/>
                          </a:solidFill>
                          <a:effectLst/>
                          <a:latin typeface="+mn-lt"/>
                          <a:ea typeface="+mn-ea"/>
                          <a:cs typeface="+mn-cs"/>
                        </a:rPr>
                        <a:t>ומה ימלא לבבות חסרים,</a:t>
                      </a:r>
                      <a:endParaRPr lang="en-US" sz="2000" kern="1200" dirty="0">
                        <a:solidFill>
                          <a:schemeClr val="dk1"/>
                        </a:solidFill>
                        <a:effectLst/>
                        <a:latin typeface="+mn-lt"/>
                        <a:ea typeface="+mn-ea"/>
                        <a:cs typeface="+mn-cs"/>
                      </a:endParaRPr>
                    </a:p>
                    <a:p>
                      <a:r>
                        <a:rPr lang="he-IL" sz="2000" b="1" kern="1200" dirty="0">
                          <a:solidFill>
                            <a:schemeClr val="dk1"/>
                          </a:solidFill>
                          <a:effectLst/>
                          <a:latin typeface="+mn-lt"/>
                          <a:ea typeface="+mn-ea"/>
                          <a:cs typeface="+mn-cs"/>
                        </a:rPr>
                        <a:t>והיכן אנחנו בין כל השברים?</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kern="1200" dirty="0">
                          <a:solidFill>
                            <a:schemeClr val="dk1"/>
                          </a:solidFill>
                          <a:effectLst/>
                          <a:latin typeface="+mn-lt"/>
                          <a:ea typeface="+mn-ea"/>
                          <a:cs typeface="+mn-cs"/>
                        </a:rPr>
                        <a:t>ואתכם, מי ינחם?</a:t>
                      </a:r>
                      <a:endParaRPr lang="en-US" sz="2000" kern="1200" dirty="0">
                        <a:solidFill>
                          <a:schemeClr val="dk1"/>
                        </a:solidFill>
                        <a:effectLst/>
                        <a:latin typeface="+mn-lt"/>
                        <a:ea typeface="+mn-ea"/>
                        <a:cs typeface="+mn-cs"/>
                      </a:endParaRPr>
                    </a:p>
                    <a:p>
                      <a:pPr rtl="1"/>
                      <a:r>
                        <a:rPr lang="he-IL" sz="2000" b="1" kern="1200" dirty="0">
                          <a:solidFill>
                            <a:schemeClr val="dk1"/>
                          </a:solidFill>
                          <a:effectLst/>
                          <a:latin typeface="+mn-lt"/>
                          <a:ea typeface="+mn-ea"/>
                          <a:cs typeface="+mn-cs"/>
                        </a:rPr>
                        <a:t>ומי ישמע את כאבכם?</a:t>
                      </a:r>
                      <a:endParaRPr lang="en-US" sz="2000" kern="1200" dirty="0">
                        <a:solidFill>
                          <a:schemeClr val="dk1"/>
                        </a:solidFill>
                        <a:effectLst/>
                        <a:latin typeface="+mn-lt"/>
                        <a:ea typeface="+mn-ea"/>
                        <a:cs typeface="+mn-cs"/>
                      </a:endParaRPr>
                    </a:p>
                    <a:p>
                      <a:pPr rtl="1"/>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rtl="1"/>
                      <a:r>
                        <a:rPr lang="he-IL" sz="2000" b="1" kern="1200" dirty="0">
                          <a:solidFill>
                            <a:schemeClr val="dk1"/>
                          </a:solidFill>
                          <a:effectLst/>
                          <a:latin typeface="+mn-lt"/>
                          <a:ea typeface="+mn-ea"/>
                          <a:cs typeface="+mn-cs"/>
                        </a:rPr>
                        <a:t>הכול נותר כאן כשהיה ביום שבו הלכת,</a:t>
                      </a:r>
                      <a:endParaRPr lang="en-US" sz="2000" kern="1200" dirty="0">
                        <a:solidFill>
                          <a:schemeClr val="dk1"/>
                        </a:solidFill>
                        <a:effectLst/>
                        <a:latin typeface="+mn-lt"/>
                        <a:ea typeface="+mn-ea"/>
                        <a:cs typeface="+mn-cs"/>
                      </a:endParaRPr>
                    </a:p>
                    <a:p>
                      <a:pPr rtl="1"/>
                      <a:r>
                        <a:rPr lang="he-IL" sz="2000" b="1" kern="1200" dirty="0">
                          <a:solidFill>
                            <a:schemeClr val="dk1"/>
                          </a:solidFill>
                          <a:effectLst/>
                          <a:latin typeface="+mn-lt"/>
                          <a:ea typeface="+mn-ea"/>
                          <a:cs typeface="+mn-cs"/>
                        </a:rPr>
                        <a:t>ריחות טובים כמו בזמנך,</a:t>
                      </a:r>
                      <a:endParaRPr lang="en-US" sz="2000" kern="1200" dirty="0">
                        <a:solidFill>
                          <a:schemeClr val="dk1"/>
                        </a:solidFill>
                        <a:effectLst/>
                        <a:latin typeface="+mn-lt"/>
                        <a:ea typeface="+mn-ea"/>
                        <a:cs typeface="+mn-cs"/>
                      </a:endParaRPr>
                    </a:p>
                    <a:p>
                      <a:r>
                        <a:rPr lang="he-IL" sz="2000" b="1" kern="1200" dirty="0">
                          <a:solidFill>
                            <a:schemeClr val="dk1"/>
                          </a:solidFill>
                          <a:effectLst/>
                          <a:latin typeface="+mn-lt"/>
                          <a:ea typeface="+mn-ea"/>
                          <a:cs typeface="+mn-cs"/>
                        </a:rPr>
                        <a:t>ורק אתה – אינך.</a:t>
                      </a:r>
                      <a:endParaRPr lang="he-IL" sz="20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2064" name="תמונה 16" descr="0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5" y="361950"/>
            <a:ext cx="701675" cy="6223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תמונה 8" descr="0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3" y="203200"/>
            <a:ext cx="641351" cy="754063"/>
          </a:xfrm>
          <a:prstGeom prst="rect">
            <a:avLst/>
          </a:prstGeom>
          <a:noFill/>
          <a:extLst>
            <a:ext uri="{909E8E84-426E-40DD-AFC4-6F175D3DCCD1}">
              <a14:hiddenFill xmlns:a14="http://schemas.microsoft.com/office/drawing/2010/main">
                <a:solidFill>
                  <a:srgbClr val="FFFFFF"/>
                </a:solidFill>
              </a14:hiddenFill>
            </a:ext>
          </a:extLst>
        </p:spPr>
      </p:pic>
      <p:pic>
        <p:nvPicPr>
          <p:cNvPr id="2058" name="תמונה 10" descr="http://tbn2.google.com/images?q=tbn:5z6ubN3-NVyg8M:http://ps.newsnet.co.il/IOS/Users/ps.newsnet.co.il/Albom/mediumImages/7206_%D7%99%D7%96%D7%9B%D7%95%D7%A8%2520-%D7%93%D7%92%D7%9C%2520%D7%99%D7%A9%D7%A8%D7%90%D7%9C%252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163" y="523875"/>
            <a:ext cx="979487" cy="979488"/>
          </a:xfrm>
          <a:prstGeom prst="rect">
            <a:avLst/>
          </a:prstGeom>
          <a:noFill/>
          <a:extLst>
            <a:ext uri="{909E8E84-426E-40DD-AFC4-6F175D3DCCD1}">
              <a14:hiddenFill xmlns:a14="http://schemas.microsoft.com/office/drawing/2010/main">
                <a:solidFill>
                  <a:srgbClr val="FFFFFF"/>
                </a:solidFill>
              </a14:hiddenFill>
            </a:ext>
          </a:extLst>
        </p:spPr>
      </p:pic>
      <p:pic>
        <p:nvPicPr>
          <p:cNvPr id="2055" name="תמונה 7" descr="http://tbn3.google.com/images?q=tbn:ggGLtfP2fLGH8M:http://dana.ashkenazi2.googlepages.com/Dam_Hamacabim.jpg/Dam_Hamacabim-full%3Bini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 y="38100"/>
            <a:ext cx="684213" cy="649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667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941696" y="0"/>
            <a:ext cx="10781731" cy="6590971"/>
          </a:xfrm>
          <a:prstGeom prst="rect">
            <a:avLst/>
          </a:prstGeom>
        </p:spPr>
        <p:txBody>
          <a:bodyPr wrap="square">
            <a:spAutoFit/>
          </a:bodyPr>
          <a:lstStyle/>
          <a:p>
            <a:pPr algn="r" rtl="1">
              <a:lnSpc>
                <a:spcPct val="107000"/>
              </a:lnSpc>
              <a:spcAft>
                <a:spcPts val="800"/>
              </a:spcAft>
            </a:pPr>
            <a:r>
              <a:rPr lang="he-IL" sz="3200" b="1" dirty="0">
                <a:ln w="9525" cap="flat" cmpd="sng" algn="ctr">
                  <a:solidFill>
                    <a:srgbClr val="BFBFBF">
                      <a:alpha val="50000"/>
                    </a:srgbClr>
                  </a:solidFill>
                  <a:prstDash val="solid"/>
                  <a:round/>
                </a:ln>
                <a:solidFill>
                  <a:srgbClr val="FF00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או - מה אני חושב על יום הזיכרון או על משפחות שכולות?</a:t>
            </a:r>
            <a:endParaRPr lang="en-US"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he-IL" sz="2400" b="1" dirty="0">
                <a:latin typeface="Calibri" panose="020F0502020204030204" pitchFamily="34" charset="0"/>
                <a:ea typeface="Calibri" panose="020F0502020204030204" pitchFamily="34" charset="0"/>
                <a:cs typeface="Arial" panose="020B0604020202020204" pitchFamily="34" charset="0"/>
              </a:rPr>
              <a:t>רקע: בדרך כלל אנשים חושבים על יום הזיכרון ו/או על משפחות שכולות במילים של עצב, כאב, קושי, אובדן. הם לא מכירים ממה מורכב הקושי, מהו עולמו השגרתי של השכול. </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he-IL" sz="2400" b="1" dirty="0">
                <a:latin typeface="Calibri" panose="020F0502020204030204" pitchFamily="34" charset="0"/>
                <a:ea typeface="Calibri" panose="020F0502020204030204" pitchFamily="34" charset="0"/>
                <a:cs typeface="Arial" panose="020B0604020202020204" pitchFamily="34" charset="0"/>
              </a:rPr>
              <a:t>מטרת הפעילות לפתוח צוהר לעולמם של השכולים במיוחד ביום הקשה – יום הזיכרון. </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3200" b="1" dirty="0">
                <a:ln w="9525" cap="flat" cmpd="sng" algn="ctr">
                  <a:solidFill>
                    <a:srgbClr val="BFBFBF">
                      <a:alpha val="50000"/>
                    </a:srgbClr>
                  </a:solidFill>
                  <a:prstDash val="solid"/>
                  <a:round/>
                </a:ln>
                <a:solidFill>
                  <a:srgbClr val="00FF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ה</a:t>
            </a:r>
            <a:r>
              <a:rPr lang="he-IL" sz="4000" b="1" dirty="0">
                <a:ln w="9525" cap="flat" cmpd="sng" algn="ctr">
                  <a:solidFill>
                    <a:srgbClr val="BFBFBF">
                      <a:alpha val="50000"/>
                    </a:srgbClr>
                  </a:solidFill>
                  <a:prstDash val="solid"/>
                  <a:round/>
                </a:ln>
                <a:solidFill>
                  <a:srgbClr val="00FF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Times New Roman" panose="02020603050405020304" pitchFamily="18" charset="0"/>
              </a:rPr>
              <a:t>ח</a:t>
            </a:r>
            <a:r>
              <a:rPr lang="he-IL" sz="3200" b="1" dirty="0">
                <a:ln w="9525" cap="flat" cmpd="sng" algn="ctr">
                  <a:solidFill>
                    <a:srgbClr val="BFBFBF">
                      <a:alpha val="50000"/>
                    </a:srgbClr>
                  </a:solidFill>
                  <a:prstDash val="solid"/>
                  <a:round/>
                </a:ln>
                <a:solidFill>
                  <a:srgbClr val="00FF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ומרים: </a:t>
            </a:r>
            <a:endParaRPr lang="en-US" b="1"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0"/>
              </a:spcAft>
              <a:buFont typeface="Wingdings" panose="05000000000000000000" pitchFamily="2" charset="2"/>
              <a:buChar char="•"/>
              <a:tabLst>
                <a:tab pos="457200" algn="l"/>
              </a:tabLst>
            </a:pPr>
            <a:r>
              <a:rPr lang="he-IL" sz="2400" b="1" dirty="0">
                <a:latin typeface="Calibri" panose="020F0502020204030204" pitchFamily="34" charset="0"/>
                <a:ea typeface="Calibri" panose="020F0502020204030204" pitchFamily="34" charset="0"/>
                <a:cs typeface="Arial" panose="020B0604020202020204" pitchFamily="34" charset="0"/>
              </a:rPr>
              <a:t>כרטיסיות עם מילים המתקשרות בזיכרון (נספח א') – במקרה שהמחנך בחר באפשרות זו.</a:t>
            </a:r>
            <a:endParaRPr lang="en-US" b="1"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3200" b="1" dirty="0">
                <a:ln w="9525" cap="flat" cmpd="sng" algn="ctr">
                  <a:solidFill>
                    <a:srgbClr val="BFBFBF">
                      <a:alpha val="50000"/>
                    </a:srgbClr>
                  </a:solidFill>
                  <a:prstDash val="solid"/>
                  <a:round/>
                </a:ln>
                <a:solidFill>
                  <a:srgbClr val="00FF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מהלך הפעילות:</a:t>
            </a:r>
            <a:endParaRPr lang="en-US" b="1"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50000"/>
              </a:lnSpc>
              <a:spcAft>
                <a:spcPts val="0"/>
              </a:spcAft>
              <a:buFont typeface="+mj-lt"/>
              <a:buAutoNum type="arabicPeriod"/>
              <a:tabLst>
                <a:tab pos="457200" algn="l"/>
              </a:tabLst>
            </a:pPr>
            <a:r>
              <a:rPr lang="he-IL" sz="2400" b="1" dirty="0">
                <a:latin typeface="Calibri" panose="020F0502020204030204" pitchFamily="34" charset="0"/>
                <a:ea typeface="Calibri" panose="020F0502020204030204" pitchFamily="34" charset="0"/>
                <a:cs typeface="Arial" panose="020B0604020202020204" pitchFamily="34" charset="0"/>
              </a:rPr>
              <a:t>כל תלמיד אומר מילה שמתקשרת אצלו אסוציאטיבית הביטוי "יום הזיכרון". </a:t>
            </a:r>
            <a:endParaRPr lang="en-US" b="1" dirty="0">
              <a:latin typeface="Calibri" panose="020F0502020204030204" pitchFamily="34" charset="0"/>
              <a:ea typeface="Calibri" panose="020F0502020204030204" pitchFamily="34" charset="0"/>
              <a:cs typeface="Arial" panose="020B0604020202020204" pitchFamily="34" charset="0"/>
            </a:endParaRPr>
          </a:p>
          <a:p>
            <a:pPr marL="342900" marR="179705" lvl="0" indent="-342900" algn="r" rtl="1">
              <a:lnSpc>
                <a:spcPct val="107000"/>
              </a:lnSpc>
              <a:spcAft>
                <a:spcPts val="0"/>
              </a:spcAft>
              <a:buFont typeface="+mj-lt"/>
              <a:buAutoNum type="arabicPeriod"/>
              <a:tabLst>
                <a:tab pos="457200" algn="l"/>
              </a:tabLst>
            </a:pPr>
            <a:r>
              <a:rPr lang="he-IL" sz="2400" b="1" dirty="0">
                <a:latin typeface="Calibri" panose="020F0502020204030204" pitchFamily="34" charset="0"/>
                <a:ea typeface="Calibri" panose="020F0502020204030204" pitchFamily="34" charset="0"/>
                <a:cs typeface="Arial" panose="020B0604020202020204" pitchFamily="34" charset="0"/>
              </a:rPr>
              <a:t>    בסבב - כל תלמיד אומר איזו מילה בחר ומדוע.</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9402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טבלה 1"/>
          <p:cNvGraphicFramePr>
            <a:graphicFrameLocks noGrp="1"/>
          </p:cNvGraphicFramePr>
          <p:nvPr>
            <p:extLst>
              <p:ext uri="{D42A27DB-BD31-4B8C-83A1-F6EECF244321}">
                <p14:modId xmlns:p14="http://schemas.microsoft.com/office/powerpoint/2010/main" val="1545346350"/>
              </p:ext>
            </p:extLst>
          </p:nvPr>
        </p:nvGraphicFramePr>
        <p:xfrm>
          <a:off x="436728" y="614148"/>
          <a:ext cx="11505063" cy="5740273"/>
        </p:xfrm>
        <a:graphic>
          <a:graphicData uri="http://schemas.openxmlformats.org/drawingml/2006/table">
            <a:tbl>
              <a:tblPr rtl="1">
                <a:tableStyleId>{D113A9D2-9D6B-4929-AA2D-F23B5EE8CBE7}</a:tableStyleId>
              </a:tblPr>
              <a:tblGrid>
                <a:gridCol w="4216585">
                  <a:extLst>
                    <a:ext uri="{9D8B030D-6E8A-4147-A177-3AD203B41FA5}">
                      <a16:colId xmlns:a16="http://schemas.microsoft.com/office/drawing/2014/main" val="20000"/>
                    </a:ext>
                  </a:extLst>
                </a:gridCol>
                <a:gridCol w="2506209">
                  <a:extLst>
                    <a:ext uri="{9D8B030D-6E8A-4147-A177-3AD203B41FA5}">
                      <a16:colId xmlns:a16="http://schemas.microsoft.com/office/drawing/2014/main" val="20001"/>
                    </a:ext>
                  </a:extLst>
                </a:gridCol>
                <a:gridCol w="2329357">
                  <a:extLst>
                    <a:ext uri="{9D8B030D-6E8A-4147-A177-3AD203B41FA5}">
                      <a16:colId xmlns:a16="http://schemas.microsoft.com/office/drawing/2014/main" val="20002"/>
                    </a:ext>
                  </a:extLst>
                </a:gridCol>
                <a:gridCol w="2452912">
                  <a:extLst>
                    <a:ext uri="{9D8B030D-6E8A-4147-A177-3AD203B41FA5}">
                      <a16:colId xmlns:a16="http://schemas.microsoft.com/office/drawing/2014/main" val="20003"/>
                    </a:ext>
                  </a:extLst>
                </a:gridCol>
              </a:tblGrid>
              <a:tr h="502729">
                <a:tc>
                  <a:txBody>
                    <a:bodyPr/>
                    <a:lstStyle/>
                    <a:p>
                      <a:pPr algn="ctr" rtl="1">
                        <a:lnSpc>
                          <a:spcPct val="107000"/>
                        </a:lnSpc>
                        <a:spcBef>
                          <a:spcPts val="1800"/>
                        </a:spcBef>
                        <a:spcAft>
                          <a:spcPts val="1800"/>
                        </a:spcAft>
                      </a:pPr>
                      <a:r>
                        <a:rPr lang="he-IL" sz="3200" b="1" kern="0" dirty="0">
                          <a:effectLst/>
                        </a:rPr>
                        <a:t>שירי דיכאון</a:t>
                      </a:r>
                      <a:endParaRPr lang="en-US" sz="1800" b="1" kern="0" dirty="0">
                        <a:effectLst/>
                        <a:latin typeface="Calibri" panose="020F0502020204030204" pitchFamily="34" charset="0"/>
                        <a:ea typeface="Times New Roman" panose="02020603050405020304" pitchFamily="18" charset="0"/>
                        <a:cs typeface="Guttman Yad" panose="02010401010101010101" pitchFamily="2" charset="-79"/>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דמעות</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צפירה</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טקסים</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557337">
                <a:tc>
                  <a:txBody>
                    <a:bodyPr/>
                    <a:lstStyle/>
                    <a:p>
                      <a:pPr algn="ctr" rtl="1">
                        <a:lnSpc>
                          <a:spcPct val="107000"/>
                        </a:lnSpc>
                        <a:spcBef>
                          <a:spcPts val="1800"/>
                        </a:spcBef>
                        <a:spcAft>
                          <a:spcPts val="1800"/>
                        </a:spcAft>
                      </a:pPr>
                      <a:r>
                        <a:rPr lang="he-IL" sz="3200" b="1" dirty="0">
                          <a:effectLst/>
                        </a:rPr>
                        <a:t>שירים עצובים</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תוכניות בטלוויזיה על נופלים</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חיילים</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עֶצֶב</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30033">
                <a:tc>
                  <a:txBody>
                    <a:bodyPr/>
                    <a:lstStyle/>
                    <a:p>
                      <a:pPr algn="ctr" rtl="1">
                        <a:lnSpc>
                          <a:spcPct val="107000"/>
                        </a:lnSpc>
                        <a:spcBef>
                          <a:spcPts val="1800"/>
                        </a:spcBef>
                        <a:spcAft>
                          <a:spcPts val="1800"/>
                        </a:spcAft>
                      </a:pPr>
                      <a:r>
                        <a:rPr lang="he-IL" sz="3200" b="1">
                          <a:effectLst/>
                        </a:rPr>
                        <a:t>פרחים</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הנצחה</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חולצות לבנות</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תמונות</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084641">
                <a:tc>
                  <a:txBody>
                    <a:bodyPr/>
                    <a:lstStyle/>
                    <a:p>
                      <a:pPr algn="ctr" rtl="1">
                        <a:lnSpc>
                          <a:spcPct val="107000"/>
                        </a:lnSpc>
                        <a:spcBef>
                          <a:spcPts val="1800"/>
                        </a:spcBef>
                        <a:spcAft>
                          <a:spcPts val="1800"/>
                        </a:spcAft>
                      </a:pPr>
                      <a:r>
                        <a:rPr lang="he-IL" sz="3200" b="1">
                          <a:effectLst/>
                        </a:rPr>
                        <a:t>בית עלמין</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משפחות שכולות</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חֶסֶר</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"אנחנו הילדים של חורף שנת 73'"</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02729">
                <a:tc>
                  <a:txBody>
                    <a:bodyPr/>
                    <a:lstStyle/>
                    <a:p>
                      <a:pPr algn="ctr" rtl="1">
                        <a:lnSpc>
                          <a:spcPct val="107000"/>
                        </a:lnSpc>
                        <a:spcBef>
                          <a:spcPts val="1800"/>
                        </a:spcBef>
                        <a:spcAft>
                          <a:spcPts val="1800"/>
                        </a:spcAft>
                      </a:pPr>
                      <a:r>
                        <a:rPr lang="he-IL" sz="3200" b="1">
                          <a:effectLst/>
                        </a:rPr>
                        <a:t>חשיבות החיים</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אובדן</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a:effectLst/>
                        </a:rPr>
                        <a:t>מטח כבוד</a:t>
                      </a:r>
                      <a:endParaRPr lang="en-US"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07000"/>
                        </a:lnSpc>
                        <a:spcBef>
                          <a:spcPts val="1800"/>
                        </a:spcBef>
                        <a:spcAft>
                          <a:spcPts val="1800"/>
                        </a:spcAft>
                      </a:pPr>
                      <a:r>
                        <a:rPr lang="he-IL" sz="3200" b="1" dirty="0">
                          <a:effectLst/>
                        </a:rPr>
                        <a:t>ניחומים</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51281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5126" y="1934855"/>
            <a:ext cx="4762500" cy="4762500"/>
          </a:xfrm>
          <a:prstGeom prst="rect">
            <a:avLst/>
          </a:prstGeom>
        </p:spPr>
      </p:pic>
      <p:sp>
        <p:nvSpPr>
          <p:cNvPr id="3" name="מלבן 2"/>
          <p:cNvSpPr/>
          <p:nvPr/>
        </p:nvSpPr>
        <p:spPr>
          <a:xfrm>
            <a:off x="327547" y="518615"/>
            <a:ext cx="11558839" cy="1107996"/>
          </a:xfrm>
          <a:prstGeom prst="rect">
            <a:avLst/>
          </a:prstGeom>
        </p:spPr>
        <p:txBody>
          <a:bodyPr wrap="square">
            <a:spAutoFit/>
          </a:bodyPr>
          <a:lstStyle/>
          <a:p>
            <a:pPr algn="ctr"/>
            <a:r>
              <a:rPr lang="he-IL"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rPr>
              <a:t>"</a:t>
            </a:r>
            <a:r>
              <a:rPr lang="he-IL"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Guttman Stam" panose="02010401010101010101" pitchFamily="2" charset="-79"/>
              </a:rPr>
              <a:t>נפלו בעת מילוי תפקידם"</a:t>
            </a:r>
            <a:endParaRPr lang="he-IL"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764588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859809" y="103859"/>
            <a:ext cx="11136573" cy="6551152"/>
          </a:xfrm>
          <a:prstGeom prst="rect">
            <a:avLst/>
          </a:prstGeom>
        </p:spPr>
        <p:txBody>
          <a:bodyPr wrap="square">
            <a:spAutoFit/>
          </a:bodyPr>
          <a:lstStyle/>
          <a:p>
            <a:pPr algn="ctr" rtl="1">
              <a:lnSpc>
                <a:spcPct val="107000"/>
              </a:lnSpc>
              <a:spcAft>
                <a:spcPts val="800"/>
              </a:spcAft>
            </a:pPr>
            <a:r>
              <a:rPr lang="he-IL" sz="3600" b="1" dirty="0">
                <a:ln w="9525" cap="flat" cmpd="sng" algn="ctr">
                  <a:solidFill>
                    <a:srgbClr val="BFBFBF">
                      <a:alpha val="50000"/>
                    </a:srgbClr>
                  </a:solidFill>
                  <a:prstDash val="solid"/>
                  <a:round/>
                </a:ln>
                <a:solidFill>
                  <a:srgbClr val="FF00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פעילות 2:  </a:t>
            </a:r>
            <a:r>
              <a:rPr lang="he-IL" sz="2800" b="1" dirty="0">
                <a:solidFill>
                  <a:srgbClr val="FF0000"/>
                </a:solidFill>
                <a:latin typeface="Calibri" panose="020F0502020204030204" pitchFamily="34" charset="0"/>
                <a:ea typeface="Calibri" panose="020F0502020204030204" pitchFamily="34" charset="0"/>
                <a:cs typeface="Arial" panose="020B0604020202020204" pitchFamily="34" charset="0"/>
              </a:rPr>
              <a:t>"</a:t>
            </a:r>
            <a:r>
              <a:rPr lang="he-IL" sz="3600" b="1" dirty="0">
                <a:ln w="9525" cap="flat" cmpd="sng" algn="ctr">
                  <a:solidFill>
                    <a:srgbClr val="BFBFBF">
                      <a:alpha val="50000"/>
                    </a:srgbClr>
                  </a:solidFill>
                  <a:prstDash val="solid"/>
                  <a:round/>
                </a:ln>
                <a:solidFill>
                  <a:srgbClr val="FF00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נפלו בעת מילוי תפקידם"... ומהו התפקיד שלנו?</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800" b="1" dirty="0">
                <a:ln w="9525" cap="flat" cmpd="sng" algn="ctr">
                  <a:solidFill>
                    <a:srgbClr val="BFBFBF">
                      <a:alpha val="50000"/>
                    </a:srgbClr>
                  </a:solidFill>
                  <a:prstDash val="solid"/>
                  <a:round/>
                </a:ln>
                <a:solidFill>
                  <a:srgbClr val="2E75B6"/>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מטרות השיעור</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000" b="1" dirty="0">
                <a:latin typeface="Calibri" panose="020F0502020204030204" pitchFamily="34" charset="0"/>
                <a:ea typeface="Calibri" panose="020F0502020204030204" pitchFamily="34" charset="0"/>
                <a:cs typeface="Arial" panose="020B0604020202020204" pitchFamily="34" charset="0"/>
              </a:rPr>
              <a:t>התלמידים ילמדו על סיפורים אישיים של נופלים במערכות ישראל.</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000" b="1" dirty="0">
                <a:latin typeface="Calibri" panose="020F0502020204030204" pitchFamily="34" charset="0"/>
                <a:ea typeface="Calibri" panose="020F0502020204030204" pitchFamily="34" charset="0"/>
                <a:cs typeface="Arial" panose="020B0604020202020204" pitchFamily="34" charset="0"/>
              </a:rPr>
              <a:t>התלמידים יעסקו בשאלה: מהו תפקידם של החיים כלפי הנופלים ובני משפחותיהם?</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800" b="1" dirty="0">
                <a:ln w="9525" cap="flat" cmpd="sng" algn="ctr">
                  <a:solidFill>
                    <a:srgbClr val="BFBFBF">
                      <a:alpha val="50000"/>
                    </a:srgbClr>
                  </a:solidFill>
                  <a:prstDash val="solid"/>
                  <a:round/>
                </a:ln>
                <a:solidFill>
                  <a:srgbClr val="FFFF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פתיחה</a:t>
            </a:r>
            <a:endParaRPr lang="en-US" sz="16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000" b="1" dirty="0">
                <a:latin typeface="Calibri" panose="020F0502020204030204" pitchFamily="34" charset="0"/>
                <a:ea typeface="Calibri" panose="020F0502020204030204" pitchFamily="34" charset="0"/>
                <a:cs typeface="Arial" panose="020B0604020202020204" pitchFamily="34" charset="0"/>
              </a:rPr>
              <a:t>היום נעסוק ביום הזיכרון לחללי מערכות ישראל. נכיר סיפורים של מספר חיילים שנפלו בעת מילוי תפקידם.</a:t>
            </a:r>
            <a:r>
              <a:rPr lang="he-IL" sz="1600" b="1" dirty="0">
                <a:latin typeface="Calibri" panose="020F0502020204030204" pitchFamily="34" charset="0"/>
                <a:ea typeface="Calibri" panose="020F0502020204030204" pitchFamily="34" charset="0"/>
                <a:cs typeface="Arial" panose="020B0604020202020204" pitchFamily="34" charset="0"/>
              </a:rPr>
              <a:t> </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800" b="1" dirty="0">
                <a:ln w="9525" cap="flat" cmpd="sng" algn="ctr">
                  <a:solidFill>
                    <a:srgbClr val="BFBFBF">
                      <a:alpha val="50000"/>
                    </a:srgbClr>
                  </a:solidFill>
                  <a:prstDash val="solid"/>
                  <a:round/>
                </a:ln>
                <a:solidFill>
                  <a:srgbClr val="FFFF00"/>
                </a:solidFill>
                <a:effectLst>
                  <a:outerShdw dist="25400" dir="2700000" sx="0" sy="0">
                    <a:srgbClr val="000000">
                      <a:alpha val="50000"/>
                    </a:srgbClr>
                  </a:outerShdw>
                </a:effectLst>
                <a:latin typeface="Calibri" panose="020F0502020204030204" pitchFamily="34" charset="0"/>
                <a:ea typeface="Calibri" panose="020F0502020204030204" pitchFamily="34" charset="0"/>
                <a:cs typeface="Guttman Stam" panose="02010401010101010101" pitchFamily="2" charset="-79"/>
              </a:rPr>
              <a:t>סיפורי נופלים–</a:t>
            </a:r>
            <a:endParaRPr lang="en-US" sz="16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000" b="1" dirty="0">
                <a:latin typeface="Calibri" panose="020F0502020204030204" pitchFamily="34" charset="0"/>
                <a:ea typeface="Calibri" panose="020F0502020204030204" pitchFamily="34" charset="0"/>
                <a:cs typeface="Arial" panose="020B0604020202020204" pitchFamily="34" charset="0"/>
              </a:rPr>
              <a:t>להקריא את הסיפור של אלירז - </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000" b="1" dirty="0">
                <a:latin typeface="Calibri" panose="020F0502020204030204" pitchFamily="34" charset="0"/>
                <a:ea typeface="Calibri" panose="020F0502020204030204" pitchFamily="34" charset="0"/>
                <a:cs typeface="Arial" panose="020B0604020202020204" pitchFamily="34" charset="0"/>
              </a:rPr>
              <a:t>ולשאול:</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000" b="1" dirty="0">
                <a:latin typeface="Calibri" panose="020F0502020204030204" pitchFamily="34" charset="0"/>
                <a:ea typeface="Calibri" panose="020F0502020204030204" pitchFamily="34" charset="0"/>
                <a:cs typeface="Arial" panose="020B0604020202020204" pitchFamily="34" charset="0"/>
              </a:rPr>
              <a:t>איך הרגשתם לקרוא סיפור אישי של חייל שנפל?</a:t>
            </a:r>
            <a:endParaRPr lang="en-US" sz="1600" b="1" dirty="0">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0"/>
              </a:spcAft>
            </a:pPr>
            <a:r>
              <a:rPr lang="he-IL" sz="2000" b="1" dirty="0">
                <a:latin typeface="Calibri" panose="020F0502020204030204" pitchFamily="34" charset="0"/>
                <a:ea typeface="Calibri" panose="020F0502020204030204" pitchFamily="34" charset="0"/>
                <a:cs typeface="Arial" panose="020B0604020202020204" pitchFamily="34" charset="0"/>
              </a:rPr>
              <a:t>האם זה עזר לכם להתחבר יותר ליום הזיכרון? במה?</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4196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733266" y="0"/>
            <a:ext cx="10235820" cy="6432530"/>
          </a:xfrm>
          <a:prstGeom prst="rect">
            <a:avLst/>
          </a:prstGeom>
        </p:spPr>
        <p:txBody>
          <a:bodyPr wrap="square">
            <a:spAutoFit/>
          </a:bodyPr>
          <a:lstStyle/>
          <a:p>
            <a:pPr algn="r"/>
            <a:r>
              <a:rPr lang="he-IL" sz="4000" b="1" dirty="0">
                <a:solidFill>
                  <a:srgbClr val="2D8ECD"/>
                </a:solidFill>
                <a:latin typeface="Calibri" panose="020F0502020204030204" pitchFamily="34" charset="0"/>
                <a:ea typeface="Times New Roman" panose="02020603050405020304" pitchFamily="18" charset="0"/>
                <a:cs typeface="Arial" panose="020B0604020202020204" pitchFamily="34" charset="0"/>
              </a:rPr>
              <a:t>רס"ן אלירז פרץ</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he-IL" sz="3600" b="1" dirty="0">
                <a:solidFill>
                  <a:srgbClr val="333333"/>
                </a:solidFill>
                <a:latin typeface="Calibri" panose="020F0502020204030204" pitchFamily="34" charset="0"/>
                <a:ea typeface="Times New Roman" panose="02020603050405020304" pitchFamily="18" charset="0"/>
                <a:cs typeface="Arial" panose="020B0604020202020204" pitchFamily="34" charset="0"/>
              </a:rPr>
              <a:t>בן מרים ואליעזר</a:t>
            </a:r>
            <a:br>
              <a:rPr lang="en-US" sz="36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נולד ב- ח' אב תשל"ח, 11.8.1978</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התגורר בעלי</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נהרג בפעילות מבצעית ברצועת עזה</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ב- י"א ניסן תש"ע, 26.3.2010</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שירת בחטיבת גולני</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יחידה: גדוד "ברק" (12</a:t>
            </a: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תפקיד: סמג"ד</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הובא למנוחת עולמים בבית העלמין בהר הרצל</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הותיר </a:t>
            </a:r>
            <a:r>
              <a:rPr lang="he-IL" sz="2800" b="1" dirty="0" err="1">
                <a:solidFill>
                  <a:srgbClr val="333333"/>
                </a:solidFill>
                <a:latin typeface="Arial" panose="020B0604020202020204" pitchFamily="34" charset="0"/>
                <a:ea typeface="Times New Roman" panose="02020603050405020304" pitchFamily="18" charset="0"/>
                <a:cs typeface="Arial" panose="020B0604020202020204" pitchFamily="34" charset="0"/>
              </a:rPr>
              <a:t>אמא</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שני אחים ושתי אחיות, אישה וארבעה ילדים</a:t>
            </a:r>
            <a:b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br>
            <a:r>
              <a:rPr lang="en-US"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r>
              <a:rPr lang="he-IL" sz="2800" b="1" dirty="0">
                <a:solidFill>
                  <a:srgbClr val="333333"/>
                </a:solidFill>
                <a:latin typeface="Arial" panose="020B0604020202020204" pitchFamily="34" charset="0"/>
                <a:ea typeface="Times New Roman" panose="02020603050405020304" pitchFamily="18" charset="0"/>
                <a:cs typeface="Arial" panose="020B0604020202020204" pitchFamily="34" charset="0"/>
              </a:rPr>
              <a:t>בן 32 במותו</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תמונה 5" descr="http://www.mkatif.org/Items/00312/NP_041594_10elirazperez.jpg"/>
          <p:cNvPicPr/>
          <p:nvPr/>
        </p:nvPicPr>
        <p:blipFill>
          <a:blip r:embed="rId2">
            <a:extLst>
              <a:ext uri="{28A0092B-C50C-407E-A947-70E740481C1C}">
                <a14:useLocalDpi xmlns:a14="http://schemas.microsoft.com/office/drawing/2010/main" val="0"/>
              </a:ext>
            </a:extLst>
          </a:blip>
          <a:srcRect/>
          <a:stretch>
            <a:fillRect/>
          </a:stretch>
        </p:blipFill>
        <p:spPr bwMode="auto">
          <a:xfrm>
            <a:off x="723331" y="1340266"/>
            <a:ext cx="2998029" cy="3751997"/>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1955757403"/>
      </p:ext>
    </p:extLst>
  </p:cSld>
  <p:clrMapOvr>
    <a:masterClrMapping/>
  </p:clrMapOvr>
</p:sld>
</file>

<file path=ppt/theme/theme1.xml><?xml version="1.0" encoding="utf-8"?>
<a:theme xmlns:a="http://schemas.openxmlformats.org/drawingml/2006/main" name="פרוסות">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105</TotalTime>
  <Words>1138</Words>
  <Application>Microsoft Office PowerPoint</Application>
  <PresentationFormat>מסך רחב</PresentationFormat>
  <Paragraphs>84</Paragraphs>
  <Slides>12</Slides>
  <Notes>0</Notes>
  <HiddenSlides>0</HiddenSlides>
  <MMClips>0</MMClips>
  <ScaleCrop>false</ScaleCrop>
  <HeadingPairs>
    <vt:vector size="6" baseType="variant">
      <vt:variant>
        <vt:lpstr>גופנים בשימוש</vt:lpstr>
      </vt:variant>
      <vt:variant>
        <vt:i4>10</vt:i4>
      </vt:variant>
      <vt:variant>
        <vt:lpstr>ערכת נושא</vt:lpstr>
      </vt:variant>
      <vt:variant>
        <vt:i4>1</vt:i4>
      </vt:variant>
      <vt:variant>
        <vt:lpstr>כותרות שקופיות</vt:lpstr>
      </vt:variant>
      <vt:variant>
        <vt:i4>12</vt:i4>
      </vt:variant>
    </vt:vector>
  </HeadingPairs>
  <TitlesOfParts>
    <vt:vector size="23" baseType="lpstr">
      <vt:lpstr>Arial</vt:lpstr>
      <vt:lpstr>Calibri</vt:lpstr>
      <vt:lpstr>Century Gothic</vt:lpstr>
      <vt:lpstr>David</vt:lpstr>
      <vt:lpstr>Gisha</vt:lpstr>
      <vt:lpstr>Guttman Stam</vt:lpstr>
      <vt:lpstr>Guttman Yad</vt:lpstr>
      <vt:lpstr>Times New Roman</vt:lpstr>
      <vt:lpstr>Wingdings</vt:lpstr>
      <vt:lpstr>Wingdings 3</vt:lpstr>
      <vt:lpstr>פרוסות</vt:lpstr>
      <vt:lpstr>פעילות ליום הזיכרון תשפ"ב </vt:lpstr>
      <vt:lpstr>מהו בשבילי יום הזיכרון?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פעילות ליום הזיכרון תשע"ד</dc:title>
  <dc:creator>עליזה אלוני</dc:creator>
  <cp:lastModifiedBy>IMOE001</cp:lastModifiedBy>
  <cp:revision>7</cp:revision>
  <dcterms:created xsi:type="dcterms:W3CDTF">2014-05-04T18:31:09Z</dcterms:created>
  <dcterms:modified xsi:type="dcterms:W3CDTF">2022-05-01T15:24:20Z</dcterms:modified>
</cp:coreProperties>
</file>