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autoCompressPictures="0">
  <p:sldMasterIdLst>
    <p:sldMasterId id="2147483648" r:id="rId1"/>
  </p:sldMasterIdLst>
  <p:sldIdLst>
    <p:sldId id="256" r:id="rId2"/>
    <p:sldId id="266" r:id="rId3"/>
    <p:sldId id="257" r:id="rId4"/>
    <p:sldId id="258" r:id="rId5"/>
    <p:sldId id="259" r:id="rId6"/>
    <p:sldId id="260" r:id="rId7"/>
    <p:sldId id="267" r:id="rId8"/>
    <p:sldId id="261" r:id="rId9"/>
    <p:sldId id="262" r:id="rId10"/>
    <p:sldId id="263" r:id="rId11"/>
    <p:sldId id="264" r:id="rId12"/>
    <p:sldId id="265"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סגנון ערכת נושא 2 - הדגשה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5000" autoAdjust="0"/>
    <p:restoredTop sz="94444" autoAdjust="0"/>
  </p:normalViewPr>
  <p:slideViewPr>
    <p:cSldViewPr snapToGrid="0">
      <p:cViewPr varScale="1">
        <p:scale>
          <a:sx n="68" d="100"/>
          <a:sy n="68" d="100"/>
        </p:scale>
        <p:origin x="816"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תמונה פנורמית עם כיתוב">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e-IL"/>
              <a:t>לחץ על הסמל כדי להוסיף תמונה</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a:t>לחץ כדי לערוך סגנונות טקסט של תבנית בסיס</a:t>
            </a:r>
          </a:p>
        </p:txBody>
      </p:sp>
      <p:sp>
        <p:nvSpPr>
          <p:cNvPr id="3" name="Date Placeholder 2"/>
          <p:cNvSpPr>
            <a:spLocks noGrp="1"/>
          </p:cNvSpPr>
          <p:nvPr>
            <p:ph type="dt" sz="half" idx="10"/>
          </p:nvPr>
        </p:nvSpPr>
        <p:spPr/>
        <p:txBody>
          <a:bodyPr/>
          <a:lstStyle/>
          <a:p>
            <a:fld id="{B61BEF0D-F0BB-DE4B-95CE-6DB70DBA9567}" type="datetimeFigureOut">
              <a:rPr lang="en-US" dirty="0"/>
              <a:pPr/>
              <a:t>5/1/2022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כותרת וכיתוב">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B61BEF0D-F0BB-DE4B-95CE-6DB70DBA9567}" type="datetimeFigureOut">
              <a:rPr lang="en-US" dirty="0"/>
              <a:pPr/>
              <a:t>5/1/2022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ציטוט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he-IL"/>
              <a:t>לחץ כדי לערוך סגנון כותרת של תבנית בסיס</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a:t>לחץ כדי לערוך סגנונות טקסט של תבנית בסיס</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B61BEF0D-F0BB-DE4B-95CE-6DB70DBA9567}" type="datetimeFigureOut">
              <a:rPr lang="en-US" dirty="0"/>
              <a:pPr/>
              <a:t>5/1/2022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כרטיס שם">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B61BEF0D-F0BB-DE4B-95CE-6DB70DBA9567}" type="datetimeFigureOut">
              <a:rPr lang="en-US" dirty="0"/>
              <a:pPr/>
              <a:t>5/1/2022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כרטיס שם עם ציטוט">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he-IL"/>
              <a:t>לחץ כדי לערוך סגנון כותרת של תבנית בסיס</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he-IL"/>
              <a:t>לחץ כדי לערוך סגנונות טקסט של תבנית בסיס</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B61BEF0D-F0BB-DE4B-95CE-6DB70DBA9567}" type="datetimeFigureOut">
              <a:rPr lang="en-US" dirty="0"/>
              <a:pPr/>
              <a:t>5/1/2022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או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he-IL"/>
              <a:t>לחץ כדי לערוך סגנון כותרת של תבנית בסיס</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he-IL"/>
              <a:t>לחץ כדי לערוך סגנונות טקסט של תבנית בסיס</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B61BEF0D-F0BB-DE4B-95CE-6DB70DBA9567}" type="datetimeFigureOut">
              <a:rPr lang="en-US" dirty="0"/>
              <a:pPr/>
              <a:t>5/1/2022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ncho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idx="1"/>
          </p:nvPr>
        </p:nvSpPr>
        <p:spPr/>
        <p:txBody>
          <a:bodyPr anchor="ct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B61BEF0D-F0BB-DE4B-95CE-6DB70DBA9567}" type="datetimeFigureOut">
              <a:rPr lang="en-US" dirty="0"/>
              <a:pPr/>
              <a:t>5/1/2022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B61BEF0D-F0BB-DE4B-95CE-6DB70DBA9567}" type="datetimeFigureOut">
              <a:rPr lang="en-US" dirty="0"/>
              <a:pPr/>
              <a:t>5/1/2022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he-IL"/>
              <a:t>לחץ כדי לערוך סגנון כותרת של תבנית בסיס</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e-IL"/>
              <a:t>לחץ על הסמל כדי להוסיף תמונה</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B61BEF0D-F0BB-DE4B-95CE-6DB70DBA9567}" type="datetimeFigureOut">
              <a:rPr lang="en-US" dirty="0"/>
              <a:pPr/>
              <a:t>5/1/2022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5/1/2022</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https://www.youtube.com/watch?v=AbGGfartTEo&amp;feature=em-share_video_use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www.youtube.com/watch?v=8G0d8dotnas&amp;feature=em-share_video_user" TargetMode="External"/><Relationship Id="rId2" Type="http://schemas.openxmlformats.org/officeDocument/2006/relationships/hyperlink" Target="https://www.youtube.com/watch?v=bgDmRR4Wvao&amp;feature=em-share_video_in_list_user&amp;list=PLjAuex5pZLPm93G51IFGOQJvjwkgxVVR4"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039812" y="419099"/>
            <a:ext cx="8001000" cy="2971801"/>
          </a:xfrm>
        </p:spPr>
        <p:txBody>
          <a:bodyPr>
            <a:normAutofit/>
          </a:bodyPr>
          <a:lstStyle/>
          <a:p>
            <a:pPr algn="ctr"/>
            <a:r>
              <a:rPr lang="he-IL" sz="6000" b="1" u="sng" dirty="0"/>
              <a:t>פעילות ליום </a:t>
            </a:r>
            <a:r>
              <a:rPr lang="he-IL" sz="6000" b="1" u="sng"/>
              <a:t>הזיכרון תשפ"ב</a:t>
            </a:r>
            <a:br>
              <a:rPr lang="en-US" sz="6000" b="1" dirty="0"/>
            </a:br>
            <a:endParaRPr lang="he-IL" sz="6000" b="1" dirty="0"/>
          </a:p>
        </p:txBody>
      </p:sp>
      <p:sp>
        <p:nvSpPr>
          <p:cNvPr id="4" name="מלבן 3"/>
          <p:cNvSpPr/>
          <p:nvPr/>
        </p:nvSpPr>
        <p:spPr>
          <a:xfrm>
            <a:off x="673290" y="4325724"/>
            <a:ext cx="7460776" cy="1978747"/>
          </a:xfrm>
          <a:prstGeom prst="rect">
            <a:avLst/>
          </a:prstGeom>
        </p:spPr>
        <p:txBody>
          <a:bodyPr wrap="square">
            <a:spAutoFit/>
          </a:bodyPr>
          <a:lstStyle/>
          <a:p>
            <a:pPr algn="r" rtl="1">
              <a:lnSpc>
                <a:spcPct val="107000"/>
              </a:lnSpc>
              <a:spcAft>
                <a:spcPts val="800"/>
              </a:spcAft>
            </a:pPr>
            <a:r>
              <a:rPr lang="he-IL" sz="2800" b="1" dirty="0">
                <a:solidFill>
                  <a:srgbClr val="FF0000"/>
                </a:solidFill>
                <a:latin typeface="Calibri" panose="020F0502020204030204" pitchFamily="34" charset="0"/>
                <a:ea typeface="Calibri" panose="020F0502020204030204" pitchFamily="34" charset="0"/>
                <a:cs typeface="Arial" panose="020B0604020202020204" pitchFamily="34" charset="0"/>
              </a:rPr>
              <a:t>אפשרי לפתוח עם סרטון – או להקרין לאחר הפעילות הראשונה</a:t>
            </a:r>
            <a:endParaRPr lang="en-US" sz="2000" dirty="0">
              <a:latin typeface="Calibri" panose="020F0502020204030204" pitchFamily="34" charset="0"/>
              <a:ea typeface="Calibri" panose="020F0502020204030204" pitchFamily="34" charset="0"/>
              <a:cs typeface="Arial" panose="020B0604020202020204" pitchFamily="34" charset="0"/>
            </a:endParaRPr>
          </a:p>
          <a:p>
            <a:r>
              <a:rPr lang="en-US" sz="2800" b="1" u="sng" dirty="0">
                <a:solidFill>
                  <a:srgbClr val="FF0000"/>
                </a:solidFill>
                <a:latin typeface="Calibri" panose="020F0502020204030204" pitchFamily="34" charset="0"/>
                <a:ea typeface="Calibri" panose="020F0502020204030204" pitchFamily="34" charset="0"/>
                <a:cs typeface="Arial" panose="020B0604020202020204" pitchFamily="34" charset="0"/>
                <a:hlinkClick r:id="rId2"/>
              </a:rPr>
              <a:t>https://www.youtube.com/watch?v=AbGGfartTEo&amp;feature=em-share_video_user</a:t>
            </a:r>
            <a:endParaRPr lang="he-IL" sz="2800" dirty="0"/>
          </a:p>
        </p:txBody>
      </p:sp>
      <p:pic>
        <p:nvPicPr>
          <p:cNvPr id="3" name="תמונה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70794" y="1486717"/>
            <a:ext cx="3256239" cy="4817754"/>
          </a:xfrm>
          <a:prstGeom prst="rect">
            <a:avLst/>
          </a:prstGeom>
        </p:spPr>
      </p:pic>
    </p:spTree>
    <p:extLst>
      <p:ext uri="{BB962C8B-B14F-4D97-AF65-F5344CB8AC3E}">
        <p14:creationId xmlns:p14="http://schemas.microsoft.com/office/powerpoint/2010/main" val="33541044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69242" y="191069"/>
            <a:ext cx="10495128" cy="6740307"/>
          </a:xfrm>
          <a:prstGeom prst="rect">
            <a:avLst/>
          </a:prstGeom>
          <a:noFill/>
        </p:spPr>
        <p:txBody>
          <a:bodyPr wrap="square" rtlCol="1">
            <a:spAutoFit/>
          </a:bodyPr>
          <a:lstStyle/>
          <a:p>
            <a:pPr algn="r"/>
            <a:r>
              <a:rPr lang="he-IL" sz="2400" b="1" dirty="0">
                <a:solidFill>
                  <a:schemeClr val="bg1"/>
                </a:solidFill>
              </a:rPr>
              <a:t>אלירז בן מרים ואלעזר, נולד בח' באב תשל"ח, 11/8/1978. בן שני לזוג הורים שכולים שאיבדו את בנם הבכור, אוריאל ז"ל- אחריו נולדו אלירז, הדס, אביחי, </a:t>
            </a:r>
            <a:r>
              <a:rPr lang="he-IL" sz="2400" b="1" dirty="0" err="1">
                <a:solidFill>
                  <a:schemeClr val="bg1"/>
                </a:solidFill>
              </a:rPr>
              <a:t>אליאסף</a:t>
            </a:r>
            <a:r>
              <a:rPr lang="he-IL" sz="2400" b="1" dirty="0">
                <a:solidFill>
                  <a:schemeClr val="bg1"/>
                </a:solidFill>
              </a:rPr>
              <a:t> ובת-אל. אלירז נולד באופירה (שארם-שיח) שם- בנוף הפראי של מרחבי המדבר והים בילה את שנות ילדותו, ומתקופה זו ינק את אהבתו לטבע, לטיולים ולים</a:t>
            </a:r>
            <a:r>
              <a:rPr lang="en-US" sz="2400" b="1" dirty="0">
                <a:solidFill>
                  <a:schemeClr val="bg1"/>
                </a:solidFill>
              </a:rPr>
              <a:t>.</a:t>
            </a:r>
            <a:br>
              <a:rPr lang="en-US" sz="2400" b="1" dirty="0">
                <a:solidFill>
                  <a:schemeClr val="bg1"/>
                </a:solidFill>
              </a:rPr>
            </a:br>
            <a:br>
              <a:rPr lang="en-US" sz="2400" b="1" dirty="0">
                <a:solidFill>
                  <a:schemeClr val="bg1"/>
                </a:solidFill>
              </a:rPr>
            </a:br>
            <a:r>
              <a:rPr lang="he-IL" sz="2400" b="1" dirty="0">
                <a:solidFill>
                  <a:schemeClr val="bg1"/>
                </a:solidFill>
              </a:rPr>
              <a:t>בשנת 1982, עם חתימת הסכם השלום עם מצרים, עברה המשפחה להתגורר בגבעת זאב הסמוכה לירושלים ואלירז החל את לימודיו במקום. כשסיים אלירז את לימודיו בבית ספר התיכון "</a:t>
            </a:r>
            <a:r>
              <a:rPr lang="he-IL" sz="2400" b="1" dirty="0" err="1">
                <a:solidFill>
                  <a:schemeClr val="bg1"/>
                </a:solidFill>
              </a:rPr>
              <a:t>הימלפרב</a:t>
            </a:r>
            <a:r>
              <a:rPr lang="he-IL" sz="2400" b="1" dirty="0">
                <a:solidFill>
                  <a:schemeClr val="bg1"/>
                </a:solidFill>
              </a:rPr>
              <a:t>" בירושלים, הוא בחר לדחות בשנה את גיוסו לצה"ל וללכת ללמוד במכינה הקדם- צבאית "עוצם" ביישוב </a:t>
            </a:r>
            <a:r>
              <a:rPr lang="he-IL" sz="2400" b="1" dirty="0" err="1">
                <a:solidFill>
                  <a:schemeClr val="bg1"/>
                </a:solidFill>
              </a:rPr>
              <a:t>עצמונה</a:t>
            </a:r>
            <a:r>
              <a:rPr lang="he-IL" sz="2400" b="1" dirty="0">
                <a:solidFill>
                  <a:schemeClr val="bg1"/>
                </a:solidFill>
              </a:rPr>
              <a:t> שבגוש קטיף, ואכן בתקופה זו עוצבה אישיותו הרוחנית והצבאית</a:t>
            </a:r>
            <a:r>
              <a:rPr lang="en-US" sz="2400" b="1" dirty="0">
                <a:solidFill>
                  <a:schemeClr val="bg1"/>
                </a:solidFill>
              </a:rPr>
              <a:t>.</a:t>
            </a:r>
            <a:br>
              <a:rPr lang="en-US" sz="2400" b="1" dirty="0">
                <a:solidFill>
                  <a:schemeClr val="bg1"/>
                </a:solidFill>
              </a:rPr>
            </a:br>
            <a:r>
              <a:rPr lang="he-IL" sz="2400" b="1" dirty="0">
                <a:solidFill>
                  <a:schemeClr val="bg1"/>
                </a:solidFill>
              </a:rPr>
              <a:t>אלירז היה ילד אוהב, ילד מחבק, ילד ששאף לחיים משמעותיים בחייו, ילד שכל שעה משעות חייו הקדיש לעם ישראל</a:t>
            </a:r>
            <a:r>
              <a:rPr lang="en-US" sz="2400" b="1" dirty="0">
                <a:solidFill>
                  <a:schemeClr val="bg1"/>
                </a:solidFill>
              </a:rPr>
              <a:t>.</a:t>
            </a:r>
            <a:br>
              <a:rPr lang="en-US" sz="2400" b="1" dirty="0">
                <a:solidFill>
                  <a:schemeClr val="bg1"/>
                </a:solidFill>
              </a:rPr>
            </a:br>
            <a:br>
              <a:rPr lang="en-US" sz="2400" b="1" dirty="0">
                <a:solidFill>
                  <a:schemeClr val="bg1"/>
                </a:solidFill>
              </a:rPr>
            </a:br>
            <a:r>
              <a:rPr lang="he-IL" sz="2400" b="1" dirty="0">
                <a:solidFill>
                  <a:schemeClr val="bg1"/>
                </a:solidFill>
              </a:rPr>
              <a:t>חברו- יהודה איש-שלום ספד: "שמיים בכו על אלירז פרץ, הנסיך הקטן מת, מלאך הלך מן הארץ, זעקי ארץ אהובה, את מקבלת היום לחיקך את היקר באדם</a:t>
            </a:r>
            <a:r>
              <a:rPr lang="en-US" sz="2400" b="1" dirty="0">
                <a:solidFill>
                  <a:schemeClr val="bg1"/>
                </a:solidFill>
              </a:rPr>
              <a:t>".</a:t>
            </a:r>
            <a:br>
              <a:rPr lang="en-US" sz="2400" b="1" dirty="0">
                <a:solidFill>
                  <a:schemeClr val="bg1"/>
                </a:solidFill>
              </a:rPr>
            </a:br>
            <a:endParaRPr lang="he-IL" sz="2400" b="1" dirty="0">
              <a:solidFill>
                <a:schemeClr val="bg1"/>
              </a:solidFill>
            </a:endParaRPr>
          </a:p>
        </p:txBody>
      </p:sp>
    </p:spTree>
    <p:extLst>
      <p:ext uri="{BB962C8B-B14F-4D97-AF65-F5344CB8AC3E}">
        <p14:creationId xmlns:p14="http://schemas.microsoft.com/office/powerpoint/2010/main" val="23451606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627796" y="0"/>
            <a:ext cx="11109278" cy="5632311"/>
          </a:xfrm>
          <a:prstGeom prst="rect">
            <a:avLst/>
          </a:prstGeom>
        </p:spPr>
        <p:txBody>
          <a:bodyPr wrap="square">
            <a:spAutoFit/>
          </a:bodyPr>
          <a:lstStyle/>
          <a:p>
            <a:pPr algn="r"/>
            <a:br>
              <a:rPr lang="en-US" sz="2400" b="1" dirty="0">
                <a:solidFill>
                  <a:schemeClr val="bg1"/>
                </a:solidFill>
              </a:rPr>
            </a:br>
            <a:r>
              <a:rPr lang="he-IL" sz="2400" b="1" dirty="0">
                <a:solidFill>
                  <a:schemeClr val="bg1"/>
                </a:solidFill>
              </a:rPr>
              <a:t>בשנת 1998 לאחר שסיים את לימודיו במכינה, התגייס אלירז לסיירת גולני, וכמה חודשים לאחר גיוסו נהרג אחיו אוריאל ז"ל בלבנון. על קברו של אוריאל הבטיח אלירז ללכת בדרכי אחיו, ויצא לקורס קצינים, ומילא תפקידים כגון: מפקד מחלקה, מפקד פלוגה, מפקד מחזור, וסגן מפקד גדוד 12</a:t>
            </a:r>
            <a:r>
              <a:rPr lang="en-US" sz="2400" b="1" dirty="0">
                <a:solidFill>
                  <a:schemeClr val="bg1"/>
                </a:solidFill>
              </a:rPr>
              <a:t>.</a:t>
            </a:r>
            <a:br>
              <a:rPr lang="en-US" sz="2400" b="1" dirty="0">
                <a:solidFill>
                  <a:schemeClr val="bg1"/>
                </a:solidFill>
              </a:rPr>
            </a:br>
            <a:r>
              <a:rPr lang="he-IL" sz="2400" b="1" dirty="0">
                <a:solidFill>
                  <a:schemeClr val="bg1"/>
                </a:solidFill>
              </a:rPr>
              <a:t>כך אמר מפקד החטיבה על אלירז ז"ל: "אלירז שלא ידע פחד, ורק חיוך של שמחה היה נסוך על פניך". אלירז הקים משפחה, נולדו לו ארבעה ילדים: אור חדש, הלל מרים, שיר וגילי בת עמי אשר לא תזכה להכיר את אביה</a:t>
            </a:r>
            <a:r>
              <a:rPr lang="en-US" sz="2400" b="1" dirty="0">
                <a:solidFill>
                  <a:schemeClr val="bg1"/>
                </a:solidFill>
              </a:rPr>
              <a:t>.</a:t>
            </a:r>
            <a:br>
              <a:rPr lang="en-US" sz="2400" b="1" dirty="0">
                <a:solidFill>
                  <a:schemeClr val="bg1"/>
                </a:solidFill>
              </a:rPr>
            </a:br>
            <a:br>
              <a:rPr lang="en-US" sz="2400" b="1" dirty="0">
                <a:solidFill>
                  <a:schemeClr val="bg1"/>
                </a:solidFill>
              </a:rPr>
            </a:br>
            <a:r>
              <a:rPr lang="he-IL" sz="2400" b="1" dirty="0">
                <a:solidFill>
                  <a:schemeClr val="bg1"/>
                </a:solidFill>
              </a:rPr>
              <a:t>בי"א בניסן </a:t>
            </a:r>
            <a:r>
              <a:rPr lang="he-IL" sz="2400" b="1" dirty="0" err="1">
                <a:solidFill>
                  <a:schemeClr val="bg1"/>
                </a:solidFill>
              </a:rPr>
              <a:t>התש"ע</a:t>
            </a:r>
            <a:r>
              <a:rPr lang="he-IL" sz="2400" b="1" dirty="0">
                <a:solidFill>
                  <a:schemeClr val="bg1"/>
                </a:solidFill>
              </a:rPr>
              <a:t>, 26.3.2010, נפל אלירז בפעילות מבצעית ברצועת עזה. הוא יצא בראש חייליו, חוליית מחבלים הפתיעה בטווח קצר, וכדור שפגע ברימון אשר היה באפודו של אלירז התפוצץ. כתוצאה מכך, רס"ן אלירז פרץ וסמ"ר אילן </a:t>
            </a:r>
            <a:r>
              <a:rPr lang="he-IL" sz="2400" b="1" dirty="0" err="1">
                <a:solidFill>
                  <a:schemeClr val="bg1"/>
                </a:solidFill>
              </a:rPr>
              <a:t>סביאטובסקי</a:t>
            </a:r>
            <a:r>
              <a:rPr lang="he-IL" sz="2400" b="1" dirty="0">
                <a:solidFill>
                  <a:schemeClr val="bg1"/>
                </a:solidFill>
              </a:rPr>
              <a:t> נהרגו ועוד שני חיילים נפצעו</a:t>
            </a:r>
            <a:r>
              <a:rPr lang="en-US" sz="2400" b="1" dirty="0">
                <a:solidFill>
                  <a:schemeClr val="bg1"/>
                </a:solidFill>
              </a:rPr>
              <a:t>.</a:t>
            </a:r>
            <a:br>
              <a:rPr lang="en-US" sz="2400" b="1" dirty="0">
                <a:solidFill>
                  <a:schemeClr val="bg1"/>
                </a:solidFill>
              </a:rPr>
            </a:br>
            <a:r>
              <a:rPr lang="he-IL" sz="2400" b="1" dirty="0">
                <a:solidFill>
                  <a:schemeClr val="bg1"/>
                </a:solidFill>
              </a:rPr>
              <a:t>אלירז הובא למנוחת עולמים בחלקה הצבאית בהר הרצל סמוך לקבר אחיו אוריאל ז"ל. הותיר אחריו </a:t>
            </a:r>
            <a:r>
              <a:rPr lang="he-IL" sz="2400" b="1" dirty="0" err="1">
                <a:solidFill>
                  <a:schemeClr val="bg1"/>
                </a:solidFill>
              </a:rPr>
              <a:t>אמא</a:t>
            </a:r>
            <a:r>
              <a:rPr lang="he-IL" sz="2400" b="1" dirty="0">
                <a:solidFill>
                  <a:schemeClr val="bg1"/>
                </a:solidFill>
              </a:rPr>
              <a:t>, שני אחים, ושתי אחיות, אישה וארבעה ילדים</a:t>
            </a:r>
          </a:p>
        </p:txBody>
      </p:sp>
    </p:spTree>
    <p:extLst>
      <p:ext uri="{BB962C8B-B14F-4D97-AF65-F5344CB8AC3E}">
        <p14:creationId xmlns:p14="http://schemas.microsoft.com/office/powerpoint/2010/main" val="23807075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1119116" y="450375"/>
            <a:ext cx="10194878" cy="4800545"/>
          </a:xfrm>
          <a:prstGeom prst="rect">
            <a:avLst/>
          </a:prstGeom>
        </p:spPr>
        <p:txBody>
          <a:bodyPr wrap="square">
            <a:spAutoFit/>
          </a:bodyPr>
          <a:lstStyle/>
          <a:p>
            <a:pPr algn="r" rtl="1">
              <a:lnSpc>
                <a:spcPct val="150000"/>
              </a:lnSpc>
              <a:spcAft>
                <a:spcPts val="0"/>
              </a:spcAft>
            </a:pPr>
            <a:r>
              <a:rPr lang="he-IL" sz="2800" dirty="0">
                <a:latin typeface="Calibri" panose="020F0502020204030204" pitchFamily="34" charset="0"/>
                <a:ea typeface="Calibri" panose="020F0502020204030204" pitchFamily="34" charset="0"/>
                <a:cs typeface="Arial" panose="020B0604020202020204" pitchFamily="34" charset="0"/>
              </a:rPr>
              <a:t>הקרנת הסרט על אלירז</a:t>
            </a:r>
            <a:endParaRPr lang="en-US" sz="20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en-US" sz="2800" u="sng" dirty="0">
                <a:solidFill>
                  <a:srgbClr val="0563C1"/>
                </a:solidFill>
                <a:latin typeface="Calibri" panose="020F0502020204030204" pitchFamily="34" charset="0"/>
                <a:ea typeface="Calibri" panose="020F0502020204030204" pitchFamily="34" charset="0"/>
                <a:cs typeface="Arial" panose="020B0604020202020204" pitchFamily="34" charset="0"/>
                <a:hlinkClick r:id="rId2"/>
              </a:rPr>
              <a:t>https://www.youtube.com/watch?v=bgDmRR4Wvao&amp;feature=em-share_video_in_list_user&amp;list=PLjAuex5pZLPm93G51IFGOQJvjwkgxVVR4</a:t>
            </a:r>
            <a:endParaRPr lang="en-US" sz="20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he-IL" sz="4400" b="1" dirty="0">
                <a:latin typeface="Calibri" panose="020F0502020204030204" pitchFamily="34" charset="0"/>
                <a:ea typeface="Calibri" panose="020F0502020204030204" pitchFamily="34" charset="0"/>
                <a:cs typeface="Arial" panose="020B0604020202020204" pitchFamily="34" charset="0"/>
              </a:rPr>
              <a:t> </a:t>
            </a:r>
            <a:endParaRPr lang="en-US" sz="20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he-IL" sz="4400" b="1" dirty="0">
                <a:latin typeface="Calibri" panose="020F0502020204030204" pitchFamily="34" charset="0"/>
                <a:ea typeface="Calibri" panose="020F0502020204030204" pitchFamily="34" charset="0"/>
                <a:cs typeface="Arial" panose="020B0604020202020204" pitchFamily="34" charset="0"/>
              </a:rPr>
              <a:t>לסיום הקרנת הסרט – מלחמת לבנון השנייה</a:t>
            </a:r>
            <a:endParaRPr lang="en-US" sz="20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en-US" sz="2800" b="1" u="sng" dirty="0">
                <a:solidFill>
                  <a:srgbClr val="0563C1"/>
                </a:solidFill>
                <a:latin typeface="Calibri" panose="020F0502020204030204" pitchFamily="34" charset="0"/>
                <a:ea typeface="Calibri" panose="020F0502020204030204" pitchFamily="34" charset="0"/>
                <a:cs typeface="Arial" panose="020B0604020202020204" pitchFamily="34" charset="0"/>
                <a:hlinkClick r:id="rId3"/>
              </a:rPr>
              <a:t>https://www.youtube.com/watch?v=8G0d8dotnas&amp;feature=em-share_video_user</a:t>
            </a:r>
            <a:r>
              <a:rPr lang="en-US" sz="2800" b="1" dirty="0">
                <a:latin typeface="Arial" panose="020B0604020202020204" pitchFamily="34" charset="0"/>
                <a:ea typeface="Calibri" panose="020F0502020204030204" pitchFamily="34" charset="0"/>
                <a:cs typeface="Arial" panose="020B0604020202020204" pitchFamily="34" charset="0"/>
              </a:rPr>
              <a:t>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49550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994397" y="1020801"/>
            <a:ext cx="8534400" cy="1507067"/>
          </a:xfrm>
        </p:spPr>
        <p:txBody>
          <a:bodyPr>
            <a:noAutofit/>
          </a:bodyPr>
          <a:lstStyle/>
          <a:p>
            <a:pPr algn="ctr"/>
            <a:r>
              <a:rPr lang="he-IL" sz="5400" b="1" cap="none" dirty="0">
                <a:ln w="22225">
                  <a:solidFill>
                    <a:schemeClr val="accent2"/>
                  </a:solidFill>
                  <a:prstDash val="solid"/>
                </a:ln>
                <a:solidFill>
                  <a:schemeClr val="accent2">
                    <a:lumMod val="40000"/>
                    <a:lumOff val="60000"/>
                  </a:schemeClr>
                </a:solidFill>
                <a:latin typeface="Calibri" panose="020F0502020204030204" pitchFamily="34" charset="0"/>
                <a:ea typeface="Calibri" panose="020F0502020204030204" pitchFamily="34" charset="0"/>
                <a:cs typeface="Guttman Stam" panose="02010401010101010101" pitchFamily="2" charset="-79"/>
              </a:rPr>
              <a:t>מהו בשבילי יום הזיכרון?</a:t>
            </a:r>
            <a:br>
              <a:rPr lang="en-US" b="1" cap="none" dirty="0">
                <a:ln w="22225">
                  <a:solidFill>
                    <a:schemeClr val="accent2"/>
                  </a:solidFill>
                  <a:prstDash val="solid"/>
                </a:ln>
                <a:solidFill>
                  <a:schemeClr val="accent2">
                    <a:lumMod val="40000"/>
                    <a:lumOff val="60000"/>
                  </a:schemeClr>
                </a:solidFill>
                <a:latin typeface="Calibri" panose="020F0502020204030204" pitchFamily="34" charset="0"/>
                <a:ea typeface="Calibri" panose="020F0502020204030204" pitchFamily="34" charset="0"/>
                <a:cs typeface="Arial" panose="020B0604020202020204" pitchFamily="34" charset="0"/>
              </a:rPr>
            </a:br>
            <a:endParaRPr lang="he-IL" sz="5400" b="1" cap="none" dirty="0">
              <a:ln w="22225">
                <a:solidFill>
                  <a:schemeClr val="accent2"/>
                </a:solidFill>
                <a:prstDash val="solid"/>
              </a:ln>
              <a:solidFill>
                <a:schemeClr val="accent2">
                  <a:lumMod val="40000"/>
                  <a:lumOff val="60000"/>
                </a:schemeClr>
              </a:solidFill>
            </a:endParaRPr>
          </a:p>
        </p:txBody>
      </p:sp>
      <p:pic>
        <p:nvPicPr>
          <p:cNvPr id="7" name="תמונה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7771" y="2019994"/>
            <a:ext cx="5244341" cy="4500176"/>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404427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1419369" y="472450"/>
            <a:ext cx="9198590" cy="5915081"/>
          </a:xfrm>
          <a:prstGeom prst="rect">
            <a:avLst/>
          </a:prstGeom>
        </p:spPr>
        <p:txBody>
          <a:bodyPr wrap="square">
            <a:spAutoFit/>
          </a:bodyPr>
          <a:lstStyle/>
          <a:p>
            <a:pPr algn="ctr" rtl="1">
              <a:lnSpc>
                <a:spcPct val="107000"/>
              </a:lnSpc>
              <a:spcAft>
                <a:spcPts val="800"/>
              </a:spcAft>
            </a:pPr>
            <a:r>
              <a:rPr lang="he-IL" sz="4000" b="1" dirty="0">
                <a:ln w="9525" cap="flat" cmpd="sng" algn="ctr">
                  <a:solidFill>
                    <a:srgbClr val="BFBFBF">
                      <a:alpha val="50000"/>
                    </a:srgbClr>
                  </a:solidFill>
                  <a:prstDash val="solid"/>
                  <a:round/>
                </a:ln>
                <a:solidFill>
                  <a:srgbClr val="FFFF00"/>
                </a:solidFill>
                <a:effectLst>
                  <a:outerShdw dist="25400" dir="2700000" sx="0" sy="0">
                    <a:srgbClr val="000000">
                      <a:alpha val="50000"/>
                    </a:srgbClr>
                  </a:outerShdw>
                </a:effectLst>
                <a:latin typeface="Calibri" panose="020F0502020204030204" pitchFamily="34" charset="0"/>
                <a:ea typeface="Calibri" panose="020F0502020204030204" pitchFamily="34" charset="0"/>
                <a:cs typeface="Guttman Stam" panose="02010401010101010101" pitchFamily="2" charset="-79"/>
              </a:rPr>
              <a:t>פעילות 1:  מהו בשבילי יום הזיכרון?</a:t>
            </a:r>
            <a:endParaRPr lang="en-US" sz="2400" b="1" dirty="0">
              <a:solidFill>
                <a:srgbClr val="FFFF00"/>
              </a:solidFill>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he-IL" sz="3200" b="1" dirty="0">
                <a:ln w="9525" cap="flat" cmpd="sng" algn="ctr">
                  <a:solidFill>
                    <a:srgbClr val="BFBFBF">
                      <a:alpha val="50000"/>
                    </a:srgbClr>
                  </a:solidFill>
                  <a:prstDash val="solid"/>
                  <a:round/>
                </a:ln>
                <a:solidFill>
                  <a:srgbClr val="00FF00"/>
                </a:solidFill>
                <a:effectLst>
                  <a:outerShdw dist="25400" dir="2700000" sx="0" sy="0">
                    <a:srgbClr val="000000">
                      <a:alpha val="50000"/>
                    </a:srgbClr>
                  </a:outerShdw>
                </a:effectLst>
                <a:latin typeface="Calibri" panose="020F0502020204030204" pitchFamily="34" charset="0"/>
                <a:ea typeface="Calibri" panose="020F0502020204030204" pitchFamily="34" charset="0"/>
                <a:cs typeface="Guttman Stam" panose="02010401010101010101" pitchFamily="2" charset="-79"/>
              </a:rPr>
              <a:t>מהלך הפעילות:</a:t>
            </a:r>
            <a:endParaRPr lang="en-US" b="1"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50000"/>
              </a:lnSpc>
              <a:spcAft>
                <a:spcPts val="0"/>
              </a:spcAft>
              <a:buFont typeface="+mj-lt"/>
              <a:buAutoNum type="arabicPeriod"/>
            </a:pPr>
            <a:r>
              <a:rPr lang="he-IL" sz="2400" b="1" dirty="0">
                <a:latin typeface="Calibri" panose="020F0502020204030204" pitchFamily="34" charset="0"/>
                <a:ea typeface="Calibri" panose="020F0502020204030204" pitchFamily="34" charset="0"/>
                <a:cs typeface="David" panose="020E0502060401010101" pitchFamily="34" charset="-79"/>
              </a:rPr>
              <a:t>כל תלמיד יבחר היגד שמדבר אליו יותר מהאחרים. </a:t>
            </a:r>
            <a:endParaRPr lang="en-US" b="1"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50000"/>
              </a:lnSpc>
              <a:spcAft>
                <a:spcPts val="0"/>
              </a:spcAft>
              <a:buFont typeface="+mj-lt"/>
              <a:buAutoNum type="arabicPeriod"/>
            </a:pPr>
            <a:r>
              <a:rPr lang="he-IL" sz="2400" b="1" dirty="0">
                <a:latin typeface="Calibri" panose="020F0502020204030204" pitchFamily="34" charset="0"/>
                <a:ea typeface="Calibri" panose="020F0502020204030204" pitchFamily="34" charset="0"/>
                <a:cs typeface="David" panose="020E0502060401010101" pitchFamily="34" charset="-79"/>
              </a:rPr>
              <a:t>כל תלמיד/ה יציג/תציג את ההיגד שבחר/ה ויסביר/ותסביר מה בהיגד משך אותו/אותה. </a:t>
            </a:r>
            <a:endParaRPr lang="en-US" b="1" dirty="0">
              <a:latin typeface="Calibri" panose="020F0502020204030204" pitchFamily="34" charset="0"/>
              <a:ea typeface="Calibri" panose="020F0502020204030204" pitchFamily="34" charset="0"/>
              <a:cs typeface="Arial" panose="020B0604020202020204" pitchFamily="34" charset="0"/>
            </a:endParaRPr>
          </a:p>
          <a:p>
            <a:pPr marL="342900" marR="457200" lvl="0" indent="-342900" algn="r" rtl="1">
              <a:lnSpc>
                <a:spcPct val="150000"/>
              </a:lnSpc>
              <a:spcAft>
                <a:spcPts val="0"/>
              </a:spcAft>
              <a:buFont typeface="+mj-lt"/>
              <a:buAutoNum type="arabicPeriod"/>
              <a:tabLst>
                <a:tab pos="269240" algn="l"/>
              </a:tabLst>
            </a:pPr>
            <a:r>
              <a:rPr lang="he-IL" sz="2400" b="1" dirty="0">
                <a:latin typeface="Calibri" panose="020F0502020204030204" pitchFamily="34" charset="0"/>
                <a:ea typeface="Calibri" panose="020F0502020204030204" pitchFamily="34" charset="0"/>
                <a:cs typeface="David" panose="020E0502060401010101" pitchFamily="34" charset="-79"/>
              </a:rPr>
              <a:t>שיחה על הנושא:                                                                                                                                      * מהם הדברים המעוררים אצל השכולים את זכר יקירם?                                                                                          * האם היו משפטים ששפכו אור חדש על ביטויי השכול?                                                      * האם מתוך היכרות של התלמידים עם השכול יש דברים שלא מצאו ביטויים בהיגדים שבאו לידי ביטוי בטקס?</a:t>
            </a:r>
            <a:endParaRPr lang="en-US"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44006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טבלה 3"/>
          <p:cNvGraphicFramePr>
            <a:graphicFrameLocks noGrp="1"/>
          </p:cNvGraphicFramePr>
          <p:nvPr>
            <p:extLst>
              <p:ext uri="{D42A27DB-BD31-4B8C-83A1-F6EECF244321}">
                <p14:modId xmlns:p14="http://schemas.microsoft.com/office/powerpoint/2010/main" val="100953106"/>
              </p:ext>
            </p:extLst>
          </p:nvPr>
        </p:nvGraphicFramePr>
        <p:xfrm>
          <a:off x="658813" y="31560"/>
          <a:ext cx="11108684" cy="6766560"/>
        </p:xfrm>
        <a:graphic>
          <a:graphicData uri="http://schemas.openxmlformats.org/drawingml/2006/table">
            <a:tbl>
              <a:tblPr rtl="1" firstRow="1" bandRow="1">
                <a:tableStyleId>{5C22544A-7EE6-4342-B048-85BDC9FD1C3A}</a:tableStyleId>
              </a:tblPr>
              <a:tblGrid>
                <a:gridCol w="2904371">
                  <a:extLst>
                    <a:ext uri="{9D8B030D-6E8A-4147-A177-3AD203B41FA5}">
                      <a16:colId xmlns:a16="http://schemas.microsoft.com/office/drawing/2014/main" val="20000"/>
                    </a:ext>
                  </a:extLst>
                </a:gridCol>
                <a:gridCol w="2734771">
                  <a:extLst>
                    <a:ext uri="{9D8B030D-6E8A-4147-A177-3AD203B41FA5}">
                      <a16:colId xmlns:a16="http://schemas.microsoft.com/office/drawing/2014/main" val="20001"/>
                    </a:ext>
                  </a:extLst>
                </a:gridCol>
                <a:gridCol w="2734771">
                  <a:extLst>
                    <a:ext uri="{9D8B030D-6E8A-4147-A177-3AD203B41FA5}">
                      <a16:colId xmlns:a16="http://schemas.microsoft.com/office/drawing/2014/main" val="20002"/>
                    </a:ext>
                  </a:extLst>
                </a:gridCol>
                <a:gridCol w="2734771">
                  <a:extLst>
                    <a:ext uri="{9D8B030D-6E8A-4147-A177-3AD203B41FA5}">
                      <a16:colId xmlns:a16="http://schemas.microsoft.com/office/drawing/2014/main" val="20003"/>
                    </a:ext>
                  </a:extLst>
                </a:gridCol>
              </a:tblGrid>
              <a:tr h="1557243">
                <a:tc>
                  <a:txBody>
                    <a:bodyPr/>
                    <a:lstStyle/>
                    <a:p>
                      <a:pPr rtl="1"/>
                      <a:r>
                        <a:rPr lang="he-IL" sz="2000" b="1" i="1" kern="1200" dirty="0">
                          <a:solidFill>
                            <a:schemeClr val="lt1"/>
                          </a:solidFill>
                          <a:effectLst/>
                          <a:latin typeface="+mn-lt"/>
                          <a:ea typeface="+mn-ea"/>
                          <a:cs typeface="+mn-cs"/>
                        </a:rPr>
                        <a:t>דמעה שנושרת, זיכרון שמכאיב, ויש מי שלא יזכה לריחות האביב</a:t>
                      </a:r>
                      <a:endParaRPr lang="he-IL" sz="2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rtl="1"/>
                      <a:r>
                        <a:rPr lang="he-IL" sz="2000" b="1" i="1" kern="1200" dirty="0">
                          <a:solidFill>
                            <a:schemeClr val="lt1"/>
                          </a:solidFill>
                          <a:effectLst/>
                          <a:latin typeface="+mn-lt"/>
                          <a:ea typeface="+mn-ea"/>
                          <a:cs typeface="+mn-cs"/>
                        </a:rPr>
                        <a:t>זרי פרחים שמונחים, צפירה חדה שבנו פוצחת,</a:t>
                      </a:r>
                      <a:endParaRPr lang="en-US" sz="2000" b="1" kern="1200" dirty="0">
                        <a:solidFill>
                          <a:schemeClr val="lt1"/>
                        </a:solidFill>
                        <a:effectLst/>
                        <a:latin typeface="+mn-lt"/>
                        <a:ea typeface="+mn-ea"/>
                        <a:cs typeface="+mn-cs"/>
                      </a:endParaRPr>
                    </a:p>
                    <a:p>
                      <a:r>
                        <a:rPr lang="he-IL" sz="2000" b="1" i="1" kern="1200" dirty="0">
                          <a:solidFill>
                            <a:schemeClr val="lt1"/>
                          </a:solidFill>
                          <a:effectLst/>
                          <a:latin typeface="+mn-lt"/>
                          <a:ea typeface="+mn-ea"/>
                          <a:cs typeface="+mn-cs"/>
                        </a:rPr>
                        <a:t>קריאת ה"יזכור" ודברי דעת</a:t>
                      </a:r>
                      <a:endParaRPr lang="he-IL" sz="2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rtl="1"/>
                      <a:r>
                        <a:rPr lang="he-IL" sz="2000" b="1" i="1" kern="1200" dirty="0">
                          <a:solidFill>
                            <a:schemeClr val="lt1"/>
                          </a:solidFill>
                          <a:effectLst/>
                          <a:latin typeface="+mn-lt"/>
                          <a:ea typeface="+mn-ea"/>
                          <a:cs typeface="+mn-cs"/>
                        </a:rPr>
                        <a:t>נשתול שוב פרחים, נקשט את קברך,</a:t>
                      </a:r>
                      <a:endParaRPr lang="en-US" sz="2000" b="1" kern="1200" dirty="0">
                        <a:solidFill>
                          <a:schemeClr val="lt1"/>
                        </a:solidFill>
                        <a:effectLst/>
                        <a:latin typeface="+mn-lt"/>
                        <a:ea typeface="+mn-ea"/>
                        <a:cs typeface="+mn-cs"/>
                      </a:endParaRPr>
                    </a:p>
                    <a:p>
                      <a:r>
                        <a:rPr lang="he-IL" sz="2000" b="1" i="1" kern="1200" dirty="0">
                          <a:solidFill>
                            <a:schemeClr val="lt1"/>
                          </a:solidFill>
                          <a:effectLst/>
                          <a:latin typeface="+mn-lt"/>
                          <a:ea typeface="+mn-ea"/>
                          <a:cs typeface="+mn-cs"/>
                        </a:rPr>
                        <a:t>ולא נכתוב ברכה – כי אין מברכים ילד, שכבר לא חי</a:t>
                      </a:r>
                      <a:endParaRPr lang="he-IL" sz="2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indent="0" algn="r" defTabSz="457200" rtl="1" eaLnBrk="1" fontAlgn="auto" latinLnBrk="0" hangingPunct="1">
                        <a:lnSpc>
                          <a:spcPct val="100000"/>
                        </a:lnSpc>
                        <a:spcBef>
                          <a:spcPts val="0"/>
                        </a:spcBef>
                        <a:spcAft>
                          <a:spcPts val="0"/>
                        </a:spcAft>
                        <a:buClrTx/>
                        <a:buSzTx/>
                        <a:buFontTx/>
                        <a:buNone/>
                        <a:tabLst/>
                        <a:defRPr/>
                      </a:pPr>
                      <a:r>
                        <a:rPr lang="he-IL" sz="2000" b="1" kern="1200" dirty="0">
                          <a:solidFill>
                            <a:schemeClr val="lt1"/>
                          </a:solidFill>
                          <a:effectLst/>
                          <a:latin typeface="+mn-lt"/>
                          <a:ea typeface="+mn-ea"/>
                          <a:cs typeface="+mn-cs"/>
                        </a:rPr>
                        <a:t>כל מטוס שטס בשמיים, כל כוכב מאיר בעיניים, מזכיר לי אותך</a:t>
                      </a:r>
                      <a:endParaRPr lang="en-US" sz="2000" b="1" kern="1200" dirty="0">
                        <a:solidFill>
                          <a:schemeClr val="lt1"/>
                        </a:solidFill>
                        <a:effectLst/>
                        <a:latin typeface="+mn-lt"/>
                        <a:ea typeface="+mn-ea"/>
                        <a:cs typeface="+mn-cs"/>
                      </a:endParaRPr>
                    </a:p>
                    <a:p>
                      <a:pPr rtl="1"/>
                      <a:endParaRPr lang="he-IL" sz="2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1781511">
                <a:tc>
                  <a:txBody>
                    <a:bodyPr/>
                    <a:lstStyle/>
                    <a:p>
                      <a:pPr rtl="1"/>
                      <a:r>
                        <a:rPr lang="he-IL" sz="2000" b="1" kern="1200" dirty="0">
                          <a:solidFill>
                            <a:schemeClr val="dk1"/>
                          </a:solidFill>
                          <a:effectLst/>
                          <a:latin typeface="+mn-lt"/>
                          <a:ea typeface="+mn-ea"/>
                          <a:cs typeface="+mn-cs"/>
                        </a:rPr>
                        <a:t>אחבק חזק חזק את האבן עם שמך,</a:t>
                      </a:r>
                      <a:endParaRPr lang="en-US" sz="2000" kern="1200" dirty="0">
                        <a:solidFill>
                          <a:schemeClr val="dk1"/>
                        </a:solidFill>
                        <a:effectLst/>
                        <a:latin typeface="+mn-lt"/>
                        <a:ea typeface="+mn-ea"/>
                        <a:cs typeface="+mn-cs"/>
                      </a:endParaRPr>
                    </a:p>
                    <a:p>
                      <a:pPr rtl="1"/>
                      <a:r>
                        <a:rPr lang="he-IL" sz="2000" b="1" kern="1200" dirty="0">
                          <a:solidFill>
                            <a:schemeClr val="dk1"/>
                          </a:solidFill>
                          <a:effectLst/>
                          <a:latin typeface="+mn-lt"/>
                          <a:ea typeface="+mn-ea"/>
                          <a:cs typeface="+mn-cs"/>
                        </a:rPr>
                        <a:t>אנסה לחדור במחשבה לתוך ארונך</a:t>
                      </a:r>
                      <a:endParaRPr lang="en-US" sz="2000" kern="1200" dirty="0">
                        <a:solidFill>
                          <a:schemeClr val="dk1"/>
                        </a:solidFill>
                        <a:effectLst/>
                        <a:latin typeface="+mn-lt"/>
                        <a:ea typeface="+mn-ea"/>
                        <a:cs typeface="+mn-cs"/>
                      </a:endParaRPr>
                    </a:p>
                    <a:p>
                      <a:pPr rtl="1"/>
                      <a:endParaRPr lang="he-IL" sz="2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rtl="1"/>
                      <a:r>
                        <a:rPr lang="he-IL" sz="2000" b="1" kern="1200" dirty="0">
                          <a:solidFill>
                            <a:schemeClr val="dk1"/>
                          </a:solidFill>
                          <a:effectLst/>
                          <a:latin typeface="+mn-lt"/>
                          <a:ea typeface="+mn-ea"/>
                          <a:cs typeface="+mn-cs"/>
                        </a:rPr>
                        <a:t>כן זה נגמר בלי תינוק בעריסה –                                       עם ילד סגור בארון טמון באדמה</a:t>
                      </a:r>
                      <a:endParaRPr lang="he-IL" sz="2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rtl="1"/>
                      <a:r>
                        <a:rPr lang="he-IL" sz="2000" b="1" kern="1200" dirty="0">
                          <a:solidFill>
                            <a:schemeClr val="dk1"/>
                          </a:solidFill>
                          <a:effectLst/>
                          <a:latin typeface="+mn-lt"/>
                          <a:ea typeface="+mn-ea"/>
                          <a:cs typeface="+mn-cs"/>
                        </a:rPr>
                        <a:t>חמש תמונות תלויות על הקיר בחדרי הקטן,</a:t>
                      </a:r>
                      <a:endParaRPr lang="en-US" sz="2000" kern="1200" dirty="0">
                        <a:solidFill>
                          <a:schemeClr val="dk1"/>
                        </a:solidFill>
                        <a:effectLst/>
                        <a:latin typeface="+mn-lt"/>
                        <a:ea typeface="+mn-ea"/>
                        <a:cs typeface="+mn-cs"/>
                      </a:endParaRPr>
                    </a:p>
                    <a:p>
                      <a:r>
                        <a:rPr lang="he-IL" sz="2000" b="1" kern="1200" dirty="0">
                          <a:solidFill>
                            <a:schemeClr val="dk1"/>
                          </a:solidFill>
                          <a:effectLst/>
                          <a:latin typeface="+mn-lt"/>
                          <a:ea typeface="+mn-ea"/>
                          <a:cs typeface="+mn-cs"/>
                        </a:rPr>
                        <a:t>וכל אחת היא סיפור שמזכיר – מה שנגמר,                    מה שכבר לא יהיה</a:t>
                      </a:r>
                      <a:endParaRPr lang="he-IL" sz="2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rtl="1"/>
                      <a:r>
                        <a:rPr lang="he-IL" sz="2000" b="1" kern="1200" dirty="0">
                          <a:solidFill>
                            <a:schemeClr val="dk1"/>
                          </a:solidFill>
                          <a:effectLst/>
                          <a:latin typeface="+mn-lt"/>
                          <a:ea typeface="+mn-ea"/>
                          <a:cs typeface="+mn-cs"/>
                        </a:rPr>
                        <a:t>ומבטי נמשך אז אל הבית שהיה ביתך</a:t>
                      </a:r>
                      <a:endParaRPr lang="en-US" sz="2000" kern="1200" dirty="0">
                        <a:solidFill>
                          <a:schemeClr val="dk1"/>
                        </a:solidFill>
                        <a:effectLst/>
                        <a:latin typeface="+mn-lt"/>
                        <a:ea typeface="+mn-ea"/>
                        <a:cs typeface="+mn-cs"/>
                      </a:endParaRPr>
                    </a:p>
                    <a:p>
                      <a:pPr rtl="1"/>
                      <a:r>
                        <a:rPr lang="he-IL" sz="2000" b="1" kern="1200" dirty="0">
                          <a:solidFill>
                            <a:schemeClr val="dk1"/>
                          </a:solidFill>
                          <a:effectLst/>
                          <a:latin typeface="+mn-lt"/>
                          <a:ea typeface="+mn-ea"/>
                          <a:cs typeface="+mn-cs"/>
                        </a:rPr>
                        <a:t>אל המפתן, עליו זוג נעלי צבא חומות</a:t>
                      </a:r>
                      <a:endParaRPr lang="en-US" sz="2000" kern="1200" dirty="0">
                        <a:solidFill>
                          <a:schemeClr val="dk1"/>
                        </a:solidFill>
                        <a:effectLst/>
                        <a:latin typeface="+mn-lt"/>
                        <a:ea typeface="+mn-ea"/>
                        <a:cs typeface="+mn-cs"/>
                      </a:endParaRPr>
                    </a:p>
                    <a:p>
                      <a:r>
                        <a:rPr lang="he-IL" sz="2000" b="1" kern="1200" dirty="0">
                          <a:solidFill>
                            <a:schemeClr val="dk1"/>
                          </a:solidFill>
                          <a:effectLst/>
                          <a:latin typeface="+mn-lt"/>
                          <a:ea typeface="+mn-ea"/>
                          <a:cs typeface="+mn-cs"/>
                        </a:rPr>
                        <a:t>היו תמיד סימן שאתה כאן, והן אינן</a:t>
                      </a:r>
                      <a:endParaRPr lang="he-IL" sz="2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1500221">
                <a:tc>
                  <a:txBody>
                    <a:bodyPr/>
                    <a:lstStyle/>
                    <a:p>
                      <a:pPr rtl="1"/>
                      <a:r>
                        <a:rPr lang="he-IL" sz="2000" b="1" kern="1200" dirty="0">
                          <a:solidFill>
                            <a:schemeClr val="dk1"/>
                          </a:solidFill>
                          <a:effectLst/>
                          <a:latin typeface="+mn-lt"/>
                          <a:ea typeface="+mn-ea"/>
                          <a:cs typeface="+mn-cs"/>
                        </a:rPr>
                        <a:t>קולות צעדים מהרחוב, כל צעד קטן עוצר נשימה, הלוואי שתהיה שם אתה</a:t>
                      </a:r>
                      <a:endParaRPr lang="he-IL" sz="2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rtl="1"/>
                      <a:r>
                        <a:rPr lang="he-IL" sz="2000" b="1" i="1" kern="1200" dirty="0">
                          <a:solidFill>
                            <a:schemeClr val="dk1"/>
                          </a:solidFill>
                          <a:effectLst/>
                          <a:latin typeface="+mn-lt"/>
                          <a:ea typeface="+mn-ea"/>
                          <a:cs typeface="+mn-cs"/>
                        </a:rPr>
                        <a:t>רק מחכה לו שישוב ועדיין מאמינה</a:t>
                      </a:r>
                      <a:endParaRPr lang="en-US" sz="2000" kern="1200" dirty="0">
                        <a:solidFill>
                          <a:schemeClr val="dk1"/>
                        </a:solidFill>
                        <a:effectLst/>
                        <a:latin typeface="+mn-lt"/>
                        <a:ea typeface="+mn-ea"/>
                        <a:cs typeface="+mn-cs"/>
                      </a:endParaRPr>
                    </a:p>
                    <a:p>
                      <a:pPr rtl="1"/>
                      <a:r>
                        <a:rPr lang="he-IL" sz="2000" b="1" i="1" kern="1200" dirty="0">
                          <a:solidFill>
                            <a:schemeClr val="dk1"/>
                          </a:solidFill>
                          <a:effectLst/>
                          <a:latin typeface="+mn-lt"/>
                          <a:ea typeface="+mn-ea"/>
                          <a:cs typeface="+mn-cs"/>
                        </a:rPr>
                        <a:t>הוא יביא </a:t>
                      </a:r>
                      <a:r>
                        <a:rPr lang="he-IL" sz="2000" b="1" i="1" kern="1200" dirty="0" err="1">
                          <a:solidFill>
                            <a:schemeClr val="dk1"/>
                          </a:solidFill>
                          <a:effectLst/>
                          <a:latin typeface="+mn-lt"/>
                          <a:ea typeface="+mn-ea"/>
                          <a:cs typeface="+mn-cs"/>
                        </a:rPr>
                        <a:t>איתו</a:t>
                      </a:r>
                      <a:r>
                        <a:rPr lang="he-IL" sz="2000" b="1" i="1" kern="1200" dirty="0">
                          <a:solidFill>
                            <a:schemeClr val="dk1"/>
                          </a:solidFill>
                          <a:effectLst/>
                          <a:latin typeface="+mn-lt"/>
                          <a:ea typeface="+mn-ea"/>
                          <a:cs typeface="+mn-cs"/>
                        </a:rPr>
                        <a:t> בין שתי ידיו את הלב במתנה</a:t>
                      </a:r>
                      <a:endParaRPr lang="en-US" sz="2000" kern="1200" dirty="0">
                        <a:solidFill>
                          <a:schemeClr val="dk1"/>
                        </a:solidFill>
                        <a:effectLst/>
                        <a:latin typeface="+mn-lt"/>
                        <a:ea typeface="+mn-ea"/>
                        <a:cs typeface="+mn-cs"/>
                      </a:endParaRPr>
                    </a:p>
                    <a:p>
                      <a:pPr rtl="1"/>
                      <a:endParaRPr lang="he-IL" sz="2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rtl="1"/>
                      <a:r>
                        <a:rPr lang="he-IL" sz="2000" b="1" kern="1200" dirty="0">
                          <a:solidFill>
                            <a:schemeClr val="dk1"/>
                          </a:solidFill>
                          <a:effectLst/>
                          <a:latin typeface="+mn-lt"/>
                          <a:ea typeface="+mn-ea"/>
                          <a:cs typeface="+mn-cs"/>
                        </a:rPr>
                        <a:t>צפירה. דומיה. אם שכולה בוכייה. דמעות מעיניה זולגות בשקט, ממחטה צחורה אותן סופגת</a:t>
                      </a:r>
                      <a:endParaRPr lang="he-IL" sz="2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rtl="1"/>
                      <a:r>
                        <a:rPr lang="he-IL" sz="2000" b="1" kern="1200" dirty="0">
                          <a:solidFill>
                            <a:schemeClr val="dk1"/>
                          </a:solidFill>
                          <a:effectLst/>
                          <a:latin typeface="+mn-lt"/>
                          <a:ea typeface="+mn-ea"/>
                          <a:cs typeface="+mn-cs"/>
                        </a:rPr>
                        <a:t>כאילו אני מחבקת אותך, אנסה לחוש את חום גופך, אתאמץ בכל כוחי לשמוע את צחוקך</a:t>
                      </a:r>
                      <a:endParaRPr lang="he-IL" sz="2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1186227">
                <a:tc>
                  <a:txBody>
                    <a:bodyPr/>
                    <a:lstStyle/>
                    <a:p>
                      <a:pPr rtl="1"/>
                      <a:r>
                        <a:rPr lang="he-IL" sz="2000" b="1" kern="1200" dirty="0">
                          <a:solidFill>
                            <a:schemeClr val="dk1"/>
                          </a:solidFill>
                          <a:effectLst/>
                          <a:latin typeface="+mn-lt"/>
                          <a:ea typeface="+mn-ea"/>
                          <a:cs typeface="+mn-cs"/>
                        </a:rPr>
                        <a:t>התמונה איננה תלויה על קיר – היא </a:t>
                      </a:r>
                      <a:r>
                        <a:rPr lang="he-IL" sz="2000" b="1" kern="1200" dirty="0" err="1">
                          <a:solidFill>
                            <a:schemeClr val="dk1"/>
                          </a:solidFill>
                          <a:effectLst/>
                          <a:latin typeface="+mn-lt"/>
                          <a:ea typeface="+mn-ea"/>
                          <a:cs typeface="+mn-cs"/>
                        </a:rPr>
                        <a:t>איתנו</a:t>
                      </a:r>
                      <a:r>
                        <a:rPr lang="he-IL" sz="2000" b="1" kern="1200" dirty="0">
                          <a:solidFill>
                            <a:schemeClr val="dk1"/>
                          </a:solidFill>
                          <a:effectLst/>
                          <a:latin typeface="+mn-lt"/>
                          <a:ea typeface="+mn-ea"/>
                          <a:cs typeface="+mn-cs"/>
                        </a:rPr>
                        <a:t> לכל אשר נלך</a:t>
                      </a:r>
                      <a:endParaRPr lang="he-IL" sz="2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rtl="1"/>
                      <a:r>
                        <a:rPr lang="he-IL" sz="2000" b="1" kern="1200" dirty="0">
                          <a:solidFill>
                            <a:schemeClr val="dk1"/>
                          </a:solidFill>
                          <a:effectLst/>
                          <a:latin typeface="+mn-lt"/>
                          <a:ea typeface="+mn-ea"/>
                          <a:cs typeface="+mn-cs"/>
                        </a:rPr>
                        <a:t>ומה ימלא לבבות חסרים,</a:t>
                      </a:r>
                      <a:endParaRPr lang="en-US" sz="2000" kern="1200" dirty="0">
                        <a:solidFill>
                          <a:schemeClr val="dk1"/>
                        </a:solidFill>
                        <a:effectLst/>
                        <a:latin typeface="+mn-lt"/>
                        <a:ea typeface="+mn-ea"/>
                        <a:cs typeface="+mn-cs"/>
                      </a:endParaRPr>
                    </a:p>
                    <a:p>
                      <a:r>
                        <a:rPr lang="he-IL" sz="2000" b="1" kern="1200" dirty="0">
                          <a:solidFill>
                            <a:schemeClr val="dk1"/>
                          </a:solidFill>
                          <a:effectLst/>
                          <a:latin typeface="+mn-lt"/>
                          <a:ea typeface="+mn-ea"/>
                          <a:cs typeface="+mn-cs"/>
                        </a:rPr>
                        <a:t>והיכן אנחנו בין כל השברים?</a:t>
                      </a:r>
                      <a:endParaRPr lang="he-IL" sz="2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rtl="1"/>
                      <a:r>
                        <a:rPr lang="he-IL" sz="2000" b="1" kern="1200" dirty="0">
                          <a:solidFill>
                            <a:schemeClr val="dk1"/>
                          </a:solidFill>
                          <a:effectLst/>
                          <a:latin typeface="+mn-lt"/>
                          <a:ea typeface="+mn-ea"/>
                          <a:cs typeface="+mn-cs"/>
                        </a:rPr>
                        <a:t>ואתכם, מי ינחם?</a:t>
                      </a:r>
                      <a:endParaRPr lang="en-US" sz="2000" kern="1200" dirty="0">
                        <a:solidFill>
                          <a:schemeClr val="dk1"/>
                        </a:solidFill>
                        <a:effectLst/>
                        <a:latin typeface="+mn-lt"/>
                        <a:ea typeface="+mn-ea"/>
                        <a:cs typeface="+mn-cs"/>
                      </a:endParaRPr>
                    </a:p>
                    <a:p>
                      <a:pPr rtl="1"/>
                      <a:r>
                        <a:rPr lang="he-IL" sz="2000" b="1" kern="1200" dirty="0">
                          <a:solidFill>
                            <a:schemeClr val="dk1"/>
                          </a:solidFill>
                          <a:effectLst/>
                          <a:latin typeface="+mn-lt"/>
                          <a:ea typeface="+mn-ea"/>
                          <a:cs typeface="+mn-cs"/>
                        </a:rPr>
                        <a:t>ומי ישמע את כאבכם?</a:t>
                      </a:r>
                      <a:endParaRPr lang="en-US" sz="2000" kern="1200" dirty="0">
                        <a:solidFill>
                          <a:schemeClr val="dk1"/>
                        </a:solidFill>
                        <a:effectLst/>
                        <a:latin typeface="+mn-lt"/>
                        <a:ea typeface="+mn-ea"/>
                        <a:cs typeface="+mn-cs"/>
                      </a:endParaRPr>
                    </a:p>
                    <a:p>
                      <a:pPr rtl="1"/>
                      <a:endParaRPr lang="he-IL" sz="2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rtl="1"/>
                      <a:r>
                        <a:rPr lang="he-IL" sz="2000" b="1" kern="1200" dirty="0">
                          <a:solidFill>
                            <a:schemeClr val="dk1"/>
                          </a:solidFill>
                          <a:effectLst/>
                          <a:latin typeface="+mn-lt"/>
                          <a:ea typeface="+mn-ea"/>
                          <a:cs typeface="+mn-cs"/>
                        </a:rPr>
                        <a:t>הכול נותר כאן כשהיה ביום שבו הלכת,</a:t>
                      </a:r>
                      <a:endParaRPr lang="en-US" sz="2000" kern="1200" dirty="0">
                        <a:solidFill>
                          <a:schemeClr val="dk1"/>
                        </a:solidFill>
                        <a:effectLst/>
                        <a:latin typeface="+mn-lt"/>
                        <a:ea typeface="+mn-ea"/>
                        <a:cs typeface="+mn-cs"/>
                      </a:endParaRPr>
                    </a:p>
                    <a:p>
                      <a:pPr rtl="1"/>
                      <a:r>
                        <a:rPr lang="he-IL" sz="2000" b="1" kern="1200" dirty="0">
                          <a:solidFill>
                            <a:schemeClr val="dk1"/>
                          </a:solidFill>
                          <a:effectLst/>
                          <a:latin typeface="+mn-lt"/>
                          <a:ea typeface="+mn-ea"/>
                          <a:cs typeface="+mn-cs"/>
                        </a:rPr>
                        <a:t>ריחות טובים כמו בזמנך,</a:t>
                      </a:r>
                      <a:endParaRPr lang="en-US" sz="2000" kern="1200" dirty="0">
                        <a:solidFill>
                          <a:schemeClr val="dk1"/>
                        </a:solidFill>
                        <a:effectLst/>
                        <a:latin typeface="+mn-lt"/>
                        <a:ea typeface="+mn-ea"/>
                        <a:cs typeface="+mn-cs"/>
                      </a:endParaRPr>
                    </a:p>
                    <a:p>
                      <a:r>
                        <a:rPr lang="he-IL" sz="2000" b="1" kern="1200" dirty="0">
                          <a:solidFill>
                            <a:schemeClr val="dk1"/>
                          </a:solidFill>
                          <a:effectLst/>
                          <a:latin typeface="+mn-lt"/>
                          <a:ea typeface="+mn-ea"/>
                          <a:cs typeface="+mn-cs"/>
                        </a:rPr>
                        <a:t>ורק אתה – אינך.</a:t>
                      </a:r>
                      <a:endParaRPr lang="he-IL" sz="2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pic>
        <p:nvPicPr>
          <p:cNvPr id="2064" name="תמונה 16" descr="00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25" y="361950"/>
            <a:ext cx="701675" cy="622300"/>
          </a:xfrm>
          <a:prstGeom prst="rect">
            <a:avLst/>
          </a:prstGeom>
          <a:noFill/>
          <a:extLst>
            <a:ext uri="{909E8E84-426E-40DD-AFC4-6F175D3DCCD1}">
              <a14:hiddenFill xmlns:a14="http://schemas.microsoft.com/office/drawing/2010/main">
                <a:solidFill>
                  <a:srgbClr val="FFFFFF"/>
                </a:solidFill>
              </a14:hiddenFill>
            </a:ext>
          </a:extLst>
        </p:spPr>
      </p:pic>
      <p:pic>
        <p:nvPicPr>
          <p:cNvPr id="2056" name="תמונה 8" descr="04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813" y="203200"/>
            <a:ext cx="641351" cy="754063"/>
          </a:xfrm>
          <a:prstGeom prst="rect">
            <a:avLst/>
          </a:prstGeom>
          <a:noFill/>
          <a:extLst>
            <a:ext uri="{909E8E84-426E-40DD-AFC4-6F175D3DCCD1}">
              <a14:hiddenFill xmlns:a14="http://schemas.microsoft.com/office/drawing/2010/main">
                <a:solidFill>
                  <a:srgbClr val="FFFFFF"/>
                </a:solidFill>
              </a14:hiddenFill>
            </a:ext>
          </a:extLst>
        </p:spPr>
      </p:pic>
      <p:pic>
        <p:nvPicPr>
          <p:cNvPr id="2058" name="תמונה 10" descr="http://tbn2.google.com/images?q=tbn:5z6ubN3-NVyg8M:http://ps.newsnet.co.il/IOS/Users/ps.newsnet.co.il/Albom/mediumImages/7206_%D7%99%D7%96%D7%9B%D7%95%D7%A8%2520-%D7%93%D7%92%D7%9C%2520%D7%99%D7%A9%D7%A8%D7%90%D7%9C%2520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4163" y="523875"/>
            <a:ext cx="979487" cy="979488"/>
          </a:xfrm>
          <a:prstGeom prst="rect">
            <a:avLst/>
          </a:prstGeom>
          <a:noFill/>
          <a:extLst>
            <a:ext uri="{909E8E84-426E-40DD-AFC4-6F175D3DCCD1}">
              <a14:hiddenFill xmlns:a14="http://schemas.microsoft.com/office/drawing/2010/main">
                <a:solidFill>
                  <a:srgbClr val="FFFFFF"/>
                </a:solidFill>
              </a14:hiddenFill>
            </a:ext>
          </a:extLst>
        </p:spPr>
      </p:pic>
      <p:pic>
        <p:nvPicPr>
          <p:cNvPr id="2055" name="תמונה 7" descr="http://tbn3.google.com/images?q=tbn:ggGLtfP2fLGH8M:http://dana.ashkenazi2.googlepages.com/Dam_Hamacabim.jpg/Dam_Hamacabim-full%3Binit:.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 y="38100"/>
            <a:ext cx="684213" cy="6492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6679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941696" y="0"/>
            <a:ext cx="10781731" cy="6590971"/>
          </a:xfrm>
          <a:prstGeom prst="rect">
            <a:avLst/>
          </a:prstGeom>
        </p:spPr>
        <p:txBody>
          <a:bodyPr wrap="square">
            <a:spAutoFit/>
          </a:bodyPr>
          <a:lstStyle/>
          <a:p>
            <a:pPr algn="r" rtl="1">
              <a:lnSpc>
                <a:spcPct val="107000"/>
              </a:lnSpc>
              <a:spcAft>
                <a:spcPts val="800"/>
              </a:spcAft>
            </a:pPr>
            <a:r>
              <a:rPr lang="he-IL" sz="3200" b="1" dirty="0">
                <a:ln w="9525" cap="flat" cmpd="sng" algn="ctr">
                  <a:solidFill>
                    <a:srgbClr val="BFBFBF">
                      <a:alpha val="50000"/>
                    </a:srgbClr>
                  </a:solidFill>
                  <a:prstDash val="solid"/>
                  <a:round/>
                </a:ln>
                <a:solidFill>
                  <a:srgbClr val="FF0000"/>
                </a:solidFill>
                <a:effectLst>
                  <a:outerShdw dist="25400" dir="2700000" sx="0" sy="0">
                    <a:srgbClr val="000000">
                      <a:alpha val="50000"/>
                    </a:srgbClr>
                  </a:outerShdw>
                </a:effectLst>
                <a:latin typeface="Calibri" panose="020F0502020204030204" pitchFamily="34" charset="0"/>
                <a:ea typeface="Calibri" panose="020F0502020204030204" pitchFamily="34" charset="0"/>
                <a:cs typeface="Guttman Stam" panose="02010401010101010101" pitchFamily="2" charset="-79"/>
              </a:rPr>
              <a:t>או - מה אני חושב על יום הזיכרון או על משפחות שכולות?</a:t>
            </a:r>
            <a:endParaRPr lang="en-US"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algn="r" rtl="1">
              <a:lnSpc>
                <a:spcPct val="150000"/>
              </a:lnSpc>
              <a:spcAft>
                <a:spcPts val="800"/>
              </a:spcAft>
            </a:pPr>
            <a:r>
              <a:rPr lang="he-IL" sz="2400" b="1" dirty="0">
                <a:latin typeface="Calibri" panose="020F0502020204030204" pitchFamily="34" charset="0"/>
                <a:ea typeface="Calibri" panose="020F0502020204030204" pitchFamily="34" charset="0"/>
                <a:cs typeface="Arial" panose="020B0604020202020204" pitchFamily="34" charset="0"/>
              </a:rPr>
              <a:t>רקע: בדרך כלל אנשים חושבים על יום הזיכרון ו/או על משפחות שכולות במילים של עצב, כאב, קושי, אובדן. הם לא מכירים ממה מורכב הקושי, מהו עולמו השגרתי של השכול. </a:t>
            </a:r>
            <a:endParaRPr lang="en-US" b="1" dirty="0">
              <a:latin typeface="Calibri" panose="020F0502020204030204" pitchFamily="34" charset="0"/>
              <a:ea typeface="Calibri" panose="020F0502020204030204" pitchFamily="34" charset="0"/>
              <a:cs typeface="Arial" panose="020B0604020202020204" pitchFamily="34" charset="0"/>
            </a:endParaRPr>
          </a:p>
          <a:p>
            <a:pPr algn="r" rtl="1">
              <a:lnSpc>
                <a:spcPct val="150000"/>
              </a:lnSpc>
              <a:spcAft>
                <a:spcPts val="800"/>
              </a:spcAft>
            </a:pPr>
            <a:r>
              <a:rPr lang="he-IL" sz="2400" b="1" dirty="0">
                <a:latin typeface="Calibri" panose="020F0502020204030204" pitchFamily="34" charset="0"/>
                <a:ea typeface="Calibri" panose="020F0502020204030204" pitchFamily="34" charset="0"/>
                <a:cs typeface="Arial" panose="020B0604020202020204" pitchFamily="34" charset="0"/>
              </a:rPr>
              <a:t>מטרת הפעילות לפתוח צוהר לעולמם של השכולים במיוחד ביום הקשה – יום הזיכרון. </a:t>
            </a:r>
            <a:endParaRPr lang="en-US" b="1"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he-IL" sz="3200" b="1" dirty="0">
                <a:ln w="9525" cap="flat" cmpd="sng" algn="ctr">
                  <a:solidFill>
                    <a:srgbClr val="BFBFBF">
                      <a:alpha val="50000"/>
                    </a:srgbClr>
                  </a:solidFill>
                  <a:prstDash val="solid"/>
                  <a:round/>
                </a:ln>
                <a:solidFill>
                  <a:srgbClr val="00FF00"/>
                </a:solidFill>
                <a:effectLst>
                  <a:outerShdw dist="25400" dir="2700000" sx="0" sy="0">
                    <a:srgbClr val="000000">
                      <a:alpha val="50000"/>
                    </a:srgbClr>
                  </a:outerShdw>
                </a:effectLst>
                <a:latin typeface="Calibri" panose="020F0502020204030204" pitchFamily="34" charset="0"/>
                <a:ea typeface="Calibri" panose="020F0502020204030204" pitchFamily="34" charset="0"/>
                <a:cs typeface="Guttman Stam" panose="02010401010101010101" pitchFamily="2" charset="-79"/>
              </a:rPr>
              <a:t>ה</a:t>
            </a:r>
            <a:r>
              <a:rPr lang="he-IL" sz="4000" b="1" dirty="0">
                <a:ln w="9525" cap="flat" cmpd="sng" algn="ctr">
                  <a:solidFill>
                    <a:srgbClr val="BFBFBF">
                      <a:alpha val="50000"/>
                    </a:srgbClr>
                  </a:solidFill>
                  <a:prstDash val="solid"/>
                  <a:round/>
                </a:ln>
                <a:solidFill>
                  <a:srgbClr val="00FF00"/>
                </a:solidFill>
                <a:effectLst>
                  <a:outerShdw dist="25400" dir="2700000" sx="0" sy="0">
                    <a:srgbClr val="000000">
                      <a:alpha val="50000"/>
                    </a:srgbClr>
                  </a:outerShdw>
                </a:effectLst>
                <a:latin typeface="Calibri" panose="020F0502020204030204" pitchFamily="34" charset="0"/>
                <a:ea typeface="Calibri" panose="020F0502020204030204" pitchFamily="34" charset="0"/>
                <a:cs typeface="Times New Roman" panose="02020603050405020304" pitchFamily="18" charset="0"/>
              </a:rPr>
              <a:t>ח</a:t>
            </a:r>
            <a:r>
              <a:rPr lang="he-IL" sz="3200" b="1" dirty="0">
                <a:ln w="9525" cap="flat" cmpd="sng" algn="ctr">
                  <a:solidFill>
                    <a:srgbClr val="BFBFBF">
                      <a:alpha val="50000"/>
                    </a:srgbClr>
                  </a:solidFill>
                  <a:prstDash val="solid"/>
                  <a:round/>
                </a:ln>
                <a:solidFill>
                  <a:srgbClr val="00FF00"/>
                </a:solidFill>
                <a:effectLst>
                  <a:outerShdw dist="25400" dir="2700000" sx="0" sy="0">
                    <a:srgbClr val="000000">
                      <a:alpha val="50000"/>
                    </a:srgbClr>
                  </a:outerShdw>
                </a:effectLst>
                <a:latin typeface="Calibri" panose="020F0502020204030204" pitchFamily="34" charset="0"/>
                <a:ea typeface="Calibri" panose="020F0502020204030204" pitchFamily="34" charset="0"/>
                <a:cs typeface="Guttman Stam" panose="02010401010101010101" pitchFamily="2" charset="-79"/>
              </a:rPr>
              <a:t>ומרים: </a:t>
            </a:r>
            <a:endParaRPr lang="en-US" b="1"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50000"/>
              </a:lnSpc>
              <a:spcAft>
                <a:spcPts val="0"/>
              </a:spcAft>
              <a:buFont typeface="Wingdings" panose="05000000000000000000" pitchFamily="2" charset="2"/>
              <a:buChar char="•"/>
              <a:tabLst>
                <a:tab pos="457200" algn="l"/>
              </a:tabLst>
            </a:pPr>
            <a:r>
              <a:rPr lang="he-IL" sz="2400" b="1" dirty="0">
                <a:latin typeface="Calibri" panose="020F0502020204030204" pitchFamily="34" charset="0"/>
                <a:ea typeface="Calibri" panose="020F0502020204030204" pitchFamily="34" charset="0"/>
                <a:cs typeface="Arial" panose="020B0604020202020204" pitchFamily="34" charset="0"/>
              </a:rPr>
              <a:t>כרטיסיות עם מילים המתקשרות בזיכרון (נספח א') – במקרה שהמחנך בחר באפשרות זו.</a:t>
            </a:r>
            <a:endParaRPr lang="en-US" b="1"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he-IL" sz="3200" b="1" dirty="0">
                <a:ln w="9525" cap="flat" cmpd="sng" algn="ctr">
                  <a:solidFill>
                    <a:srgbClr val="BFBFBF">
                      <a:alpha val="50000"/>
                    </a:srgbClr>
                  </a:solidFill>
                  <a:prstDash val="solid"/>
                  <a:round/>
                </a:ln>
                <a:solidFill>
                  <a:srgbClr val="00FF00"/>
                </a:solidFill>
                <a:effectLst>
                  <a:outerShdw dist="25400" dir="2700000" sx="0" sy="0">
                    <a:srgbClr val="000000">
                      <a:alpha val="50000"/>
                    </a:srgbClr>
                  </a:outerShdw>
                </a:effectLst>
                <a:latin typeface="Calibri" panose="020F0502020204030204" pitchFamily="34" charset="0"/>
                <a:ea typeface="Calibri" panose="020F0502020204030204" pitchFamily="34" charset="0"/>
                <a:cs typeface="Guttman Stam" panose="02010401010101010101" pitchFamily="2" charset="-79"/>
              </a:rPr>
              <a:t>מהלך הפעילות:</a:t>
            </a:r>
            <a:endParaRPr lang="en-US" b="1"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50000"/>
              </a:lnSpc>
              <a:spcAft>
                <a:spcPts val="0"/>
              </a:spcAft>
              <a:buFont typeface="+mj-lt"/>
              <a:buAutoNum type="arabicPeriod"/>
              <a:tabLst>
                <a:tab pos="457200" algn="l"/>
              </a:tabLst>
            </a:pPr>
            <a:r>
              <a:rPr lang="he-IL" sz="2400" b="1" dirty="0">
                <a:latin typeface="Calibri" panose="020F0502020204030204" pitchFamily="34" charset="0"/>
                <a:ea typeface="Calibri" panose="020F0502020204030204" pitchFamily="34" charset="0"/>
                <a:cs typeface="Arial" panose="020B0604020202020204" pitchFamily="34" charset="0"/>
              </a:rPr>
              <a:t>כל תלמיד אומר מילה שמתקשרת אצלו אסוציאטיבית הביטוי "יום הזיכרון". </a:t>
            </a:r>
            <a:endParaRPr lang="en-US" b="1" dirty="0">
              <a:latin typeface="Calibri" panose="020F0502020204030204" pitchFamily="34" charset="0"/>
              <a:ea typeface="Calibri" panose="020F0502020204030204" pitchFamily="34" charset="0"/>
              <a:cs typeface="Arial" panose="020B0604020202020204" pitchFamily="34" charset="0"/>
            </a:endParaRPr>
          </a:p>
          <a:p>
            <a:pPr marL="342900" marR="179705" lvl="0" indent="-342900" algn="r" rtl="1">
              <a:lnSpc>
                <a:spcPct val="107000"/>
              </a:lnSpc>
              <a:spcAft>
                <a:spcPts val="0"/>
              </a:spcAft>
              <a:buFont typeface="+mj-lt"/>
              <a:buAutoNum type="arabicPeriod"/>
              <a:tabLst>
                <a:tab pos="457200" algn="l"/>
              </a:tabLst>
            </a:pPr>
            <a:r>
              <a:rPr lang="he-IL" sz="2400" b="1" dirty="0">
                <a:latin typeface="Calibri" panose="020F0502020204030204" pitchFamily="34" charset="0"/>
                <a:ea typeface="Calibri" panose="020F0502020204030204" pitchFamily="34" charset="0"/>
                <a:cs typeface="Arial" panose="020B0604020202020204" pitchFamily="34" charset="0"/>
              </a:rPr>
              <a:t>    בסבב - כל תלמיד אומר איזו מילה בחר ומדוע.</a:t>
            </a:r>
            <a:endParaRPr lang="en-US"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94023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1545346350"/>
              </p:ext>
            </p:extLst>
          </p:nvPr>
        </p:nvGraphicFramePr>
        <p:xfrm>
          <a:off x="436728" y="614148"/>
          <a:ext cx="11505063" cy="5740273"/>
        </p:xfrm>
        <a:graphic>
          <a:graphicData uri="http://schemas.openxmlformats.org/drawingml/2006/table">
            <a:tbl>
              <a:tblPr rtl="1">
                <a:tableStyleId>{D113A9D2-9D6B-4929-AA2D-F23B5EE8CBE7}</a:tableStyleId>
              </a:tblPr>
              <a:tblGrid>
                <a:gridCol w="4216585">
                  <a:extLst>
                    <a:ext uri="{9D8B030D-6E8A-4147-A177-3AD203B41FA5}">
                      <a16:colId xmlns:a16="http://schemas.microsoft.com/office/drawing/2014/main" val="20000"/>
                    </a:ext>
                  </a:extLst>
                </a:gridCol>
                <a:gridCol w="2506209">
                  <a:extLst>
                    <a:ext uri="{9D8B030D-6E8A-4147-A177-3AD203B41FA5}">
                      <a16:colId xmlns:a16="http://schemas.microsoft.com/office/drawing/2014/main" val="20001"/>
                    </a:ext>
                  </a:extLst>
                </a:gridCol>
                <a:gridCol w="2329357">
                  <a:extLst>
                    <a:ext uri="{9D8B030D-6E8A-4147-A177-3AD203B41FA5}">
                      <a16:colId xmlns:a16="http://schemas.microsoft.com/office/drawing/2014/main" val="20002"/>
                    </a:ext>
                  </a:extLst>
                </a:gridCol>
                <a:gridCol w="2452912">
                  <a:extLst>
                    <a:ext uri="{9D8B030D-6E8A-4147-A177-3AD203B41FA5}">
                      <a16:colId xmlns:a16="http://schemas.microsoft.com/office/drawing/2014/main" val="20003"/>
                    </a:ext>
                  </a:extLst>
                </a:gridCol>
              </a:tblGrid>
              <a:tr h="502729">
                <a:tc>
                  <a:txBody>
                    <a:bodyPr/>
                    <a:lstStyle/>
                    <a:p>
                      <a:pPr algn="ctr" rtl="1">
                        <a:lnSpc>
                          <a:spcPct val="107000"/>
                        </a:lnSpc>
                        <a:spcBef>
                          <a:spcPts val="1800"/>
                        </a:spcBef>
                        <a:spcAft>
                          <a:spcPts val="1800"/>
                        </a:spcAft>
                      </a:pPr>
                      <a:r>
                        <a:rPr lang="he-IL" sz="3200" b="1" kern="0" dirty="0">
                          <a:effectLst/>
                        </a:rPr>
                        <a:t>שירי דיכאון</a:t>
                      </a:r>
                      <a:endParaRPr lang="en-US" sz="1800" b="1" kern="0" dirty="0">
                        <a:effectLst/>
                        <a:latin typeface="Calibri" panose="020F0502020204030204" pitchFamily="34" charset="0"/>
                        <a:ea typeface="Times New Roman" panose="02020603050405020304" pitchFamily="18" charset="0"/>
                        <a:cs typeface="Guttman Yad" panose="02010401010101010101" pitchFamily="2" charset="-79"/>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107000"/>
                        </a:lnSpc>
                        <a:spcBef>
                          <a:spcPts val="1800"/>
                        </a:spcBef>
                        <a:spcAft>
                          <a:spcPts val="1800"/>
                        </a:spcAft>
                      </a:pPr>
                      <a:r>
                        <a:rPr lang="he-IL" sz="3200" b="1">
                          <a:effectLst/>
                        </a:rPr>
                        <a:t>דמעות</a:t>
                      </a:r>
                      <a:endParaRPr lang="en-US" sz="18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107000"/>
                        </a:lnSpc>
                        <a:spcBef>
                          <a:spcPts val="1800"/>
                        </a:spcBef>
                        <a:spcAft>
                          <a:spcPts val="1800"/>
                        </a:spcAft>
                      </a:pPr>
                      <a:r>
                        <a:rPr lang="he-IL" sz="3200" b="1">
                          <a:effectLst/>
                        </a:rPr>
                        <a:t>צפירה</a:t>
                      </a:r>
                      <a:endParaRPr lang="en-US" sz="18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107000"/>
                        </a:lnSpc>
                        <a:spcBef>
                          <a:spcPts val="1800"/>
                        </a:spcBef>
                        <a:spcAft>
                          <a:spcPts val="1800"/>
                        </a:spcAft>
                      </a:pPr>
                      <a:r>
                        <a:rPr lang="he-IL" sz="3200" b="1">
                          <a:effectLst/>
                        </a:rPr>
                        <a:t>טקסים</a:t>
                      </a:r>
                      <a:endParaRPr lang="en-US" sz="18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557337">
                <a:tc>
                  <a:txBody>
                    <a:bodyPr/>
                    <a:lstStyle/>
                    <a:p>
                      <a:pPr algn="ctr" rtl="1">
                        <a:lnSpc>
                          <a:spcPct val="107000"/>
                        </a:lnSpc>
                        <a:spcBef>
                          <a:spcPts val="1800"/>
                        </a:spcBef>
                        <a:spcAft>
                          <a:spcPts val="1800"/>
                        </a:spcAft>
                      </a:pPr>
                      <a:r>
                        <a:rPr lang="he-IL" sz="3200" b="1" dirty="0">
                          <a:effectLst/>
                        </a:rPr>
                        <a:t>שירים עצובים</a:t>
                      </a:r>
                      <a:endParaRPr lang="en-US" sz="1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107000"/>
                        </a:lnSpc>
                        <a:spcBef>
                          <a:spcPts val="1800"/>
                        </a:spcBef>
                        <a:spcAft>
                          <a:spcPts val="1800"/>
                        </a:spcAft>
                      </a:pPr>
                      <a:r>
                        <a:rPr lang="he-IL" sz="3200" b="1">
                          <a:effectLst/>
                        </a:rPr>
                        <a:t>תוכניות בטלוויזיה על נופלים</a:t>
                      </a:r>
                      <a:endParaRPr lang="en-US" sz="18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107000"/>
                        </a:lnSpc>
                        <a:spcBef>
                          <a:spcPts val="1800"/>
                        </a:spcBef>
                        <a:spcAft>
                          <a:spcPts val="1800"/>
                        </a:spcAft>
                      </a:pPr>
                      <a:r>
                        <a:rPr lang="he-IL" sz="3200" b="1">
                          <a:effectLst/>
                        </a:rPr>
                        <a:t>חיילים</a:t>
                      </a:r>
                      <a:endParaRPr lang="en-US" sz="18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107000"/>
                        </a:lnSpc>
                        <a:spcBef>
                          <a:spcPts val="1800"/>
                        </a:spcBef>
                        <a:spcAft>
                          <a:spcPts val="1800"/>
                        </a:spcAft>
                      </a:pPr>
                      <a:r>
                        <a:rPr lang="he-IL" sz="3200" b="1">
                          <a:effectLst/>
                        </a:rPr>
                        <a:t>עֶצֶב</a:t>
                      </a:r>
                      <a:endParaRPr lang="en-US" sz="18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030033">
                <a:tc>
                  <a:txBody>
                    <a:bodyPr/>
                    <a:lstStyle/>
                    <a:p>
                      <a:pPr algn="ctr" rtl="1">
                        <a:lnSpc>
                          <a:spcPct val="107000"/>
                        </a:lnSpc>
                        <a:spcBef>
                          <a:spcPts val="1800"/>
                        </a:spcBef>
                        <a:spcAft>
                          <a:spcPts val="1800"/>
                        </a:spcAft>
                      </a:pPr>
                      <a:r>
                        <a:rPr lang="he-IL" sz="3200" b="1">
                          <a:effectLst/>
                        </a:rPr>
                        <a:t>פרחים</a:t>
                      </a:r>
                      <a:endParaRPr lang="en-US" sz="18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107000"/>
                        </a:lnSpc>
                        <a:spcBef>
                          <a:spcPts val="1800"/>
                        </a:spcBef>
                        <a:spcAft>
                          <a:spcPts val="1800"/>
                        </a:spcAft>
                      </a:pPr>
                      <a:r>
                        <a:rPr lang="he-IL" sz="3200" b="1">
                          <a:effectLst/>
                        </a:rPr>
                        <a:t>הנצחה</a:t>
                      </a:r>
                      <a:endParaRPr lang="en-US" sz="18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107000"/>
                        </a:lnSpc>
                        <a:spcBef>
                          <a:spcPts val="1800"/>
                        </a:spcBef>
                        <a:spcAft>
                          <a:spcPts val="1800"/>
                        </a:spcAft>
                      </a:pPr>
                      <a:r>
                        <a:rPr lang="he-IL" sz="3200" b="1">
                          <a:effectLst/>
                        </a:rPr>
                        <a:t>חולצות לבנות</a:t>
                      </a:r>
                      <a:endParaRPr lang="en-US" sz="18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107000"/>
                        </a:lnSpc>
                        <a:spcBef>
                          <a:spcPts val="1800"/>
                        </a:spcBef>
                        <a:spcAft>
                          <a:spcPts val="1800"/>
                        </a:spcAft>
                      </a:pPr>
                      <a:r>
                        <a:rPr lang="he-IL" sz="3200" b="1">
                          <a:effectLst/>
                        </a:rPr>
                        <a:t>תמונות</a:t>
                      </a:r>
                      <a:endParaRPr lang="en-US" sz="18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084641">
                <a:tc>
                  <a:txBody>
                    <a:bodyPr/>
                    <a:lstStyle/>
                    <a:p>
                      <a:pPr algn="ctr" rtl="1">
                        <a:lnSpc>
                          <a:spcPct val="107000"/>
                        </a:lnSpc>
                        <a:spcBef>
                          <a:spcPts val="1800"/>
                        </a:spcBef>
                        <a:spcAft>
                          <a:spcPts val="1800"/>
                        </a:spcAft>
                      </a:pPr>
                      <a:r>
                        <a:rPr lang="he-IL" sz="3200" b="1">
                          <a:effectLst/>
                        </a:rPr>
                        <a:t>בית עלמין</a:t>
                      </a:r>
                      <a:endParaRPr lang="en-US" sz="18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107000"/>
                        </a:lnSpc>
                        <a:spcBef>
                          <a:spcPts val="1800"/>
                        </a:spcBef>
                        <a:spcAft>
                          <a:spcPts val="1800"/>
                        </a:spcAft>
                      </a:pPr>
                      <a:r>
                        <a:rPr lang="he-IL" sz="3200" b="1">
                          <a:effectLst/>
                        </a:rPr>
                        <a:t>משפחות שכולות</a:t>
                      </a:r>
                      <a:endParaRPr lang="en-US" sz="18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107000"/>
                        </a:lnSpc>
                        <a:spcBef>
                          <a:spcPts val="1800"/>
                        </a:spcBef>
                        <a:spcAft>
                          <a:spcPts val="1800"/>
                        </a:spcAft>
                      </a:pPr>
                      <a:r>
                        <a:rPr lang="he-IL" sz="3200" b="1">
                          <a:effectLst/>
                        </a:rPr>
                        <a:t>חֶסֶר</a:t>
                      </a:r>
                      <a:endParaRPr lang="en-US" sz="18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107000"/>
                        </a:lnSpc>
                        <a:spcBef>
                          <a:spcPts val="1800"/>
                        </a:spcBef>
                        <a:spcAft>
                          <a:spcPts val="1800"/>
                        </a:spcAft>
                      </a:pPr>
                      <a:r>
                        <a:rPr lang="he-IL" sz="3200" b="1">
                          <a:effectLst/>
                        </a:rPr>
                        <a:t>"אנחנו הילדים של חורף שנת 73'"</a:t>
                      </a:r>
                      <a:endParaRPr lang="en-US" sz="18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502729">
                <a:tc>
                  <a:txBody>
                    <a:bodyPr/>
                    <a:lstStyle/>
                    <a:p>
                      <a:pPr algn="ctr" rtl="1">
                        <a:lnSpc>
                          <a:spcPct val="107000"/>
                        </a:lnSpc>
                        <a:spcBef>
                          <a:spcPts val="1800"/>
                        </a:spcBef>
                        <a:spcAft>
                          <a:spcPts val="1800"/>
                        </a:spcAft>
                      </a:pPr>
                      <a:r>
                        <a:rPr lang="he-IL" sz="3200" b="1">
                          <a:effectLst/>
                        </a:rPr>
                        <a:t>חשיבות החיים</a:t>
                      </a:r>
                      <a:endParaRPr lang="en-US" sz="18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107000"/>
                        </a:lnSpc>
                        <a:spcBef>
                          <a:spcPts val="1800"/>
                        </a:spcBef>
                        <a:spcAft>
                          <a:spcPts val="1800"/>
                        </a:spcAft>
                      </a:pPr>
                      <a:r>
                        <a:rPr lang="he-IL" sz="3200" b="1">
                          <a:effectLst/>
                        </a:rPr>
                        <a:t>אובדן</a:t>
                      </a:r>
                      <a:endParaRPr lang="en-US" sz="18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107000"/>
                        </a:lnSpc>
                        <a:spcBef>
                          <a:spcPts val="1800"/>
                        </a:spcBef>
                        <a:spcAft>
                          <a:spcPts val="1800"/>
                        </a:spcAft>
                      </a:pPr>
                      <a:r>
                        <a:rPr lang="he-IL" sz="3200" b="1">
                          <a:effectLst/>
                        </a:rPr>
                        <a:t>מטח כבוד</a:t>
                      </a:r>
                      <a:endParaRPr lang="en-US" sz="18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lnSpc>
                          <a:spcPct val="107000"/>
                        </a:lnSpc>
                        <a:spcBef>
                          <a:spcPts val="1800"/>
                        </a:spcBef>
                        <a:spcAft>
                          <a:spcPts val="1800"/>
                        </a:spcAft>
                      </a:pPr>
                      <a:r>
                        <a:rPr lang="he-IL" sz="3200" b="1" dirty="0">
                          <a:effectLst/>
                        </a:rPr>
                        <a:t>ניחומים</a:t>
                      </a:r>
                      <a:endParaRPr lang="en-US" sz="1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9512817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65126" y="1934855"/>
            <a:ext cx="4762500" cy="4762500"/>
          </a:xfrm>
          <a:prstGeom prst="rect">
            <a:avLst/>
          </a:prstGeom>
        </p:spPr>
      </p:pic>
      <p:sp>
        <p:nvSpPr>
          <p:cNvPr id="3" name="מלבן 2"/>
          <p:cNvSpPr/>
          <p:nvPr/>
        </p:nvSpPr>
        <p:spPr>
          <a:xfrm>
            <a:off x="327547" y="518615"/>
            <a:ext cx="11558839" cy="1107996"/>
          </a:xfrm>
          <a:prstGeom prst="rect">
            <a:avLst/>
          </a:prstGeom>
        </p:spPr>
        <p:txBody>
          <a:bodyPr wrap="square">
            <a:spAutoFit/>
          </a:bodyPr>
          <a:lstStyle/>
          <a:p>
            <a:pPr algn="ctr"/>
            <a:r>
              <a:rPr lang="he-IL" sz="5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Calibri" panose="020F0502020204030204" pitchFamily="34" charset="0"/>
                <a:ea typeface="Calibri" panose="020F0502020204030204" pitchFamily="34" charset="0"/>
                <a:cs typeface="Arial" panose="020B0604020202020204" pitchFamily="34" charset="0"/>
              </a:rPr>
              <a:t>"</a:t>
            </a:r>
            <a:r>
              <a:rPr lang="he-IL" sz="66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Calibri" panose="020F0502020204030204" pitchFamily="34" charset="0"/>
                <a:ea typeface="Calibri" panose="020F0502020204030204" pitchFamily="34" charset="0"/>
                <a:cs typeface="Guttman Stam" panose="02010401010101010101" pitchFamily="2" charset="-79"/>
              </a:rPr>
              <a:t>נפלו בעת מילוי תפקידם"</a:t>
            </a:r>
            <a:endParaRPr lang="he-IL" sz="66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37645883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859809" y="103859"/>
            <a:ext cx="11136573" cy="6551152"/>
          </a:xfrm>
          <a:prstGeom prst="rect">
            <a:avLst/>
          </a:prstGeom>
        </p:spPr>
        <p:txBody>
          <a:bodyPr wrap="square">
            <a:spAutoFit/>
          </a:bodyPr>
          <a:lstStyle/>
          <a:p>
            <a:pPr algn="ctr" rtl="1">
              <a:lnSpc>
                <a:spcPct val="107000"/>
              </a:lnSpc>
              <a:spcAft>
                <a:spcPts val="800"/>
              </a:spcAft>
            </a:pPr>
            <a:r>
              <a:rPr lang="he-IL" sz="3600" b="1" dirty="0">
                <a:ln w="9525" cap="flat" cmpd="sng" algn="ctr">
                  <a:solidFill>
                    <a:srgbClr val="BFBFBF">
                      <a:alpha val="50000"/>
                    </a:srgbClr>
                  </a:solidFill>
                  <a:prstDash val="solid"/>
                  <a:round/>
                </a:ln>
                <a:solidFill>
                  <a:srgbClr val="FF0000"/>
                </a:solidFill>
                <a:effectLst>
                  <a:outerShdw dist="25400" dir="2700000" sx="0" sy="0">
                    <a:srgbClr val="000000">
                      <a:alpha val="50000"/>
                    </a:srgbClr>
                  </a:outerShdw>
                </a:effectLst>
                <a:latin typeface="Calibri" panose="020F0502020204030204" pitchFamily="34" charset="0"/>
                <a:ea typeface="Calibri" panose="020F0502020204030204" pitchFamily="34" charset="0"/>
                <a:cs typeface="Guttman Stam" panose="02010401010101010101" pitchFamily="2" charset="-79"/>
              </a:rPr>
              <a:t>פעילות 2:  </a:t>
            </a:r>
            <a:r>
              <a:rPr lang="he-IL" sz="2800" b="1" dirty="0">
                <a:solidFill>
                  <a:srgbClr val="FF0000"/>
                </a:solidFill>
                <a:latin typeface="Calibri" panose="020F0502020204030204" pitchFamily="34" charset="0"/>
                <a:ea typeface="Calibri" panose="020F0502020204030204" pitchFamily="34" charset="0"/>
                <a:cs typeface="Arial" panose="020B0604020202020204" pitchFamily="34" charset="0"/>
              </a:rPr>
              <a:t>"</a:t>
            </a:r>
            <a:r>
              <a:rPr lang="he-IL" sz="3600" b="1" dirty="0">
                <a:ln w="9525" cap="flat" cmpd="sng" algn="ctr">
                  <a:solidFill>
                    <a:srgbClr val="BFBFBF">
                      <a:alpha val="50000"/>
                    </a:srgbClr>
                  </a:solidFill>
                  <a:prstDash val="solid"/>
                  <a:round/>
                </a:ln>
                <a:solidFill>
                  <a:srgbClr val="FF0000"/>
                </a:solidFill>
                <a:effectLst>
                  <a:outerShdw dist="25400" dir="2700000" sx="0" sy="0">
                    <a:srgbClr val="000000">
                      <a:alpha val="50000"/>
                    </a:srgbClr>
                  </a:outerShdw>
                </a:effectLst>
                <a:latin typeface="Calibri" panose="020F0502020204030204" pitchFamily="34" charset="0"/>
                <a:ea typeface="Calibri" panose="020F0502020204030204" pitchFamily="34" charset="0"/>
                <a:cs typeface="Guttman Stam" panose="02010401010101010101" pitchFamily="2" charset="-79"/>
              </a:rPr>
              <a:t>נפלו בעת מילוי תפקידם"... ומהו התפקיד שלנו?</a:t>
            </a:r>
            <a:endParaRPr lang="en-US" sz="1600" b="1" dirty="0">
              <a:latin typeface="Calibri" panose="020F0502020204030204" pitchFamily="34" charset="0"/>
              <a:ea typeface="Calibri" panose="020F0502020204030204" pitchFamily="34" charset="0"/>
              <a:cs typeface="Arial" panose="020B0604020202020204" pitchFamily="34" charset="0"/>
            </a:endParaRPr>
          </a:p>
          <a:p>
            <a:pPr algn="r" rtl="1">
              <a:lnSpc>
                <a:spcPct val="150000"/>
              </a:lnSpc>
              <a:spcAft>
                <a:spcPts val="0"/>
              </a:spcAft>
            </a:pPr>
            <a:r>
              <a:rPr lang="he-IL" sz="2800" b="1" dirty="0">
                <a:ln w="9525" cap="flat" cmpd="sng" algn="ctr">
                  <a:solidFill>
                    <a:srgbClr val="BFBFBF">
                      <a:alpha val="50000"/>
                    </a:srgbClr>
                  </a:solidFill>
                  <a:prstDash val="solid"/>
                  <a:round/>
                </a:ln>
                <a:solidFill>
                  <a:srgbClr val="2E75B6"/>
                </a:solidFill>
                <a:effectLst>
                  <a:outerShdw dist="25400" dir="2700000" sx="0" sy="0">
                    <a:srgbClr val="000000">
                      <a:alpha val="50000"/>
                    </a:srgbClr>
                  </a:outerShdw>
                </a:effectLst>
                <a:latin typeface="Calibri" panose="020F0502020204030204" pitchFamily="34" charset="0"/>
                <a:ea typeface="Calibri" panose="020F0502020204030204" pitchFamily="34" charset="0"/>
                <a:cs typeface="Guttman Stam" panose="02010401010101010101" pitchFamily="2" charset="-79"/>
              </a:rPr>
              <a:t>מטרות השיעור</a:t>
            </a:r>
            <a:endParaRPr lang="en-US" sz="1600" b="1" dirty="0">
              <a:latin typeface="Calibri" panose="020F0502020204030204" pitchFamily="34" charset="0"/>
              <a:ea typeface="Calibri" panose="020F0502020204030204" pitchFamily="34" charset="0"/>
              <a:cs typeface="Arial" panose="020B0604020202020204" pitchFamily="34" charset="0"/>
            </a:endParaRPr>
          </a:p>
          <a:p>
            <a:pPr algn="r" rtl="1">
              <a:lnSpc>
                <a:spcPct val="150000"/>
              </a:lnSpc>
              <a:spcAft>
                <a:spcPts val="0"/>
              </a:spcAft>
            </a:pPr>
            <a:r>
              <a:rPr lang="he-IL" sz="2000" b="1" dirty="0">
                <a:latin typeface="Calibri" panose="020F0502020204030204" pitchFamily="34" charset="0"/>
                <a:ea typeface="Calibri" panose="020F0502020204030204" pitchFamily="34" charset="0"/>
                <a:cs typeface="Arial" panose="020B0604020202020204" pitchFamily="34" charset="0"/>
              </a:rPr>
              <a:t>התלמידים ילמדו על סיפורים אישיים של נופלים במערכות ישראל.</a:t>
            </a:r>
            <a:endParaRPr lang="en-US" sz="1600" b="1" dirty="0">
              <a:latin typeface="Calibri" panose="020F0502020204030204" pitchFamily="34" charset="0"/>
              <a:ea typeface="Calibri" panose="020F0502020204030204" pitchFamily="34" charset="0"/>
              <a:cs typeface="Arial" panose="020B0604020202020204" pitchFamily="34" charset="0"/>
            </a:endParaRPr>
          </a:p>
          <a:p>
            <a:pPr algn="r" rtl="1">
              <a:lnSpc>
                <a:spcPct val="150000"/>
              </a:lnSpc>
              <a:spcAft>
                <a:spcPts val="0"/>
              </a:spcAft>
            </a:pPr>
            <a:r>
              <a:rPr lang="he-IL" sz="2000" b="1" dirty="0">
                <a:latin typeface="Calibri" panose="020F0502020204030204" pitchFamily="34" charset="0"/>
                <a:ea typeface="Calibri" panose="020F0502020204030204" pitchFamily="34" charset="0"/>
                <a:cs typeface="Arial" panose="020B0604020202020204" pitchFamily="34" charset="0"/>
              </a:rPr>
              <a:t>התלמידים יעסקו בשאלה: מהו תפקידם של החיים כלפי הנופלים ובני משפחותיהם?</a:t>
            </a:r>
            <a:endParaRPr lang="en-US" sz="1600" b="1" dirty="0">
              <a:latin typeface="Calibri" panose="020F0502020204030204" pitchFamily="34" charset="0"/>
              <a:ea typeface="Calibri" panose="020F0502020204030204" pitchFamily="34" charset="0"/>
              <a:cs typeface="Arial" panose="020B0604020202020204" pitchFamily="34" charset="0"/>
            </a:endParaRPr>
          </a:p>
          <a:p>
            <a:pPr algn="r" rtl="1">
              <a:lnSpc>
                <a:spcPct val="150000"/>
              </a:lnSpc>
              <a:spcAft>
                <a:spcPts val="0"/>
              </a:spcAft>
            </a:pPr>
            <a:r>
              <a:rPr lang="he-IL" sz="2800" b="1" dirty="0">
                <a:ln w="9525" cap="flat" cmpd="sng" algn="ctr">
                  <a:solidFill>
                    <a:srgbClr val="BFBFBF">
                      <a:alpha val="50000"/>
                    </a:srgbClr>
                  </a:solidFill>
                  <a:prstDash val="solid"/>
                  <a:round/>
                </a:ln>
                <a:solidFill>
                  <a:srgbClr val="FFFF00"/>
                </a:solidFill>
                <a:effectLst>
                  <a:outerShdw dist="25400" dir="2700000" sx="0" sy="0">
                    <a:srgbClr val="000000">
                      <a:alpha val="50000"/>
                    </a:srgbClr>
                  </a:outerShdw>
                </a:effectLst>
                <a:latin typeface="Calibri" panose="020F0502020204030204" pitchFamily="34" charset="0"/>
                <a:ea typeface="Calibri" panose="020F0502020204030204" pitchFamily="34" charset="0"/>
                <a:cs typeface="Guttman Stam" panose="02010401010101010101" pitchFamily="2" charset="-79"/>
              </a:rPr>
              <a:t>פתיחה</a:t>
            </a:r>
            <a:endParaRPr lang="en-US" sz="1600" b="1" dirty="0">
              <a:solidFill>
                <a:srgbClr val="FFFF00"/>
              </a:solidFill>
              <a:latin typeface="Calibri" panose="020F0502020204030204" pitchFamily="34" charset="0"/>
              <a:ea typeface="Calibri" panose="020F0502020204030204" pitchFamily="34" charset="0"/>
              <a:cs typeface="Arial" panose="020B0604020202020204" pitchFamily="34" charset="0"/>
            </a:endParaRPr>
          </a:p>
          <a:p>
            <a:pPr algn="r" rtl="1">
              <a:lnSpc>
                <a:spcPct val="150000"/>
              </a:lnSpc>
              <a:spcAft>
                <a:spcPts val="0"/>
              </a:spcAft>
            </a:pPr>
            <a:r>
              <a:rPr lang="he-IL" sz="2000" b="1" dirty="0">
                <a:latin typeface="Calibri" panose="020F0502020204030204" pitchFamily="34" charset="0"/>
                <a:ea typeface="Calibri" panose="020F0502020204030204" pitchFamily="34" charset="0"/>
                <a:cs typeface="Arial" panose="020B0604020202020204" pitchFamily="34" charset="0"/>
              </a:rPr>
              <a:t>היום נעסוק ביום הזיכרון לחללי מערכות ישראל. נכיר סיפורים של מספר חיילים שנפלו בעת מילוי תפקידם.</a:t>
            </a:r>
            <a:r>
              <a:rPr lang="he-IL" sz="1600" b="1" dirty="0">
                <a:latin typeface="Calibri" panose="020F0502020204030204" pitchFamily="34" charset="0"/>
                <a:ea typeface="Calibri" panose="020F0502020204030204" pitchFamily="34" charset="0"/>
                <a:cs typeface="Arial" panose="020B0604020202020204" pitchFamily="34" charset="0"/>
              </a:rPr>
              <a:t> </a:t>
            </a:r>
            <a:endParaRPr lang="en-US" sz="1600" b="1" dirty="0">
              <a:latin typeface="Calibri" panose="020F0502020204030204" pitchFamily="34" charset="0"/>
              <a:ea typeface="Calibri" panose="020F0502020204030204" pitchFamily="34" charset="0"/>
              <a:cs typeface="Arial" panose="020B0604020202020204" pitchFamily="34" charset="0"/>
            </a:endParaRPr>
          </a:p>
          <a:p>
            <a:pPr algn="r" rtl="1">
              <a:lnSpc>
                <a:spcPct val="150000"/>
              </a:lnSpc>
              <a:spcAft>
                <a:spcPts val="0"/>
              </a:spcAft>
            </a:pPr>
            <a:r>
              <a:rPr lang="he-IL" sz="2800" b="1" dirty="0">
                <a:ln w="9525" cap="flat" cmpd="sng" algn="ctr">
                  <a:solidFill>
                    <a:srgbClr val="BFBFBF">
                      <a:alpha val="50000"/>
                    </a:srgbClr>
                  </a:solidFill>
                  <a:prstDash val="solid"/>
                  <a:round/>
                </a:ln>
                <a:solidFill>
                  <a:srgbClr val="FFFF00"/>
                </a:solidFill>
                <a:effectLst>
                  <a:outerShdw dist="25400" dir="2700000" sx="0" sy="0">
                    <a:srgbClr val="000000">
                      <a:alpha val="50000"/>
                    </a:srgbClr>
                  </a:outerShdw>
                </a:effectLst>
                <a:latin typeface="Calibri" panose="020F0502020204030204" pitchFamily="34" charset="0"/>
                <a:ea typeface="Calibri" panose="020F0502020204030204" pitchFamily="34" charset="0"/>
                <a:cs typeface="Guttman Stam" panose="02010401010101010101" pitchFamily="2" charset="-79"/>
              </a:rPr>
              <a:t>סיפורי נופלים–</a:t>
            </a:r>
            <a:endParaRPr lang="en-US" sz="1600" b="1" dirty="0">
              <a:solidFill>
                <a:srgbClr val="FFFF00"/>
              </a:solidFill>
              <a:latin typeface="Calibri" panose="020F0502020204030204" pitchFamily="34" charset="0"/>
              <a:ea typeface="Calibri" panose="020F0502020204030204" pitchFamily="34" charset="0"/>
              <a:cs typeface="Arial" panose="020B0604020202020204" pitchFamily="34" charset="0"/>
            </a:endParaRPr>
          </a:p>
          <a:p>
            <a:pPr algn="r" rtl="1">
              <a:lnSpc>
                <a:spcPct val="150000"/>
              </a:lnSpc>
              <a:spcAft>
                <a:spcPts val="0"/>
              </a:spcAft>
            </a:pPr>
            <a:r>
              <a:rPr lang="he-IL" sz="2000" b="1" dirty="0">
                <a:latin typeface="Calibri" panose="020F0502020204030204" pitchFamily="34" charset="0"/>
                <a:ea typeface="Calibri" panose="020F0502020204030204" pitchFamily="34" charset="0"/>
                <a:cs typeface="Arial" panose="020B0604020202020204" pitchFamily="34" charset="0"/>
              </a:rPr>
              <a:t>להקריא את הסיפור של אלירז - </a:t>
            </a:r>
            <a:endParaRPr lang="en-US" sz="1600" b="1" dirty="0">
              <a:latin typeface="Calibri" panose="020F0502020204030204" pitchFamily="34" charset="0"/>
              <a:ea typeface="Calibri" panose="020F0502020204030204" pitchFamily="34" charset="0"/>
              <a:cs typeface="Arial" panose="020B0604020202020204" pitchFamily="34" charset="0"/>
            </a:endParaRPr>
          </a:p>
          <a:p>
            <a:pPr algn="r" rtl="1">
              <a:lnSpc>
                <a:spcPct val="150000"/>
              </a:lnSpc>
              <a:spcAft>
                <a:spcPts val="0"/>
              </a:spcAft>
            </a:pPr>
            <a:r>
              <a:rPr lang="he-IL" sz="2000" b="1" dirty="0">
                <a:latin typeface="Calibri" panose="020F0502020204030204" pitchFamily="34" charset="0"/>
                <a:ea typeface="Calibri" panose="020F0502020204030204" pitchFamily="34" charset="0"/>
                <a:cs typeface="Arial" panose="020B0604020202020204" pitchFamily="34" charset="0"/>
              </a:rPr>
              <a:t>ולשאול:</a:t>
            </a:r>
            <a:endParaRPr lang="en-US" sz="1600" b="1" dirty="0">
              <a:latin typeface="Calibri" panose="020F0502020204030204" pitchFamily="34" charset="0"/>
              <a:ea typeface="Calibri" panose="020F0502020204030204" pitchFamily="34" charset="0"/>
              <a:cs typeface="Arial" panose="020B0604020202020204" pitchFamily="34" charset="0"/>
            </a:endParaRPr>
          </a:p>
          <a:p>
            <a:pPr algn="r" rtl="1">
              <a:lnSpc>
                <a:spcPct val="150000"/>
              </a:lnSpc>
              <a:spcAft>
                <a:spcPts val="0"/>
              </a:spcAft>
            </a:pPr>
            <a:r>
              <a:rPr lang="he-IL" sz="2000" b="1" dirty="0">
                <a:latin typeface="Calibri" panose="020F0502020204030204" pitchFamily="34" charset="0"/>
                <a:ea typeface="Calibri" panose="020F0502020204030204" pitchFamily="34" charset="0"/>
                <a:cs typeface="Arial" panose="020B0604020202020204" pitchFamily="34" charset="0"/>
              </a:rPr>
              <a:t>איך הרגשתם לקרוא סיפור אישי של חייל שנפל?</a:t>
            </a:r>
            <a:endParaRPr lang="en-US" sz="1600" b="1" dirty="0">
              <a:latin typeface="Calibri" panose="020F0502020204030204" pitchFamily="34" charset="0"/>
              <a:ea typeface="Calibri" panose="020F0502020204030204" pitchFamily="34" charset="0"/>
              <a:cs typeface="Arial" panose="020B0604020202020204" pitchFamily="34" charset="0"/>
            </a:endParaRPr>
          </a:p>
          <a:p>
            <a:pPr algn="r" rtl="1">
              <a:lnSpc>
                <a:spcPct val="150000"/>
              </a:lnSpc>
              <a:spcAft>
                <a:spcPts val="0"/>
              </a:spcAft>
            </a:pPr>
            <a:r>
              <a:rPr lang="he-IL" sz="2000" b="1" dirty="0">
                <a:latin typeface="Calibri" panose="020F0502020204030204" pitchFamily="34" charset="0"/>
                <a:ea typeface="Calibri" panose="020F0502020204030204" pitchFamily="34" charset="0"/>
                <a:cs typeface="Arial" panose="020B0604020202020204" pitchFamily="34" charset="0"/>
              </a:rPr>
              <a:t>האם זה עזר לכם להתחבר יותר ליום הזיכרון? במה?</a:t>
            </a:r>
            <a:endParaRPr lang="en-US" sz="16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24196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p:cNvSpPr/>
          <p:nvPr/>
        </p:nvSpPr>
        <p:spPr>
          <a:xfrm>
            <a:off x="1733266" y="0"/>
            <a:ext cx="10235820" cy="6432530"/>
          </a:xfrm>
          <a:prstGeom prst="rect">
            <a:avLst/>
          </a:prstGeom>
        </p:spPr>
        <p:txBody>
          <a:bodyPr wrap="square">
            <a:spAutoFit/>
          </a:bodyPr>
          <a:lstStyle/>
          <a:p>
            <a:pPr algn="r"/>
            <a:r>
              <a:rPr lang="he-IL" sz="4000" b="1" dirty="0">
                <a:solidFill>
                  <a:srgbClr val="2D8ECD"/>
                </a:solidFill>
                <a:latin typeface="Calibri" panose="020F0502020204030204" pitchFamily="34" charset="0"/>
                <a:ea typeface="Times New Roman" panose="02020603050405020304" pitchFamily="18" charset="0"/>
                <a:cs typeface="Arial" panose="020B0604020202020204" pitchFamily="34" charset="0"/>
              </a:rPr>
              <a:t>רס"ן אלירז פרץ</a:t>
            </a:r>
            <a:br>
              <a:rPr lang="en-US" sz="2800" b="1" dirty="0">
                <a:solidFill>
                  <a:srgbClr val="333333"/>
                </a:solidFill>
                <a:latin typeface="Arial" panose="020B0604020202020204" pitchFamily="34" charset="0"/>
                <a:ea typeface="Times New Roman" panose="02020603050405020304" pitchFamily="18" charset="0"/>
                <a:cs typeface="Arial" panose="020B0604020202020204" pitchFamily="34" charset="0"/>
              </a:rPr>
            </a:br>
            <a:r>
              <a:rPr lang="he-IL" sz="3600" b="1" dirty="0">
                <a:solidFill>
                  <a:srgbClr val="333333"/>
                </a:solidFill>
                <a:latin typeface="Calibri" panose="020F0502020204030204" pitchFamily="34" charset="0"/>
                <a:ea typeface="Times New Roman" panose="02020603050405020304" pitchFamily="18" charset="0"/>
                <a:cs typeface="Arial" panose="020B0604020202020204" pitchFamily="34" charset="0"/>
              </a:rPr>
              <a:t>בן מרים ואליעזר</a:t>
            </a:r>
            <a:br>
              <a:rPr lang="en-US" sz="3600" b="1" dirty="0">
                <a:solidFill>
                  <a:srgbClr val="333333"/>
                </a:solidFill>
                <a:latin typeface="Arial" panose="020B0604020202020204" pitchFamily="34" charset="0"/>
                <a:ea typeface="Times New Roman" panose="02020603050405020304" pitchFamily="18" charset="0"/>
                <a:cs typeface="Arial" panose="020B0604020202020204" pitchFamily="34" charset="0"/>
              </a:rPr>
            </a:br>
            <a:br>
              <a:rPr lang="en-US" sz="2800" b="1" dirty="0">
                <a:solidFill>
                  <a:srgbClr val="333333"/>
                </a:solidFill>
                <a:latin typeface="Arial" panose="020B0604020202020204" pitchFamily="34" charset="0"/>
                <a:ea typeface="Times New Roman" panose="02020603050405020304" pitchFamily="18" charset="0"/>
                <a:cs typeface="Arial" panose="020B0604020202020204" pitchFamily="34" charset="0"/>
              </a:rPr>
            </a:br>
            <a:r>
              <a:rPr lang="he-IL" sz="2800" b="1" dirty="0">
                <a:solidFill>
                  <a:srgbClr val="333333"/>
                </a:solidFill>
                <a:latin typeface="Arial" panose="020B0604020202020204" pitchFamily="34" charset="0"/>
                <a:ea typeface="Times New Roman" panose="02020603050405020304" pitchFamily="18" charset="0"/>
                <a:cs typeface="Arial" panose="020B0604020202020204" pitchFamily="34" charset="0"/>
              </a:rPr>
              <a:t>נולד ב- ח' אב תשל"ח, 11.8.1978</a:t>
            </a:r>
            <a:br>
              <a:rPr lang="en-US" sz="2800" b="1" dirty="0">
                <a:solidFill>
                  <a:srgbClr val="333333"/>
                </a:solidFill>
                <a:latin typeface="Arial" panose="020B0604020202020204" pitchFamily="34" charset="0"/>
                <a:ea typeface="Times New Roman" panose="02020603050405020304" pitchFamily="18" charset="0"/>
                <a:cs typeface="Arial" panose="020B0604020202020204" pitchFamily="34" charset="0"/>
              </a:rPr>
            </a:br>
            <a:r>
              <a:rPr lang="en-US" sz="2800" b="1" dirty="0">
                <a:solidFill>
                  <a:srgbClr val="333333"/>
                </a:solidFill>
                <a:latin typeface="Arial" panose="020B0604020202020204" pitchFamily="34" charset="0"/>
                <a:ea typeface="Times New Roman" panose="02020603050405020304" pitchFamily="18" charset="0"/>
                <a:cs typeface="Arial" panose="020B0604020202020204" pitchFamily="34" charset="0"/>
              </a:rPr>
              <a:t>  </a:t>
            </a:r>
            <a:r>
              <a:rPr lang="he-IL" sz="2800" b="1" dirty="0">
                <a:solidFill>
                  <a:srgbClr val="333333"/>
                </a:solidFill>
                <a:latin typeface="Arial" panose="020B0604020202020204" pitchFamily="34" charset="0"/>
                <a:ea typeface="Times New Roman" panose="02020603050405020304" pitchFamily="18" charset="0"/>
                <a:cs typeface="Arial" panose="020B0604020202020204" pitchFamily="34" charset="0"/>
              </a:rPr>
              <a:t>התגורר בעלי</a:t>
            </a:r>
            <a:br>
              <a:rPr lang="en-US" sz="2800" b="1" dirty="0">
                <a:solidFill>
                  <a:srgbClr val="333333"/>
                </a:solidFill>
                <a:latin typeface="Arial" panose="020B0604020202020204" pitchFamily="34" charset="0"/>
                <a:ea typeface="Times New Roman" panose="02020603050405020304" pitchFamily="18" charset="0"/>
                <a:cs typeface="Arial" panose="020B0604020202020204" pitchFamily="34" charset="0"/>
              </a:rPr>
            </a:br>
            <a:br>
              <a:rPr lang="en-US" sz="2800" b="1" dirty="0">
                <a:solidFill>
                  <a:srgbClr val="333333"/>
                </a:solidFill>
                <a:latin typeface="Arial" panose="020B0604020202020204" pitchFamily="34" charset="0"/>
                <a:ea typeface="Times New Roman" panose="02020603050405020304" pitchFamily="18" charset="0"/>
                <a:cs typeface="Arial" panose="020B0604020202020204" pitchFamily="34" charset="0"/>
              </a:rPr>
            </a:br>
            <a:r>
              <a:rPr lang="he-IL" sz="2800" b="1" dirty="0">
                <a:solidFill>
                  <a:srgbClr val="333333"/>
                </a:solidFill>
                <a:latin typeface="Arial" panose="020B0604020202020204" pitchFamily="34" charset="0"/>
                <a:ea typeface="Times New Roman" panose="02020603050405020304" pitchFamily="18" charset="0"/>
                <a:cs typeface="Arial" panose="020B0604020202020204" pitchFamily="34" charset="0"/>
              </a:rPr>
              <a:t>נהרג בפעילות מבצעית ברצועת עזה</a:t>
            </a:r>
            <a:br>
              <a:rPr lang="en-US" sz="2800" b="1" dirty="0">
                <a:solidFill>
                  <a:srgbClr val="333333"/>
                </a:solidFill>
                <a:latin typeface="Arial" panose="020B0604020202020204" pitchFamily="34" charset="0"/>
                <a:ea typeface="Times New Roman" panose="02020603050405020304" pitchFamily="18" charset="0"/>
                <a:cs typeface="Arial" panose="020B0604020202020204" pitchFamily="34" charset="0"/>
              </a:rPr>
            </a:br>
            <a:r>
              <a:rPr lang="en-US" sz="2800" b="1" dirty="0">
                <a:solidFill>
                  <a:srgbClr val="333333"/>
                </a:solidFill>
                <a:latin typeface="Arial" panose="020B0604020202020204" pitchFamily="34" charset="0"/>
                <a:ea typeface="Times New Roman" panose="02020603050405020304" pitchFamily="18" charset="0"/>
                <a:cs typeface="Arial" panose="020B0604020202020204" pitchFamily="34" charset="0"/>
              </a:rPr>
              <a:t>  </a:t>
            </a:r>
            <a:r>
              <a:rPr lang="he-IL" sz="2800" b="1" dirty="0">
                <a:solidFill>
                  <a:srgbClr val="333333"/>
                </a:solidFill>
                <a:latin typeface="Arial" panose="020B0604020202020204" pitchFamily="34" charset="0"/>
                <a:ea typeface="Times New Roman" panose="02020603050405020304" pitchFamily="18" charset="0"/>
                <a:cs typeface="Arial" panose="020B0604020202020204" pitchFamily="34" charset="0"/>
              </a:rPr>
              <a:t>ב- י"א ניסן תש"ע, 26.3.2010</a:t>
            </a:r>
            <a:br>
              <a:rPr lang="en-US" sz="2800" b="1" dirty="0">
                <a:solidFill>
                  <a:srgbClr val="333333"/>
                </a:solidFill>
                <a:latin typeface="Arial" panose="020B0604020202020204" pitchFamily="34" charset="0"/>
                <a:ea typeface="Times New Roman" panose="02020603050405020304" pitchFamily="18" charset="0"/>
                <a:cs typeface="Arial" panose="020B0604020202020204" pitchFamily="34" charset="0"/>
              </a:rPr>
            </a:br>
            <a:r>
              <a:rPr lang="en-US" sz="2800" b="1" dirty="0">
                <a:solidFill>
                  <a:srgbClr val="333333"/>
                </a:solidFill>
                <a:latin typeface="Arial" panose="020B0604020202020204" pitchFamily="34" charset="0"/>
                <a:ea typeface="Times New Roman" panose="02020603050405020304" pitchFamily="18" charset="0"/>
                <a:cs typeface="Arial" panose="020B0604020202020204" pitchFamily="34" charset="0"/>
              </a:rPr>
              <a:t>  </a:t>
            </a:r>
            <a:r>
              <a:rPr lang="he-IL" sz="2800" b="1" dirty="0">
                <a:solidFill>
                  <a:srgbClr val="333333"/>
                </a:solidFill>
                <a:latin typeface="Arial" panose="020B0604020202020204" pitchFamily="34" charset="0"/>
                <a:ea typeface="Times New Roman" panose="02020603050405020304" pitchFamily="18" charset="0"/>
                <a:cs typeface="Arial" panose="020B0604020202020204" pitchFamily="34" charset="0"/>
              </a:rPr>
              <a:t>שירת בחטיבת גולני</a:t>
            </a:r>
            <a:br>
              <a:rPr lang="en-US" sz="2800" b="1" dirty="0">
                <a:solidFill>
                  <a:srgbClr val="333333"/>
                </a:solidFill>
                <a:latin typeface="Arial" panose="020B0604020202020204" pitchFamily="34" charset="0"/>
                <a:ea typeface="Times New Roman" panose="02020603050405020304" pitchFamily="18" charset="0"/>
                <a:cs typeface="Arial" panose="020B0604020202020204" pitchFamily="34" charset="0"/>
              </a:rPr>
            </a:br>
            <a:r>
              <a:rPr lang="en-US" sz="2800" b="1" dirty="0">
                <a:solidFill>
                  <a:srgbClr val="333333"/>
                </a:solidFill>
                <a:latin typeface="Arial" panose="020B0604020202020204" pitchFamily="34" charset="0"/>
                <a:ea typeface="Times New Roman" panose="02020603050405020304" pitchFamily="18" charset="0"/>
                <a:cs typeface="Arial" panose="020B0604020202020204" pitchFamily="34" charset="0"/>
              </a:rPr>
              <a:t>  </a:t>
            </a:r>
            <a:r>
              <a:rPr lang="he-IL" sz="2800" b="1" dirty="0">
                <a:solidFill>
                  <a:srgbClr val="333333"/>
                </a:solidFill>
                <a:latin typeface="Arial" panose="020B0604020202020204" pitchFamily="34" charset="0"/>
                <a:ea typeface="Times New Roman" panose="02020603050405020304" pitchFamily="18" charset="0"/>
                <a:cs typeface="Arial" panose="020B0604020202020204" pitchFamily="34" charset="0"/>
              </a:rPr>
              <a:t>יחידה: גדוד "ברק" (12</a:t>
            </a:r>
            <a:r>
              <a:rPr lang="en-US" sz="2800" b="1" dirty="0">
                <a:solidFill>
                  <a:srgbClr val="333333"/>
                </a:solidFill>
                <a:latin typeface="Arial" panose="020B0604020202020204" pitchFamily="34" charset="0"/>
                <a:ea typeface="Times New Roman" panose="02020603050405020304" pitchFamily="18" charset="0"/>
                <a:cs typeface="Arial" panose="020B0604020202020204" pitchFamily="34" charset="0"/>
              </a:rPr>
              <a:t>)</a:t>
            </a:r>
            <a:br>
              <a:rPr lang="en-US" sz="2800" b="1" dirty="0">
                <a:solidFill>
                  <a:srgbClr val="333333"/>
                </a:solidFill>
                <a:latin typeface="Arial" panose="020B0604020202020204" pitchFamily="34" charset="0"/>
                <a:ea typeface="Times New Roman" panose="02020603050405020304" pitchFamily="18" charset="0"/>
                <a:cs typeface="Arial" panose="020B0604020202020204" pitchFamily="34" charset="0"/>
              </a:rPr>
            </a:br>
            <a:r>
              <a:rPr lang="en-US" sz="2800" b="1" dirty="0">
                <a:solidFill>
                  <a:srgbClr val="333333"/>
                </a:solidFill>
                <a:latin typeface="Arial" panose="020B0604020202020204" pitchFamily="34" charset="0"/>
                <a:ea typeface="Times New Roman" panose="02020603050405020304" pitchFamily="18" charset="0"/>
                <a:cs typeface="Arial" panose="020B0604020202020204" pitchFamily="34" charset="0"/>
              </a:rPr>
              <a:t>  </a:t>
            </a:r>
            <a:r>
              <a:rPr lang="he-IL" sz="2800" b="1" dirty="0">
                <a:solidFill>
                  <a:srgbClr val="333333"/>
                </a:solidFill>
                <a:latin typeface="Arial" panose="020B0604020202020204" pitchFamily="34" charset="0"/>
                <a:ea typeface="Times New Roman" panose="02020603050405020304" pitchFamily="18" charset="0"/>
                <a:cs typeface="Arial" panose="020B0604020202020204" pitchFamily="34" charset="0"/>
              </a:rPr>
              <a:t>תפקיד: סמג"ד</a:t>
            </a:r>
            <a:br>
              <a:rPr lang="en-US" sz="2800" b="1" dirty="0">
                <a:solidFill>
                  <a:srgbClr val="333333"/>
                </a:solidFill>
                <a:latin typeface="Arial" panose="020B0604020202020204" pitchFamily="34" charset="0"/>
                <a:ea typeface="Times New Roman" panose="02020603050405020304" pitchFamily="18" charset="0"/>
                <a:cs typeface="Arial" panose="020B0604020202020204" pitchFamily="34" charset="0"/>
              </a:rPr>
            </a:br>
            <a:r>
              <a:rPr lang="en-US" sz="2800" b="1" dirty="0">
                <a:solidFill>
                  <a:srgbClr val="333333"/>
                </a:solidFill>
                <a:latin typeface="Arial" panose="020B0604020202020204" pitchFamily="34" charset="0"/>
                <a:ea typeface="Times New Roman" panose="02020603050405020304" pitchFamily="18" charset="0"/>
                <a:cs typeface="Arial" panose="020B0604020202020204" pitchFamily="34" charset="0"/>
              </a:rPr>
              <a:t>  </a:t>
            </a:r>
            <a:r>
              <a:rPr lang="he-IL" sz="2800" b="1" dirty="0">
                <a:solidFill>
                  <a:srgbClr val="333333"/>
                </a:solidFill>
                <a:latin typeface="Arial" panose="020B0604020202020204" pitchFamily="34" charset="0"/>
                <a:ea typeface="Times New Roman" panose="02020603050405020304" pitchFamily="18" charset="0"/>
                <a:cs typeface="Arial" panose="020B0604020202020204" pitchFamily="34" charset="0"/>
              </a:rPr>
              <a:t>הובא למנוחת עולמים בבית העלמין בהר הרצל</a:t>
            </a:r>
            <a:br>
              <a:rPr lang="en-US" sz="2800" b="1" dirty="0">
                <a:solidFill>
                  <a:srgbClr val="333333"/>
                </a:solidFill>
                <a:latin typeface="Arial" panose="020B0604020202020204" pitchFamily="34" charset="0"/>
                <a:ea typeface="Times New Roman" panose="02020603050405020304" pitchFamily="18" charset="0"/>
                <a:cs typeface="Arial" panose="020B0604020202020204" pitchFamily="34" charset="0"/>
              </a:rPr>
            </a:br>
            <a:r>
              <a:rPr lang="en-US" sz="2800" b="1" dirty="0">
                <a:solidFill>
                  <a:srgbClr val="333333"/>
                </a:solidFill>
                <a:latin typeface="Arial" panose="020B0604020202020204" pitchFamily="34" charset="0"/>
                <a:ea typeface="Times New Roman" panose="02020603050405020304" pitchFamily="18" charset="0"/>
                <a:cs typeface="Arial" panose="020B0604020202020204" pitchFamily="34" charset="0"/>
              </a:rPr>
              <a:t>  </a:t>
            </a:r>
            <a:r>
              <a:rPr lang="he-IL" sz="2800" b="1" dirty="0">
                <a:solidFill>
                  <a:srgbClr val="333333"/>
                </a:solidFill>
                <a:latin typeface="Arial" panose="020B0604020202020204" pitchFamily="34" charset="0"/>
                <a:ea typeface="Times New Roman" panose="02020603050405020304" pitchFamily="18" charset="0"/>
                <a:cs typeface="Arial" panose="020B0604020202020204" pitchFamily="34" charset="0"/>
              </a:rPr>
              <a:t>הותיר </a:t>
            </a:r>
            <a:r>
              <a:rPr lang="he-IL" sz="2800" b="1" dirty="0" err="1">
                <a:solidFill>
                  <a:srgbClr val="333333"/>
                </a:solidFill>
                <a:latin typeface="Arial" panose="020B0604020202020204" pitchFamily="34" charset="0"/>
                <a:ea typeface="Times New Roman" panose="02020603050405020304" pitchFamily="18" charset="0"/>
                <a:cs typeface="Arial" panose="020B0604020202020204" pitchFamily="34" charset="0"/>
              </a:rPr>
              <a:t>אמא</a:t>
            </a:r>
            <a:r>
              <a:rPr lang="he-IL" sz="2800" b="1" dirty="0">
                <a:solidFill>
                  <a:srgbClr val="333333"/>
                </a:solidFill>
                <a:latin typeface="Arial" panose="020B0604020202020204" pitchFamily="34" charset="0"/>
                <a:ea typeface="Times New Roman" panose="02020603050405020304" pitchFamily="18" charset="0"/>
                <a:cs typeface="Arial" panose="020B0604020202020204" pitchFamily="34" charset="0"/>
              </a:rPr>
              <a:t>, שני אחים ושתי אחיות, אישה וארבעה ילדים</a:t>
            </a:r>
            <a:br>
              <a:rPr lang="en-US" sz="2800" b="1" dirty="0">
                <a:solidFill>
                  <a:srgbClr val="333333"/>
                </a:solidFill>
                <a:latin typeface="Arial" panose="020B0604020202020204" pitchFamily="34" charset="0"/>
                <a:ea typeface="Times New Roman" panose="02020603050405020304" pitchFamily="18" charset="0"/>
                <a:cs typeface="Arial" panose="020B0604020202020204" pitchFamily="34" charset="0"/>
              </a:rPr>
            </a:br>
            <a:r>
              <a:rPr lang="en-US" sz="2800" b="1" dirty="0">
                <a:solidFill>
                  <a:srgbClr val="333333"/>
                </a:solidFill>
                <a:latin typeface="Arial" panose="020B0604020202020204" pitchFamily="34" charset="0"/>
                <a:ea typeface="Times New Roman" panose="02020603050405020304" pitchFamily="18" charset="0"/>
                <a:cs typeface="Arial" panose="020B0604020202020204" pitchFamily="34" charset="0"/>
              </a:rPr>
              <a:t>  </a:t>
            </a:r>
            <a:r>
              <a:rPr lang="he-IL" sz="2800" b="1" dirty="0">
                <a:solidFill>
                  <a:srgbClr val="333333"/>
                </a:solidFill>
                <a:latin typeface="Arial" panose="020B0604020202020204" pitchFamily="34" charset="0"/>
                <a:ea typeface="Times New Roman" panose="02020603050405020304" pitchFamily="18" charset="0"/>
                <a:cs typeface="Arial" panose="020B0604020202020204" pitchFamily="34" charset="0"/>
              </a:rPr>
              <a:t>בן 32 במותו</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6" name="תמונה 5" descr="http://www.mkatif.org/Items/00312/NP_041594_10elirazperez.jpg"/>
          <p:cNvPicPr/>
          <p:nvPr/>
        </p:nvPicPr>
        <p:blipFill>
          <a:blip r:embed="rId2">
            <a:extLst>
              <a:ext uri="{28A0092B-C50C-407E-A947-70E740481C1C}">
                <a14:useLocalDpi xmlns:a14="http://schemas.microsoft.com/office/drawing/2010/main" val="0"/>
              </a:ext>
            </a:extLst>
          </a:blip>
          <a:srcRect/>
          <a:stretch>
            <a:fillRect/>
          </a:stretch>
        </p:blipFill>
        <p:spPr bwMode="auto">
          <a:xfrm>
            <a:off x="723331" y="1340266"/>
            <a:ext cx="2998029" cy="3751997"/>
          </a:xfrm>
          <a:prstGeom prst="rect">
            <a:avLst/>
          </a:prstGeom>
          <a:solidFill>
            <a:srgbClr val="000000">
              <a:shade val="95000"/>
            </a:srgbClr>
          </a:solidFill>
          <a:ln w="444500" cap="sq">
            <a:solidFill>
              <a:srgbClr val="000000"/>
            </a:solidFill>
            <a:miter lim="800000"/>
          </a:ln>
          <a:effectLst>
            <a:outerShdw blurRad="254000" dist="190500" dir="2700000" sy="90000" algn="bl" rotWithShape="0">
              <a:srgbClr val="000000">
                <a:alpha val="40000"/>
              </a:srgbClr>
            </a:outerShdw>
          </a:effectLst>
        </p:spPr>
      </p:pic>
    </p:spTree>
    <p:extLst>
      <p:ext uri="{BB962C8B-B14F-4D97-AF65-F5344CB8AC3E}">
        <p14:creationId xmlns:p14="http://schemas.microsoft.com/office/powerpoint/2010/main" val="1955757403"/>
      </p:ext>
    </p:extLst>
  </p:cSld>
  <p:clrMapOvr>
    <a:masterClrMapping/>
  </p:clrMapOvr>
</p:sld>
</file>

<file path=ppt/theme/theme1.xml><?xml version="1.0" encoding="utf-8"?>
<a:theme xmlns:a="http://schemas.openxmlformats.org/drawingml/2006/main" name="פרוסות">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105</TotalTime>
  <Words>1138</Words>
  <Application>Microsoft Office PowerPoint</Application>
  <PresentationFormat>מסך רחב</PresentationFormat>
  <Paragraphs>84</Paragraphs>
  <Slides>12</Slides>
  <Notes>0</Notes>
  <HiddenSlides>0</HiddenSlides>
  <MMClips>0</MMClips>
  <ScaleCrop>false</ScaleCrop>
  <HeadingPairs>
    <vt:vector size="6" baseType="variant">
      <vt:variant>
        <vt:lpstr>גופנים בשימוש</vt:lpstr>
      </vt:variant>
      <vt:variant>
        <vt:i4>10</vt:i4>
      </vt:variant>
      <vt:variant>
        <vt:lpstr>ערכת נושא</vt:lpstr>
      </vt:variant>
      <vt:variant>
        <vt:i4>1</vt:i4>
      </vt:variant>
      <vt:variant>
        <vt:lpstr>כותרות שקופיות</vt:lpstr>
      </vt:variant>
      <vt:variant>
        <vt:i4>12</vt:i4>
      </vt:variant>
    </vt:vector>
  </HeadingPairs>
  <TitlesOfParts>
    <vt:vector size="23" baseType="lpstr">
      <vt:lpstr>Arial</vt:lpstr>
      <vt:lpstr>Calibri</vt:lpstr>
      <vt:lpstr>Century Gothic</vt:lpstr>
      <vt:lpstr>David</vt:lpstr>
      <vt:lpstr>Gisha</vt:lpstr>
      <vt:lpstr>Guttman Stam</vt:lpstr>
      <vt:lpstr>Guttman Yad</vt:lpstr>
      <vt:lpstr>Times New Roman</vt:lpstr>
      <vt:lpstr>Wingdings</vt:lpstr>
      <vt:lpstr>Wingdings 3</vt:lpstr>
      <vt:lpstr>פרוסות</vt:lpstr>
      <vt:lpstr>פעילות ליום הזיכרון תשפ"ב </vt:lpstr>
      <vt:lpstr>מהו בשבילי יום הזיכרון? </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פעילות ליום הזיכרון תשע"ד</dc:title>
  <dc:creator>עליזה אלוני</dc:creator>
  <cp:lastModifiedBy>IMOE001</cp:lastModifiedBy>
  <cp:revision>7</cp:revision>
  <dcterms:created xsi:type="dcterms:W3CDTF">2014-05-04T18:31:09Z</dcterms:created>
  <dcterms:modified xsi:type="dcterms:W3CDTF">2022-05-01T15:24:20Z</dcterms:modified>
</cp:coreProperties>
</file>