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7" r:id="rId3"/>
    <p:sldId id="272" r:id="rId4"/>
    <p:sldId id="257" r:id="rId5"/>
    <p:sldId id="258" r:id="rId6"/>
    <p:sldId id="259" r:id="rId7"/>
    <p:sldId id="260" r:id="rId8"/>
    <p:sldId id="261" r:id="rId9"/>
    <p:sldId id="262" r:id="rId10"/>
    <p:sldId id="263" r:id="rId11"/>
    <p:sldId id="264" r:id="rId12"/>
    <p:sldId id="268" r:id="rId13"/>
    <p:sldId id="271" r:id="rId14"/>
    <p:sldId id="266" r:id="rId15"/>
    <p:sldId id="269" r:id="rId16"/>
    <p:sldId id="270" r:id="rId1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708" autoAdjust="0"/>
  </p:normalViewPr>
  <p:slideViewPr>
    <p:cSldViewPr>
      <p:cViewPr varScale="1">
        <p:scale>
          <a:sx n="68" d="100"/>
          <a:sy n="68" d="100"/>
        </p:scale>
        <p:origin x="144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BFB17DB-3D28-4F3D-B2F6-C61E17B77F7B}" type="slidenum">
              <a:rPr lang="he-IL" smtClean="0"/>
              <a:t>‹#›</a:t>
            </a:fld>
            <a:endParaRPr lang="he-IL"/>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he-IL"/>
              <a:t>לחץ כדי לערוך סגנון כותרת של תבנית בסיס</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he-IL"/>
              <a:t>לחץ כדי לערוך סגנון כותרת של תבנית בסיס</a:t>
            </a:r>
            <a:endParaRPr lang="en-US" dirty="0"/>
          </a:p>
        </p:txBody>
      </p:sp>
      <p:sp>
        <p:nvSpPr>
          <p:cNvPr id="4" name="Date Placeholder 3"/>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BFB17DB-3D28-4F3D-B2F6-C61E17B77F7B}" type="slidenum">
              <a:rPr lang="he-IL" smtClean="0"/>
              <a:t>‹#›</a:t>
            </a:fld>
            <a:endParaRPr lang="he-IL"/>
          </a:p>
        </p:txBody>
      </p:sp>
      <p:sp>
        <p:nvSpPr>
          <p:cNvPr id="8" name="Content Placeholder 7"/>
          <p:cNvSpPr>
            <a:spLocks noGrp="1"/>
          </p:cNvSpPr>
          <p:nvPr>
            <p:ph sz="quarter" idx="13"/>
          </p:nvPr>
        </p:nvSpPr>
        <p:spPr>
          <a:xfrm>
            <a:off x="609600" y="1600200"/>
            <a:ext cx="7924800" cy="41148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2" name="Title 1"/>
          <p:cNvSpPr>
            <a:spLocks noGrp="1"/>
          </p:cNvSpPr>
          <p:nvPr>
            <p:ph type="title"/>
          </p:nvPr>
        </p:nvSpPr>
        <p:spPr>
          <a:xfrm>
            <a:off x="609600" y="274638"/>
            <a:ext cx="7924800" cy="1143000"/>
          </a:xfrm>
        </p:spPr>
        <p:txBody>
          <a:bodyPr/>
          <a:lstStyle/>
          <a:p>
            <a:r>
              <a:rPr lang="he-IL"/>
              <a:t>לחץ כדי לערוך סגנון כותרת של תבנית בסיס</a:t>
            </a:r>
            <a:endParaRPr lang="en-US" dirty="0"/>
          </a:p>
        </p:txBody>
      </p:sp>
      <p:sp>
        <p:nvSpPr>
          <p:cNvPr id="5" name="Date Placeholder 4"/>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7" name="Date Placeholder 6"/>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he-IL"/>
              <a:t>לחץ כדי לערוך סגנון כותרת של תבנית בסיס</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943288F6-8460-491E-899F-108C1B132503}" type="datetimeFigureOut">
              <a:rPr lang="he-IL" smtClean="0"/>
              <a:t>כ"ט/ניסן/תשפ"א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BFB17DB-3D28-4F3D-B2F6-C61E17B77F7B}"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943288F6-8460-491E-899F-108C1B132503}" type="datetimeFigureOut">
              <a:rPr lang="he-IL" smtClean="0"/>
              <a:t>כ"ט/ניסן/תשפ"א</a:t>
            </a:fld>
            <a:endParaRPr lang="he-IL"/>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he-IL"/>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6BFB17DB-3D28-4F3D-B2F6-C61E17B77F7B}" type="slidenum">
              <a:rPr lang="he-IL" smtClean="0"/>
              <a:t>‹#›</a:t>
            </a:fld>
            <a:endParaRPr lang="he-I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he.wikipedia.org/wiki/6_%D7%91%D7%99%D7%95%D7%A0%D7%99" TargetMode="External"/><Relationship Id="rId2" Type="http://schemas.openxmlformats.org/officeDocument/2006/relationships/hyperlink" Target="http://he.wikipedia.org/wiki/%D7%9E%D7%9C%D7%97%D7%9E%D7%AA_%D7%9C%D7%91%D7%A0%D7%95%D7%9F" TargetMode="External"/><Relationship Id="rId1" Type="http://schemas.openxmlformats.org/officeDocument/2006/relationships/slideLayout" Target="../slideLayouts/slideLayout7.xml"/><Relationship Id="rId6" Type="http://schemas.openxmlformats.org/officeDocument/2006/relationships/hyperlink" Target="http://he.wikipedia.org/wiki/%D7%9C%D7%91%D7%A0%D7%95%D7%9F" TargetMode="External"/><Relationship Id="rId5" Type="http://schemas.openxmlformats.org/officeDocument/2006/relationships/hyperlink" Target="http://he.wikipedia.org/wiki/1985" TargetMode="External"/><Relationship Id="rId4" Type="http://schemas.openxmlformats.org/officeDocument/2006/relationships/hyperlink" Target="http://he.wikipedia.org/wiki/198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he.wikipedia.org/wiki/12_%D7%91%D7%99%D7%95%D7%9C%D7%99" TargetMode="External"/><Relationship Id="rId2" Type="http://schemas.openxmlformats.org/officeDocument/2006/relationships/hyperlink" Target="http://he.wikipedia.org/wiki/%D7%9E%D7%9C%D7%97%D7%9E%D7%AA_%D7%9C%D7%91%D7%A0%D7%95%D7%9F_%D7%94%D7%A9%D7%A0%D7%99%D7%99%D7%94" TargetMode="External"/><Relationship Id="rId1" Type="http://schemas.openxmlformats.org/officeDocument/2006/relationships/slideLayout" Target="../slideLayouts/slideLayout7.xml"/><Relationship Id="rId6" Type="http://schemas.openxmlformats.org/officeDocument/2006/relationships/hyperlink" Target="http://he.wikipedia.org/wiki/%D7%97%D7%96%D7%91%D7%90%D7%9C%D7%9C%D7%94" TargetMode="External"/><Relationship Id="rId5" Type="http://schemas.openxmlformats.org/officeDocument/2006/relationships/hyperlink" Target="http://he.wikipedia.org/wiki/14_%D7%91%D7%90%D7%95%D7%92%D7%95%D7%A1%D7%98" TargetMode="External"/><Relationship Id="rId4" Type="http://schemas.openxmlformats.org/officeDocument/2006/relationships/hyperlink" Target="http://he.wikipedia.org/wiki/2006"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youtube.com/watch?v=tNM71F9q-NU&amp;feature=related"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YWrI2i0T-Fo"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www.youtube.com/watch?v=bQuLnXGRPYE&amp;feature=related"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AbGGfartTEo"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_YvbzN18g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wO9Zp4C3Mk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he.wikipedia.org/wiki/29_%D7%91%D7%A0%D7%95%D7%91%D7%9E%D7%91%D7%A8" TargetMode="External"/><Relationship Id="rId7" Type="http://schemas.openxmlformats.org/officeDocument/2006/relationships/hyperlink" Target="http://he.wikipedia.org/wiki/%D7%AA%D7%95%D7%9B%D7%A0%D7%99%D7%AA_%D7%94%D7%97%D7%9C%D7%95%D7%A7%D7%94" TargetMode="External"/><Relationship Id="rId2" Type="http://schemas.openxmlformats.org/officeDocument/2006/relationships/hyperlink" Target="http://he.wikipedia.org/wiki/%D7%9E%D7%9C%D7%97%D7%9E%D7%AA_%D7%94%D7%A2%D7%A6%D7%9E%D7%90%D7%95%D7%AA" TargetMode="External"/><Relationship Id="rId1" Type="http://schemas.openxmlformats.org/officeDocument/2006/relationships/slideLayout" Target="../slideLayouts/slideLayout2.xml"/><Relationship Id="rId6" Type="http://schemas.openxmlformats.org/officeDocument/2006/relationships/hyperlink" Target="http://he.wikipedia.org/wiki/%D7%A2%D7%A8%D7%91%D7%99%D7%99_%D7%90%D7%A8%D7%A5_%D7%99%D7%A9%D7%A8%D7%90%D7%9C" TargetMode="External"/><Relationship Id="rId5" Type="http://schemas.openxmlformats.org/officeDocument/2006/relationships/hyperlink" Target="http://he.wikipedia.org/wiki/%D7%9E%D7%93%D7%99%D7%A0%D7%95%D7%AA_%D7%A2%D7%A8%D7%91" TargetMode="External"/><Relationship Id="rId4" Type="http://schemas.openxmlformats.org/officeDocument/2006/relationships/hyperlink" Target="http://he.wikipedia.org/wiki/1947"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he.wikipedia.org/wiki/%D7%AA%D7%A2%D7%9C%D7%AA_%D7%A1%D7%95%D7%90%D7%A5" TargetMode="External"/><Relationship Id="rId3" Type="http://schemas.openxmlformats.org/officeDocument/2006/relationships/hyperlink" Target="http://he.wikipedia.org/wiki/29_%D7%91%D7%90%D7%95%D7%A7%D7%98%D7%95%D7%91%D7%A8" TargetMode="External"/><Relationship Id="rId7" Type="http://schemas.openxmlformats.org/officeDocument/2006/relationships/hyperlink" Target="http://he.wikipedia.org/wiki/%D7%A1%D7%99%D7%A0%D7%99" TargetMode="External"/><Relationship Id="rId2" Type="http://schemas.openxmlformats.org/officeDocument/2006/relationships/hyperlink" Target="http://he.wikipedia.org/wiki/%D7%9E%D7%9C%D7%97%D7%9E%D7%AA_%D7%A1%D7%99%D7%A0%D7%99" TargetMode="External"/><Relationship Id="rId1" Type="http://schemas.openxmlformats.org/officeDocument/2006/relationships/slideLayout" Target="../slideLayouts/slideLayout2.xml"/><Relationship Id="rId6" Type="http://schemas.openxmlformats.org/officeDocument/2006/relationships/hyperlink" Target="http://he.wikipedia.org/wiki/%D7%A6%D7%A8%D7%A4%D7%AA" TargetMode="External"/><Relationship Id="rId5" Type="http://schemas.openxmlformats.org/officeDocument/2006/relationships/hyperlink" Target="http://he.wikipedia.org/wiki/%D7%94%D7%9E%D7%9E%D7%9C%D7%9B%D7%94_%D7%94%D7%9E%D7%90%D7%95%D7%97%D7%93%D7%AA" TargetMode="External"/><Relationship Id="rId4" Type="http://schemas.openxmlformats.org/officeDocument/2006/relationships/hyperlink" Target="http://he.wikipedia.org/wiki/1956"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he.wikipedia.org/wiki/%D7%A1%D7%99%D7%A0%D7%99" TargetMode="External"/><Relationship Id="rId3" Type="http://schemas.openxmlformats.org/officeDocument/2006/relationships/hyperlink" Target="http://he.wikipedia.org/wiki/5_%D7%91%D7%99%D7%95%D7%A0%D7%99" TargetMode="External"/><Relationship Id="rId7" Type="http://schemas.openxmlformats.org/officeDocument/2006/relationships/hyperlink" Target="http://he.wikipedia.org/wiki/%D7%A8%D7%9E%D7%AA_%D7%94%D7%92%D7%95%D7%9C%D7%9F" TargetMode="External"/><Relationship Id="rId2" Type="http://schemas.openxmlformats.org/officeDocument/2006/relationships/hyperlink" Target="http://he.wikipedia.org/wiki/%D7%9E%D7%9C%D7%97%D7%9E%D7%AA_%D7%A9%D7%A9%D7%AA_%D7%94%D7%99%D7%9E%D7%99%D7%9D" TargetMode="External"/><Relationship Id="rId1" Type="http://schemas.openxmlformats.org/officeDocument/2006/relationships/slideLayout" Target="../slideLayouts/slideLayout7.xml"/><Relationship Id="rId6" Type="http://schemas.openxmlformats.org/officeDocument/2006/relationships/hyperlink" Target="http://he.wikipedia.org/wiki/%D7%99%D7%94%D7%95%D7%93%D7%94_%D7%95%D7%A9%D7%95%D7%9E%D7%A8%D7%95%D7%9F" TargetMode="External"/><Relationship Id="rId11" Type="http://schemas.openxmlformats.org/officeDocument/2006/relationships/hyperlink" Target="http://he.wikipedia.org/wiki/%D7%9E%D7%A6%D7%A8%D7%99%D7%9D" TargetMode="External"/><Relationship Id="rId5" Type="http://schemas.openxmlformats.org/officeDocument/2006/relationships/hyperlink" Target="http://he.wikipedia.org/wiki/10_%D7%91%D7%99%D7%95%D7%A0%D7%99" TargetMode="External"/><Relationship Id="rId10" Type="http://schemas.openxmlformats.org/officeDocument/2006/relationships/hyperlink" Target="http://he.wikipedia.org/wiki/%D7%A1%D7%95%D7%A8%D7%99%D7%94" TargetMode="External"/><Relationship Id="rId4" Type="http://schemas.openxmlformats.org/officeDocument/2006/relationships/hyperlink" Target="http://he.wikipedia.org/wiki/1967" TargetMode="External"/><Relationship Id="rId9" Type="http://schemas.openxmlformats.org/officeDocument/2006/relationships/hyperlink" Target="http://he.wikipedia.org/wiki/%D7%99%D7%A8%D7%93%D7%9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he.wikipedia.org/wiki/8_%D7%91%D7%9E%D7%A8%D7%A5" TargetMode="External"/><Relationship Id="rId7" Type="http://schemas.openxmlformats.org/officeDocument/2006/relationships/hyperlink" Target="http://he.wikipedia.org/wiki/%D7%A6%D7%91%D7%90_%D7%94%D7%92%D7%A0%D7%94_%D7%9C%D7%99%D7%A9%D7%A8%D7%90%D7%9C" TargetMode="External"/><Relationship Id="rId2" Type="http://schemas.openxmlformats.org/officeDocument/2006/relationships/hyperlink" Target="http://he.wikipedia.org/wiki/%D7%9E%D7%9C%D7%97%D7%9E%D7%AA_%D7%94%D7%94%D7%AA%D7%A9%D7%94" TargetMode="External"/><Relationship Id="rId1" Type="http://schemas.openxmlformats.org/officeDocument/2006/relationships/slideLayout" Target="../slideLayouts/slideLayout7.xml"/><Relationship Id="rId6" Type="http://schemas.openxmlformats.org/officeDocument/2006/relationships/hyperlink" Target="http://he.wikipedia.org/wiki/1970" TargetMode="External"/><Relationship Id="rId5" Type="http://schemas.openxmlformats.org/officeDocument/2006/relationships/hyperlink" Target="http://he.wikipedia.org/wiki/7_%D7%91%D7%90%D7%95%D7%92%D7%95%D7%A1%D7%98" TargetMode="External"/><Relationship Id="rId4" Type="http://schemas.openxmlformats.org/officeDocument/2006/relationships/hyperlink" Target="http://he.wikipedia.org/wiki/1969"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he.wikipedia.org/wiki/6_%D7%91%D7%90%D7%95%D7%A7%D7%98%D7%95%D7%91%D7%A8" TargetMode="External"/><Relationship Id="rId2" Type="http://schemas.openxmlformats.org/officeDocument/2006/relationships/hyperlink" Target="http://he.wikipedia.org/wiki/%D7%9E%D7%9C%D7%97%D7%9E%D7%AA_%D7%99%D7%95%D7%9D_%D7%94%D7%9B%D7%99%D7%A4%D7%95%D7%A8%D7%99%D7%9D" TargetMode="External"/><Relationship Id="rId1" Type="http://schemas.openxmlformats.org/officeDocument/2006/relationships/slideLayout" Target="../slideLayouts/slideLayout7.xml"/><Relationship Id="rId5" Type="http://schemas.openxmlformats.org/officeDocument/2006/relationships/hyperlink" Target="http://he.wikipedia.org/wiki/24_%D7%91%D7%90%D7%95%D7%A7%D7%98%D7%95%D7%91%D7%A8" TargetMode="External"/><Relationship Id="rId4" Type="http://schemas.openxmlformats.org/officeDocument/2006/relationships/hyperlink" Target="http://he.wikipedia.org/wiki/197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p:txBody>
          <a:bodyPr/>
          <a:lstStyle/>
          <a:p>
            <a:endParaRPr lang="he-IL"/>
          </a:p>
        </p:txBody>
      </p:sp>
      <p:sp>
        <p:nvSpPr>
          <p:cNvPr id="2" name="כותרת 1"/>
          <p:cNvSpPr>
            <a:spLocks noGrp="1"/>
          </p:cNvSpPr>
          <p:nvPr>
            <p:ph type="ctrTitle"/>
          </p:nvPr>
        </p:nvSpPr>
        <p:spPr/>
        <p:txBody>
          <a:bodyPr/>
          <a:lstStyle/>
          <a:p>
            <a:endParaRPr lang="he-IL" dirty="0"/>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80512" cy="6858000"/>
          </a:xfrm>
          <a:prstGeom prst="rect">
            <a:avLst/>
          </a:prstGeom>
        </p:spPr>
      </p:pic>
    </p:spTree>
    <p:extLst>
      <p:ext uri="{BB962C8B-B14F-4D97-AF65-F5344CB8AC3E}">
        <p14:creationId xmlns:p14="http://schemas.microsoft.com/office/powerpoint/2010/main" val="342658301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411760" y="620688"/>
            <a:ext cx="6606480" cy="3724096"/>
          </a:xfrm>
          <a:prstGeom prst="rect">
            <a:avLst/>
          </a:prstGeom>
        </p:spPr>
        <p:txBody>
          <a:bodyPr wrap="square">
            <a:spAutoFit/>
          </a:bodyPr>
          <a:lstStyle/>
          <a:p>
            <a:pPr lvl="0"/>
            <a:r>
              <a:rPr lang="he-IL" sz="4800" b="1" u="sng" dirty="0">
                <a:hlinkClick r:id="rId2" tooltip="מלחמת לבנון"/>
              </a:rPr>
              <a:t>מלחמת לבנון</a:t>
            </a:r>
            <a:r>
              <a:rPr lang="he-IL" sz="4800" b="1" dirty="0"/>
              <a:t> הראשונה</a:t>
            </a:r>
            <a:r>
              <a:rPr lang="he-IL" sz="4800" dirty="0"/>
              <a:t> </a:t>
            </a:r>
            <a:r>
              <a:rPr lang="he-IL" sz="2800" dirty="0"/>
              <a:t>(</a:t>
            </a:r>
            <a:r>
              <a:rPr lang="he-IL" sz="2800" u="sng" dirty="0">
                <a:hlinkClick r:id="rId3" tooltip="6 ביוני"/>
              </a:rPr>
              <a:t>6 ביוני</a:t>
            </a:r>
            <a:r>
              <a:rPr lang="en-US" sz="2800" dirty="0"/>
              <a:t> </a:t>
            </a:r>
            <a:r>
              <a:rPr lang="he-IL" sz="2800" u="sng" dirty="0">
                <a:hlinkClick r:id="rId4" tooltip="1982"/>
              </a:rPr>
              <a:t>1982</a:t>
            </a:r>
            <a:r>
              <a:rPr lang="he-IL" sz="2800" dirty="0"/>
              <a:t> - יוני </a:t>
            </a:r>
            <a:r>
              <a:rPr lang="he-IL" sz="2800" u="sng" dirty="0">
                <a:hlinkClick r:id="rId5" tooltip="1985"/>
              </a:rPr>
              <a:t>1985</a:t>
            </a:r>
            <a:r>
              <a:rPr lang="he-IL" sz="2800" dirty="0"/>
              <a:t>),                                                                                </a:t>
            </a:r>
            <a:r>
              <a:rPr lang="he-IL" sz="4000" dirty="0"/>
              <a:t>החלה כ"מבצע שלום הגליל", שנועד להרחיק את איומי הקטיושות מ</a:t>
            </a:r>
            <a:r>
              <a:rPr lang="he-IL" sz="4000" u="sng" dirty="0">
                <a:hlinkClick r:id="rId6" tooltip="לבנון"/>
              </a:rPr>
              <a:t>לבנון</a:t>
            </a:r>
            <a:r>
              <a:rPr lang="he-IL" sz="4000" dirty="0"/>
              <a:t> ולסלק ממנה את ארגוני הטרור.</a:t>
            </a:r>
            <a:endParaRPr lang="en-US" sz="4000" dirty="0"/>
          </a:p>
        </p:txBody>
      </p:sp>
    </p:spTree>
    <p:extLst>
      <p:ext uri="{BB962C8B-B14F-4D97-AF65-F5344CB8AC3E}">
        <p14:creationId xmlns:p14="http://schemas.microsoft.com/office/powerpoint/2010/main" val="2781019068"/>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95536" y="692696"/>
            <a:ext cx="8568952" cy="3724096"/>
          </a:xfrm>
          <a:prstGeom prst="rect">
            <a:avLst/>
          </a:prstGeom>
        </p:spPr>
        <p:txBody>
          <a:bodyPr wrap="square">
            <a:spAutoFit/>
          </a:bodyPr>
          <a:lstStyle/>
          <a:p>
            <a:pPr lvl="0"/>
            <a:r>
              <a:rPr lang="he-IL" sz="4800" b="1" u="sng" dirty="0">
                <a:hlinkClick r:id="rId2" tooltip="מלחמת לבנון השנייה"/>
              </a:rPr>
              <a:t>מלחמת לבנון השנייה</a:t>
            </a:r>
            <a:r>
              <a:rPr lang="he-IL" sz="4800" dirty="0"/>
              <a:t>                                                 </a:t>
            </a:r>
            <a:r>
              <a:rPr lang="he-IL" sz="2800" dirty="0"/>
              <a:t>(</a:t>
            </a:r>
            <a:r>
              <a:rPr lang="he-IL" sz="2800" u="sng" dirty="0">
                <a:hlinkClick r:id="rId3" tooltip="12 ביולי"/>
              </a:rPr>
              <a:t>12 ביולי</a:t>
            </a:r>
            <a:r>
              <a:rPr lang="en-US" sz="2800" dirty="0"/>
              <a:t> </a:t>
            </a:r>
            <a:r>
              <a:rPr lang="he-IL" sz="2800" u="sng" dirty="0">
                <a:hlinkClick r:id="rId4" tooltip="2006"/>
              </a:rPr>
              <a:t>2006</a:t>
            </a:r>
            <a:r>
              <a:rPr lang="he-IL" sz="2800" dirty="0"/>
              <a:t> - </a:t>
            </a:r>
            <a:r>
              <a:rPr lang="he-IL" sz="2800" u="sng" dirty="0">
                <a:hlinkClick r:id="rId5" tooltip="14 באוגוסט"/>
              </a:rPr>
              <a:t>14 באוגוסט</a:t>
            </a:r>
            <a:r>
              <a:rPr lang="he-IL" sz="2800" dirty="0"/>
              <a:t> 2006),                                                      </a:t>
            </a:r>
            <a:r>
              <a:rPr lang="he-IL" sz="4000" dirty="0"/>
              <a:t>התחילה כמבצע צבאי מוגבל בתגובה לחטיפת שני חיילי מילואים על ידי </a:t>
            </a:r>
            <a:r>
              <a:rPr lang="he-IL" sz="4000" u="sng" dirty="0">
                <a:hlinkClick r:id="rId6" tooltip="חזבאללה"/>
              </a:rPr>
              <a:t>חיזבאללה</a:t>
            </a:r>
            <a:r>
              <a:rPr lang="he-IL" sz="4000" dirty="0"/>
              <a:t>, אך בהדרגה התעצמה לעימות רחב יותר.</a:t>
            </a:r>
            <a:endParaRPr lang="en-US" sz="4000" dirty="0"/>
          </a:p>
        </p:txBody>
      </p:sp>
    </p:spTree>
    <p:extLst>
      <p:ext uri="{BB962C8B-B14F-4D97-AF65-F5344CB8AC3E}">
        <p14:creationId xmlns:p14="http://schemas.microsoft.com/office/powerpoint/2010/main" val="4058158648"/>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83568" y="1700808"/>
            <a:ext cx="7924800" cy="1143000"/>
          </a:xfrm>
        </p:spPr>
        <p:txBody>
          <a:bodyPr/>
          <a:lstStyle/>
          <a:p>
            <a:pPr algn="r"/>
            <a:r>
              <a:rPr lang="he-IL" sz="6000" dirty="0"/>
              <a:t>גבולותיה של ישראל </a:t>
            </a:r>
            <a:br>
              <a:rPr lang="he-IL" sz="6000" dirty="0"/>
            </a:br>
            <a:endParaRPr lang="he-IL" sz="6000" dirty="0"/>
          </a:p>
        </p:txBody>
      </p:sp>
      <p:sp>
        <p:nvSpPr>
          <p:cNvPr id="3" name="ברק 2">
            <a:hlinkClick r:id="rId2"/>
          </p:cNvPr>
          <p:cNvSpPr/>
          <p:nvPr/>
        </p:nvSpPr>
        <p:spPr>
          <a:xfrm>
            <a:off x="3131840" y="2204864"/>
            <a:ext cx="3168352" cy="1512168"/>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לחץ </a:t>
            </a:r>
          </a:p>
        </p:txBody>
      </p:sp>
    </p:spTree>
    <p:extLst>
      <p:ext uri="{BB962C8B-B14F-4D97-AF65-F5344CB8AC3E}">
        <p14:creationId xmlns:p14="http://schemas.microsoft.com/office/powerpoint/2010/main" val="177661652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BDF7C67-758D-4F60-8348-840680BE15F5}"/>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5A0B9E9E-F8E0-4B01-9E26-0AC0FD57906D}"/>
              </a:ext>
            </a:extLst>
          </p:cNvPr>
          <p:cNvSpPr>
            <a:spLocks noGrp="1"/>
          </p:cNvSpPr>
          <p:nvPr>
            <p:ph sz="quarter" idx="13"/>
          </p:nvPr>
        </p:nvSpPr>
        <p:spPr/>
        <p:txBody>
          <a:bodyPr/>
          <a:lstStyle/>
          <a:p>
            <a:r>
              <a:rPr lang="en-US" dirty="0">
                <a:hlinkClick r:id="rId2"/>
              </a:rPr>
              <a:t>https://www.youtube.com/watch?v=YWrI2i0T-Fo</a:t>
            </a:r>
            <a:endParaRPr lang="he-IL" dirty="0"/>
          </a:p>
          <a:p>
            <a:r>
              <a:rPr lang="he-IL" dirty="0"/>
              <a:t>עצמאות ישראל בקצרה</a:t>
            </a:r>
          </a:p>
        </p:txBody>
      </p:sp>
    </p:spTree>
    <p:extLst>
      <p:ext uri="{BB962C8B-B14F-4D97-AF65-F5344CB8AC3E}">
        <p14:creationId xmlns:p14="http://schemas.microsoft.com/office/powerpoint/2010/main" val="2566531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71986"/>
            <a:ext cx="6713712" cy="6786014"/>
          </a:xfrm>
          <a:prstGeom prst="rect">
            <a:avLst/>
          </a:prstGeom>
        </p:spPr>
      </p:pic>
    </p:spTree>
    <p:extLst>
      <p:ext uri="{BB962C8B-B14F-4D97-AF65-F5344CB8AC3E}">
        <p14:creationId xmlns:p14="http://schemas.microsoft.com/office/powerpoint/2010/main" val="4073177568"/>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4725144"/>
            <a:ext cx="7924800" cy="1143000"/>
          </a:xfrm>
        </p:spPr>
        <p:txBody>
          <a:bodyPr/>
          <a:lstStyle/>
          <a:p>
            <a:pPr algn="r"/>
            <a:r>
              <a:rPr lang="he-IL" sz="2400" dirty="0" err="1"/>
              <a:t>יִזְכֹּר</a:t>
            </a:r>
            <a:r>
              <a:rPr lang="he-IL" sz="2400" dirty="0"/>
              <a:t> עָם יִשְֹרָאֵל אֶת בָּנָיו וּבְנוֹתָיו הַנֶּאֱמָנִים וְהָאַמִּיצִים,</a:t>
            </a:r>
            <a:br>
              <a:rPr lang="he-IL" sz="2400" dirty="0"/>
            </a:br>
            <a:r>
              <a:rPr lang="he-IL" sz="2400" dirty="0"/>
              <a:t>חַיָּלֵי צְבָא-הַהֲגָנָה לְיִשׂרָאֵל,</a:t>
            </a:r>
            <a:br>
              <a:rPr lang="he-IL" sz="2400" dirty="0"/>
            </a:br>
            <a:r>
              <a:rPr lang="he-IL" sz="2400" dirty="0"/>
              <a:t>וְכָל לוֹחֲמֵי הַמַּחְתָּרוֹת וַחֲטִיבוֹת הַלּוֹחֲמִים בְּמַעַרְכוֹת הָעָם,</a:t>
            </a:r>
            <a:br>
              <a:rPr lang="he-IL" sz="2400" dirty="0"/>
            </a:br>
            <a:r>
              <a:rPr lang="he-IL" sz="2400" dirty="0"/>
              <a:t>וְכָל אַנְשֵי קְהִילוֹת הַמּוֹדִיעִין </a:t>
            </a:r>
            <a:r>
              <a:rPr lang="he-IL" sz="2400" dirty="0" err="1"/>
              <a:t>הַבִּטָּחוֹן</a:t>
            </a:r>
            <a:r>
              <a:rPr lang="he-IL" sz="2400" dirty="0"/>
              <a:t> וְהַמִּשְׁטָרָה</a:t>
            </a:r>
            <a:br>
              <a:rPr lang="he-IL" sz="2400" dirty="0"/>
            </a:br>
            <a:r>
              <a:rPr lang="he-IL" sz="2400" dirty="0"/>
              <a:t>אֲשֶׁר חֵרְפוּ נַפְשָׁם בֵּמִלְחָמָה עַל תְּקוּמַת יִשְׂרָאֵל,</a:t>
            </a:r>
            <a:br>
              <a:rPr lang="he-IL" sz="2400" dirty="0"/>
            </a:br>
            <a:r>
              <a:rPr lang="he-IL" sz="2400" dirty="0"/>
              <a:t>וְכָל אֵלֶּה שֶׁנִּרְצְחוּ בָּאָרֶץ וּמִחוּצָה לָהּ בִּידֵי מְרָצְחִים מֵאִרְגּוּנֵי הָטֶּרוֹר.</a:t>
            </a:r>
            <a:br>
              <a:rPr lang="he-IL" sz="2400" dirty="0"/>
            </a:br>
            <a:br>
              <a:rPr lang="he-IL" sz="2400" dirty="0"/>
            </a:br>
            <a:r>
              <a:rPr lang="he-IL" sz="2400" dirty="0" err="1"/>
              <a:t>יִזְכֹּר</a:t>
            </a:r>
            <a:r>
              <a:rPr lang="he-IL" sz="2400" dirty="0"/>
              <a:t> יִשׂרָאֵל וְיִתְבָּרַך בְּזַרְעוֹ וְיֶאֱבַל עַל זִיו הָעֲלוּמִים</a:t>
            </a:r>
            <a:br>
              <a:rPr lang="he-IL" sz="2400" dirty="0"/>
            </a:br>
            <a:r>
              <a:rPr lang="he-IL" sz="2400" dirty="0"/>
              <a:t>וְחֶמְדַת הַגְּבוּרָה וּקְדֻשָׁת הָרָצוֹן וּמְסִירוּת הַנֶּפֶש</a:t>
            </a:r>
            <a:br>
              <a:rPr lang="he-IL" sz="2400" dirty="0"/>
            </a:br>
            <a:r>
              <a:rPr lang="he-IL" sz="2400" dirty="0"/>
              <a:t>אֲשֶׁר נִסְפּוּ בַּמַּעֲרָכָה הַכְּבֵדָה.</a:t>
            </a:r>
            <a:br>
              <a:rPr lang="he-IL" sz="2400" dirty="0"/>
            </a:br>
            <a:br>
              <a:rPr lang="he-IL" sz="2400" dirty="0"/>
            </a:br>
            <a:r>
              <a:rPr lang="he-IL" sz="2400" dirty="0"/>
              <a:t>יִהְיוּ </a:t>
            </a:r>
            <a:r>
              <a:rPr lang="he-IL" sz="2400" dirty="0" err="1"/>
              <a:t>חַ‏ללֵי</a:t>
            </a:r>
            <a:r>
              <a:rPr lang="he-IL" sz="2400" dirty="0"/>
              <a:t> </a:t>
            </a:r>
            <a:r>
              <a:rPr lang="he-IL" sz="2400" dirty="0" err="1"/>
              <a:t>מַעַ‏רְכוֹת</a:t>
            </a:r>
            <a:r>
              <a:rPr lang="he-IL" sz="2400" dirty="0"/>
              <a:t>‏‏‏ יִשְֹרָאֵל עֲטוּרֵי </a:t>
            </a:r>
            <a:r>
              <a:rPr lang="he-IL" sz="2400" dirty="0" err="1"/>
              <a:t>הַנִּצָּחוֹן</a:t>
            </a:r>
            <a:br>
              <a:rPr lang="he-IL" sz="2400" dirty="0"/>
            </a:br>
            <a:r>
              <a:rPr lang="he-IL" sz="2400" dirty="0"/>
              <a:t>חֲתוּמִים בְּלֵב יִשְֹרָאֵל לְדוֹר דּוֹר.</a:t>
            </a:r>
            <a:br>
              <a:rPr lang="he-IL" sz="2400" dirty="0"/>
            </a:br>
            <a:endParaRPr lang="he-IL" sz="2400" dirty="0"/>
          </a:p>
        </p:txBody>
      </p:sp>
    </p:spTree>
    <p:extLst>
      <p:ext uri="{BB962C8B-B14F-4D97-AF65-F5344CB8AC3E}">
        <p14:creationId xmlns:p14="http://schemas.microsoft.com/office/powerpoint/2010/main" val="772934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55576" y="3429000"/>
            <a:ext cx="7924800" cy="1143000"/>
          </a:xfrm>
        </p:spPr>
        <p:txBody>
          <a:bodyPr/>
          <a:lstStyle/>
          <a:p>
            <a:pPr algn="r"/>
            <a:r>
              <a:rPr lang="he-IL" sz="4800" b="1" i="1" dirty="0"/>
              <a:t>נתייחד כעם, כמדינה וכמשפחה ונבטיח לשמור על מדינת ישראל חזקה ומלוכדת בזכות חיילנו השומרים עלינו בכל יום ובכל שעה  </a:t>
            </a:r>
            <a:endParaRPr lang="he-IL" sz="4800" dirty="0"/>
          </a:p>
        </p:txBody>
      </p:sp>
      <p:sp>
        <p:nvSpPr>
          <p:cNvPr id="3" name="חץ ימינה 2"/>
          <p:cNvSpPr/>
          <p:nvPr/>
        </p:nvSpPr>
        <p:spPr>
          <a:xfrm>
            <a:off x="2108928" y="4157221"/>
            <a:ext cx="187220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hlinkClick r:id="rId2"/>
              </a:rPr>
              <a:t>לחץ קישור </a:t>
            </a:r>
            <a:endParaRPr lang="he-IL" dirty="0"/>
          </a:p>
        </p:txBody>
      </p:sp>
    </p:spTree>
    <p:extLst>
      <p:ext uri="{BB962C8B-B14F-4D97-AF65-F5344CB8AC3E}">
        <p14:creationId xmlns:p14="http://schemas.microsoft.com/office/powerpoint/2010/main" val="3181602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משנה 1"/>
          <p:cNvSpPr>
            <a:spLocks noGrp="1"/>
          </p:cNvSpPr>
          <p:nvPr>
            <p:ph type="subTitle" idx="1"/>
          </p:nvPr>
        </p:nvSpPr>
        <p:spPr>
          <a:xfrm>
            <a:off x="1219200" y="3886200"/>
            <a:ext cx="6881192" cy="2711152"/>
          </a:xfrm>
        </p:spPr>
        <p:txBody>
          <a:bodyPr>
            <a:normAutofit fontScale="47500" lnSpcReduction="20000"/>
          </a:bodyPr>
          <a:lstStyle/>
          <a:p>
            <a:r>
              <a:rPr lang="he-IL" sz="3800" dirty="0"/>
              <a:t>ביום הזיכרון לחללי מערכות ישראל מתייחד העם כולו עם זכר האלפים שמסרו את חייהם על הגנת המדינה. אומה שלמה עוצרת נשימתה למספר דקות של דומיה, כדי לכבד את זכר הטובים בבניה. יום זה מוקדש להתייחדות עם זכר הנופלים כולם, ללא הבדל מעמד והשקפה, דרגה ויחידה, דת ועדה. </a:t>
            </a:r>
          </a:p>
          <a:p>
            <a:r>
              <a:rPr lang="he-IL" sz="3800" dirty="0"/>
              <a:t>הוא מבטא את השותפות הבסיסית בחובה ובזכות, לזכור ולהזכיר את הנופלים. </a:t>
            </a:r>
          </a:p>
          <a:p>
            <a:r>
              <a:rPr lang="he-IL" sz="3800" dirty="0"/>
              <a:t>הוא מבטא את העצב של העם כולו על החיים הצעירים שנגדעו במאבק לעצמאות ישראל, ועם זאת הוא מבטא את התקומה והעוז שבעמנו ומדינתנו</a:t>
            </a:r>
          </a:p>
          <a:p>
            <a:endParaRPr lang="he-IL" dirty="0"/>
          </a:p>
        </p:txBody>
      </p:sp>
      <p:sp>
        <p:nvSpPr>
          <p:cNvPr id="3" name="כותרת 2"/>
          <p:cNvSpPr>
            <a:spLocks noGrp="1"/>
          </p:cNvSpPr>
          <p:nvPr>
            <p:ph type="ctrTitle"/>
          </p:nvPr>
        </p:nvSpPr>
        <p:spPr>
          <a:xfrm>
            <a:off x="827584" y="1844824"/>
            <a:ext cx="7772400" cy="1470025"/>
          </a:xfrm>
        </p:spPr>
        <p:txBody>
          <a:bodyPr/>
          <a:lstStyle/>
          <a:p>
            <a:r>
              <a:rPr lang="he-IL" sz="8000" dirty="0">
                <a:cs typeface="AdaMF" pitchFamily="2" charset="-79"/>
              </a:rPr>
              <a:t>יזכור </a:t>
            </a:r>
          </a:p>
        </p:txBody>
      </p:sp>
      <p:sp>
        <p:nvSpPr>
          <p:cNvPr id="4" name="ברק 3">
            <a:hlinkClick r:id="rId2"/>
          </p:cNvPr>
          <p:cNvSpPr/>
          <p:nvPr/>
        </p:nvSpPr>
        <p:spPr>
          <a:xfrm>
            <a:off x="1403648" y="2420888"/>
            <a:ext cx="2520280" cy="86409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לחץ</a:t>
            </a:r>
          </a:p>
        </p:txBody>
      </p:sp>
    </p:spTree>
    <p:extLst>
      <p:ext uri="{BB962C8B-B14F-4D97-AF65-F5344CB8AC3E}">
        <p14:creationId xmlns:p14="http://schemas.microsoft.com/office/powerpoint/2010/main" val="1691943336"/>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1000"/>
                                        <p:tgtEl>
                                          <p:spTgt spid="4"/>
                                        </p:tgtEl>
                                      </p:cBhvr>
                                    </p:animEffect>
                                    <p:anim calcmode="lin" valueType="num">
                                      <p:cBhvr>
                                        <p:cTn id="34" dur="1000" fill="hold"/>
                                        <p:tgtEl>
                                          <p:spTgt spid="4"/>
                                        </p:tgtEl>
                                        <p:attrNameLst>
                                          <p:attrName>ppt_x</p:attrName>
                                        </p:attrNameLst>
                                      </p:cBhvr>
                                      <p:tavLst>
                                        <p:tav tm="0">
                                          <p:val>
                                            <p:strVal val="#ppt_x"/>
                                          </p:val>
                                        </p:tav>
                                        <p:tav tm="100000">
                                          <p:val>
                                            <p:strVal val="#ppt_x"/>
                                          </p:val>
                                        </p:tav>
                                      </p:tavLst>
                                    </p:anim>
                                    <p:anim calcmode="lin" valueType="num">
                                      <p:cBhvr>
                                        <p:cTn id="3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8DEC420-83E4-4EF7-B875-F1575DAE1E5F}"/>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D7044B77-278B-49A9-8A8C-2A06F6E5F609}"/>
              </a:ext>
            </a:extLst>
          </p:cNvPr>
          <p:cNvSpPr>
            <a:spLocks noGrp="1"/>
          </p:cNvSpPr>
          <p:nvPr>
            <p:ph sz="quarter" idx="13"/>
          </p:nvPr>
        </p:nvSpPr>
        <p:spPr/>
        <p:txBody>
          <a:bodyPr/>
          <a:lstStyle/>
          <a:p>
            <a:r>
              <a:rPr lang="en-US" dirty="0">
                <a:hlinkClick r:id="rId2"/>
              </a:rPr>
              <a:t>https://www.youtube.com/watch?v=_YvbzN18gME</a:t>
            </a:r>
            <a:endParaRPr lang="he-IL" dirty="0"/>
          </a:p>
          <a:p>
            <a:endParaRPr lang="he-IL" dirty="0"/>
          </a:p>
          <a:p>
            <a:r>
              <a:rPr lang="he-IL" dirty="0"/>
              <a:t>על הקמת המדינה ועל אלו שבזכותם היא קמה</a:t>
            </a:r>
          </a:p>
        </p:txBody>
      </p:sp>
    </p:spTree>
    <p:extLst>
      <p:ext uri="{BB962C8B-B14F-4D97-AF65-F5344CB8AC3E}">
        <p14:creationId xmlns:p14="http://schemas.microsoft.com/office/powerpoint/2010/main" val="3744678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7924800" cy="2506290"/>
          </a:xfrm>
        </p:spPr>
        <p:txBody>
          <a:bodyPr/>
          <a:lstStyle/>
          <a:p>
            <a:pPr algn="ctr"/>
            <a:r>
              <a:rPr lang="he-IL" sz="4400" dirty="0"/>
              <a:t>אלו מלחמות היו בישראל?</a:t>
            </a:r>
            <a:br>
              <a:rPr lang="he-IL" sz="4400" dirty="0"/>
            </a:br>
            <a:br>
              <a:rPr lang="he-IL" sz="4400" dirty="0"/>
            </a:br>
            <a:endParaRPr lang="he-IL" sz="4400" dirty="0"/>
          </a:p>
        </p:txBody>
      </p:sp>
      <p:sp>
        <p:nvSpPr>
          <p:cNvPr id="3" name="חץ ימינה 2"/>
          <p:cNvSpPr/>
          <p:nvPr/>
        </p:nvSpPr>
        <p:spPr>
          <a:xfrm>
            <a:off x="971600" y="1916832"/>
            <a:ext cx="3240360"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hlinkClick r:id="rId2"/>
              </a:rPr>
              <a:t>לחץ קישור</a:t>
            </a:r>
            <a:endParaRPr lang="he-IL" dirty="0"/>
          </a:p>
        </p:txBody>
      </p:sp>
    </p:spTree>
    <p:extLst>
      <p:ext uri="{BB962C8B-B14F-4D97-AF65-F5344CB8AC3E}">
        <p14:creationId xmlns:p14="http://schemas.microsoft.com/office/powerpoint/2010/main" val="30274807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11560" y="476672"/>
            <a:ext cx="7924800" cy="1143000"/>
          </a:xfrm>
        </p:spPr>
        <p:txBody>
          <a:bodyPr/>
          <a:lstStyle/>
          <a:p>
            <a:pPr algn="r"/>
            <a:endParaRPr lang="he-IL" sz="4800" dirty="0"/>
          </a:p>
        </p:txBody>
      </p:sp>
      <p:sp>
        <p:nvSpPr>
          <p:cNvPr id="3" name="מציין מיקום תוכן 2"/>
          <p:cNvSpPr>
            <a:spLocks noGrp="1"/>
          </p:cNvSpPr>
          <p:nvPr>
            <p:ph sz="quarter" idx="13"/>
          </p:nvPr>
        </p:nvSpPr>
        <p:spPr>
          <a:xfrm>
            <a:off x="251520" y="548680"/>
            <a:ext cx="8784976" cy="4114800"/>
          </a:xfrm>
        </p:spPr>
        <p:txBody>
          <a:bodyPr>
            <a:normAutofit lnSpcReduction="10000"/>
          </a:bodyPr>
          <a:lstStyle/>
          <a:p>
            <a:pPr marL="0" indent="0">
              <a:buNone/>
            </a:pPr>
            <a:r>
              <a:rPr lang="he-IL" sz="4800" b="1" u="sng" dirty="0">
                <a:hlinkClick r:id="rId2" tooltip="מלחמת העצמאות"/>
              </a:rPr>
              <a:t>מלחמת העצמאות</a:t>
            </a:r>
            <a:endParaRPr lang="en-US" sz="4800" b="1" u="sng" dirty="0"/>
          </a:p>
          <a:p>
            <a:pPr marL="0" indent="0">
              <a:buNone/>
            </a:pPr>
            <a:r>
              <a:rPr lang="en-US" sz="4000" dirty="0"/>
              <a:t> </a:t>
            </a:r>
            <a:r>
              <a:rPr lang="he-IL" sz="2800" dirty="0">
                <a:hlinkClick r:id="rId3" tooltip="29 בנובמבר"/>
              </a:rPr>
              <a:t>29 בנובמבר</a:t>
            </a:r>
            <a:r>
              <a:rPr lang="en-US" sz="2800" dirty="0"/>
              <a:t> </a:t>
            </a:r>
            <a:r>
              <a:rPr lang="he-IL" sz="2800" dirty="0">
                <a:hlinkClick r:id="rId4" tooltip="1947"/>
              </a:rPr>
              <a:t>1947</a:t>
            </a:r>
            <a:r>
              <a:rPr lang="en-US" sz="4000" dirty="0"/>
              <a:t> </a:t>
            </a:r>
            <a:r>
              <a:rPr lang="he-IL" sz="4000" dirty="0"/>
              <a:t>                                                                                        הייתה מלחמה יזומה על ידי </a:t>
            </a:r>
            <a:r>
              <a:rPr lang="he-IL" sz="4000" u="sng" dirty="0">
                <a:hlinkClick r:id="rId5" tooltip="מדינות ערב"/>
              </a:rPr>
              <a:t>מדינות ערב</a:t>
            </a:r>
            <a:r>
              <a:rPr lang="he-IL" sz="4000" dirty="0"/>
              <a:t> ו</a:t>
            </a:r>
            <a:r>
              <a:rPr lang="he-IL" sz="4000" u="sng" dirty="0">
                <a:hlinkClick r:id="rId6" tooltip="ערביי ארץ ישראל"/>
              </a:rPr>
              <a:t>ערביי ארץ ישראל</a:t>
            </a:r>
            <a:r>
              <a:rPr lang="he-IL" sz="4000" dirty="0"/>
              <a:t> לסיכולה של </a:t>
            </a:r>
            <a:r>
              <a:rPr lang="he-IL" sz="4000" u="sng" dirty="0" err="1">
                <a:hlinkClick r:id="rId7" tooltip="תוכנית החלוקה"/>
              </a:rPr>
              <a:t>תוכנית</a:t>
            </a:r>
            <a:r>
              <a:rPr lang="he-IL" sz="4000" u="sng" dirty="0">
                <a:hlinkClick r:id="rId7" tooltip="תוכנית החלוקה"/>
              </a:rPr>
              <a:t> החלוקה</a:t>
            </a:r>
            <a:r>
              <a:rPr lang="he-IL" sz="4000" dirty="0"/>
              <a:t> ומניעת הקמתה של מדינת ישראל</a:t>
            </a:r>
            <a:endParaRPr lang="en-US" sz="4000" dirty="0"/>
          </a:p>
          <a:p>
            <a:pPr lvl="0"/>
            <a:endParaRPr lang="he-IL" sz="4000" dirty="0"/>
          </a:p>
        </p:txBody>
      </p:sp>
    </p:spTree>
    <p:extLst>
      <p:ext uri="{BB962C8B-B14F-4D97-AF65-F5344CB8AC3E}">
        <p14:creationId xmlns:p14="http://schemas.microsoft.com/office/powerpoint/2010/main" val="2982730071"/>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sz="quarter" idx="13"/>
          </p:nvPr>
        </p:nvSpPr>
        <p:spPr>
          <a:xfrm>
            <a:off x="107504" y="692696"/>
            <a:ext cx="8712968" cy="5022304"/>
          </a:xfrm>
        </p:spPr>
        <p:txBody>
          <a:bodyPr/>
          <a:lstStyle/>
          <a:p>
            <a:pPr marL="0" lvl="0" indent="0">
              <a:buNone/>
            </a:pPr>
            <a:r>
              <a:rPr lang="he-IL" sz="4800" b="1" u="sng" dirty="0">
                <a:hlinkClick r:id="rId2" tooltip="מלחמת סיני"/>
              </a:rPr>
              <a:t>מלחמת סיני</a:t>
            </a:r>
            <a:endParaRPr lang="he-IL" sz="4800" b="1" u="sng" dirty="0"/>
          </a:p>
          <a:p>
            <a:pPr marL="0" lvl="0" indent="0">
              <a:buNone/>
            </a:pPr>
            <a:r>
              <a:rPr lang="en-US" sz="4400" dirty="0"/>
              <a:t> </a:t>
            </a:r>
            <a:r>
              <a:rPr lang="he-IL" sz="2800" dirty="0">
                <a:hlinkClick r:id="rId3" tooltip="29 באוקטובר"/>
              </a:rPr>
              <a:t>29 באוקטובר</a:t>
            </a:r>
            <a:r>
              <a:rPr lang="en-US" sz="2800" dirty="0"/>
              <a:t> </a:t>
            </a:r>
            <a:r>
              <a:rPr lang="he-IL" sz="2800" dirty="0">
                <a:hlinkClick r:id="rId4" tooltip="1956"/>
              </a:rPr>
              <a:t>1956</a:t>
            </a:r>
            <a:r>
              <a:rPr lang="he-IL" sz="2800" dirty="0"/>
              <a:t> </a:t>
            </a:r>
            <a:r>
              <a:rPr lang="he-IL" sz="4400" dirty="0"/>
              <a:t>       </a:t>
            </a:r>
            <a:r>
              <a:rPr lang="he-IL" dirty="0"/>
              <a:t>                                                                                       </a:t>
            </a:r>
            <a:r>
              <a:rPr lang="he-IL" sz="4000" dirty="0"/>
              <a:t>הייתה מלחמה יזומה של ישראל, בשיתוף המעצמות האירופיות </a:t>
            </a:r>
            <a:r>
              <a:rPr lang="he-IL" sz="4000" u="sng" dirty="0">
                <a:hlinkClick r:id="rId5" tooltip="הממלכה המאוחדת"/>
              </a:rPr>
              <a:t>הממלכה המאוחדת</a:t>
            </a:r>
            <a:r>
              <a:rPr lang="he-IL" sz="4000" dirty="0"/>
              <a:t> ו</a:t>
            </a:r>
            <a:r>
              <a:rPr lang="he-IL" sz="4000" u="sng" dirty="0">
                <a:hlinkClick r:id="rId6" tooltip="צרפת"/>
              </a:rPr>
              <a:t>צרפת</a:t>
            </a:r>
            <a:r>
              <a:rPr lang="he-IL" sz="4000" dirty="0"/>
              <a:t>, לכיבוש </a:t>
            </a:r>
            <a:r>
              <a:rPr lang="he-IL" sz="4000" u="sng" dirty="0">
                <a:hlinkClick r:id="rId7" tooltip="סיני"/>
              </a:rPr>
              <a:t>חצי-האי סיני</a:t>
            </a:r>
            <a:r>
              <a:rPr lang="he-IL" sz="4000" dirty="0"/>
              <a:t> והשתלטות על </a:t>
            </a:r>
            <a:r>
              <a:rPr lang="he-IL" sz="4000" u="sng" dirty="0">
                <a:hlinkClick r:id="rId8" tooltip="תעלת סואץ"/>
              </a:rPr>
              <a:t>תעלת סואץ</a:t>
            </a:r>
            <a:r>
              <a:rPr lang="he-IL" dirty="0"/>
              <a:t>.</a:t>
            </a:r>
            <a:endParaRPr lang="en-US" dirty="0"/>
          </a:p>
          <a:p>
            <a:endParaRPr lang="he-IL" dirty="0"/>
          </a:p>
        </p:txBody>
      </p:sp>
    </p:spTree>
    <p:extLst>
      <p:ext uri="{BB962C8B-B14F-4D97-AF65-F5344CB8AC3E}">
        <p14:creationId xmlns:p14="http://schemas.microsoft.com/office/powerpoint/2010/main" val="4115963805"/>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11560" y="404664"/>
            <a:ext cx="8280920" cy="4031873"/>
          </a:xfrm>
          <a:prstGeom prst="rect">
            <a:avLst/>
          </a:prstGeom>
        </p:spPr>
        <p:txBody>
          <a:bodyPr wrap="square">
            <a:spAutoFit/>
          </a:bodyPr>
          <a:lstStyle/>
          <a:p>
            <a:pPr lvl="0"/>
            <a:r>
              <a:rPr lang="he-IL" sz="4800" b="1" u="sng" dirty="0">
                <a:hlinkClick r:id="rId2" tooltip="מלחמת ששת הימים"/>
              </a:rPr>
              <a:t>מלחמת ששת הימים</a:t>
            </a:r>
            <a:r>
              <a:rPr lang="he-IL" sz="4800" dirty="0"/>
              <a:t>           </a:t>
            </a:r>
            <a:r>
              <a:rPr lang="he-IL" sz="2800" dirty="0"/>
              <a:t>(</a:t>
            </a:r>
            <a:r>
              <a:rPr lang="he-IL" sz="2800" u="sng" dirty="0">
                <a:hlinkClick r:id="rId3" tooltip="5 ביוני"/>
              </a:rPr>
              <a:t>5 ביוני</a:t>
            </a:r>
            <a:r>
              <a:rPr lang="en-US" sz="2800" dirty="0"/>
              <a:t> </a:t>
            </a:r>
            <a:r>
              <a:rPr lang="he-IL" sz="2800" u="sng" dirty="0">
                <a:hlinkClick r:id="rId4" tooltip="1967"/>
              </a:rPr>
              <a:t>1967</a:t>
            </a:r>
            <a:r>
              <a:rPr lang="he-IL" sz="2800" dirty="0"/>
              <a:t> - </a:t>
            </a:r>
            <a:r>
              <a:rPr lang="he-IL" sz="2800" u="sng" dirty="0">
                <a:hlinkClick r:id="rId5" tooltip="10 ביוני"/>
              </a:rPr>
              <a:t>10 ביוני</a:t>
            </a:r>
            <a:r>
              <a:rPr lang="he-IL" sz="2800" dirty="0"/>
              <a:t> 1967),</a:t>
            </a:r>
            <a:r>
              <a:rPr lang="he-IL" sz="4800" dirty="0"/>
              <a:t>   </a:t>
            </a:r>
            <a:r>
              <a:rPr lang="he-IL" dirty="0"/>
              <a:t>                                                          </a:t>
            </a:r>
            <a:r>
              <a:rPr lang="he-IL" sz="4000" dirty="0"/>
              <a:t>בעקבותיה התרחב מאוד השטח שבשליטת מדינת ישראל </a:t>
            </a:r>
            <a:r>
              <a:rPr lang="en-US" sz="4000" u="sng" dirty="0"/>
              <a:t>:</a:t>
            </a:r>
            <a:r>
              <a:rPr lang="he-IL" sz="4000" u="sng" dirty="0">
                <a:hlinkClick r:id="rId6" tooltip="יהודה ושומרון"/>
              </a:rPr>
              <a:t>יהודה ושומרון</a:t>
            </a:r>
            <a:r>
              <a:rPr lang="he-IL" sz="4000" dirty="0"/>
              <a:t>, </a:t>
            </a:r>
            <a:r>
              <a:rPr lang="he-IL" sz="4000" u="sng" dirty="0">
                <a:hlinkClick r:id="rId7" tooltip="רמת הגולן"/>
              </a:rPr>
              <a:t>רמת הגולן</a:t>
            </a:r>
            <a:r>
              <a:rPr lang="he-IL" sz="4000" dirty="0"/>
              <a:t> ו</a:t>
            </a:r>
            <a:r>
              <a:rPr lang="he-IL" sz="4000" u="sng" dirty="0">
                <a:hlinkClick r:id="rId8" tooltip="סיני"/>
              </a:rPr>
              <a:t>סיני</a:t>
            </a:r>
            <a:r>
              <a:rPr lang="he-IL" sz="4000" dirty="0"/>
              <a:t> נכבשו מידי </a:t>
            </a:r>
            <a:r>
              <a:rPr lang="he-IL" sz="4000" u="sng" dirty="0">
                <a:hlinkClick r:id="rId9" tooltip="ירדן"/>
              </a:rPr>
              <a:t>ירדן</a:t>
            </a:r>
            <a:r>
              <a:rPr lang="he-IL" sz="4000" dirty="0"/>
              <a:t>, </a:t>
            </a:r>
            <a:r>
              <a:rPr lang="he-IL" sz="4000" u="sng" dirty="0">
                <a:hlinkClick r:id="rId10" tooltip="סוריה"/>
              </a:rPr>
              <a:t>סוריה</a:t>
            </a:r>
            <a:r>
              <a:rPr lang="he-IL" sz="4000" dirty="0"/>
              <a:t> ו</a:t>
            </a:r>
            <a:r>
              <a:rPr lang="he-IL" sz="4000" u="sng" dirty="0">
                <a:hlinkClick r:id="rId11" tooltip="מצרים"/>
              </a:rPr>
              <a:t>מצרים</a:t>
            </a:r>
            <a:r>
              <a:rPr lang="he-IL" sz="4000" dirty="0"/>
              <a:t>.</a:t>
            </a:r>
            <a:endParaRPr lang="en-US" sz="4000" dirty="0"/>
          </a:p>
        </p:txBody>
      </p:sp>
    </p:spTree>
    <p:extLst>
      <p:ext uri="{BB962C8B-B14F-4D97-AF65-F5344CB8AC3E}">
        <p14:creationId xmlns:p14="http://schemas.microsoft.com/office/powerpoint/2010/main" val="567635892"/>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83568" y="116632"/>
            <a:ext cx="8352928" cy="5262979"/>
          </a:xfrm>
          <a:prstGeom prst="rect">
            <a:avLst/>
          </a:prstGeom>
        </p:spPr>
        <p:txBody>
          <a:bodyPr wrap="square">
            <a:spAutoFit/>
          </a:bodyPr>
          <a:lstStyle/>
          <a:p>
            <a:pPr lvl="0"/>
            <a:r>
              <a:rPr lang="he-IL" sz="4800" b="1" u="sng" dirty="0">
                <a:hlinkClick r:id="rId2" tooltip="מלחמת ההתשה"/>
              </a:rPr>
              <a:t>מלחמת ההתשה</a:t>
            </a:r>
            <a:r>
              <a:rPr lang="he-IL" sz="4800" dirty="0"/>
              <a:t>                 </a:t>
            </a:r>
            <a:r>
              <a:rPr lang="he-IL" sz="2800" dirty="0"/>
              <a:t>(</a:t>
            </a:r>
            <a:r>
              <a:rPr lang="he-IL" sz="2800" u="sng" dirty="0">
                <a:hlinkClick r:id="rId3" tooltip="8 במרץ"/>
              </a:rPr>
              <a:t>8 במרץ</a:t>
            </a:r>
            <a:r>
              <a:rPr lang="en-US" sz="2800" dirty="0"/>
              <a:t> </a:t>
            </a:r>
            <a:r>
              <a:rPr lang="he-IL" sz="2800" u="sng" dirty="0">
                <a:hlinkClick r:id="rId4" tooltip="1969"/>
              </a:rPr>
              <a:t>1969</a:t>
            </a:r>
            <a:r>
              <a:rPr lang="he-IL" sz="2800" dirty="0"/>
              <a:t> - </a:t>
            </a:r>
            <a:r>
              <a:rPr lang="he-IL" sz="2800" u="sng" dirty="0">
                <a:hlinkClick r:id="rId5" tooltip="7 באוגוסט"/>
              </a:rPr>
              <a:t>7 באוגוסט</a:t>
            </a:r>
            <a:r>
              <a:rPr lang="en-US" sz="2800" dirty="0"/>
              <a:t> </a:t>
            </a:r>
            <a:r>
              <a:rPr lang="he-IL" sz="2800" u="sng" dirty="0">
                <a:hlinkClick r:id="rId6" tooltip="1970"/>
              </a:rPr>
              <a:t>1970</a:t>
            </a:r>
            <a:r>
              <a:rPr lang="he-IL" sz="2800" dirty="0"/>
              <a:t>)</a:t>
            </a:r>
            <a:r>
              <a:rPr lang="he-IL" sz="4400" dirty="0"/>
              <a:t>                                 </a:t>
            </a:r>
            <a:r>
              <a:rPr lang="he-IL" sz="4800" dirty="0"/>
              <a:t>                                    </a:t>
            </a:r>
            <a:r>
              <a:rPr lang="he-IL" sz="4000" dirty="0"/>
              <a:t>הייתה מאמץ מצרי בעיקרו לשחוק את רצון הלחימה של כוחות </a:t>
            </a:r>
            <a:r>
              <a:rPr lang="he-IL" sz="4000" u="sng" dirty="0">
                <a:hlinkClick r:id="rId7" tooltip="צבא הגנה לישראל"/>
              </a:rPr>
              <a:t>צה"ל</a:t>
            </a:r>
            <a:r>
              <a:rPr lang="he-IL" sz="4000" dirty="0"/>
              <a:t> בחצי-האי סיני ובתעלת סואץ, ולעורר התנגדות בעורף הישראלי להמשך הכיבוש של סיני - זאת, לא עלה בידי המצרים לעשות.</a:t>
            </a:r>
            <a:endParaRPr lang="en-US" sz="4000" dirty="0"/>
          </a:p>
        </p:txBody>
      </p:sp>
    </p:spTree>
    <p:extLst>
      <p:ext uri="{BB962C8B-B14F-4D97-AF65-F5344CB8AC3E}">
        <p14:creationId xmlns:p14="http://schemas.microsoft.com/office/powerpoint/2010/main" val="3833165007"/>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23528" y="332656"/>
            <a:ext cx="8712968" cy="3908762"/>
          </a:xfrm>
          <a:prstGeom prst="rect">
            <a:avLst/>
          </a:prstGeom>
        </p:spPr>
        <p:txBody>
          <a:bodyPr wrap="square">
            <a:spAutoFit/>
          </a:bodyPr>
          <a:lstStyle/>
          <a:p>
            <a:pPr lvl="0"/>
            <a:r>
              <a:rPr lang="he-IL" sz="4800" b="1" u="sng" dirty="0">
                <a:hlinkClick r:id="rId2" tooltip="מלחמת יום הכיפורים"/>
              </a:rPr>
              <a:t>מלחמת יום הכיפורים</a:t>
            </a:r>
            <a:r>
              <a:rPr lang="he-IL" sz="4800" dirty="0"/>
              <a:t>            </a:t>
            </a:r>
            <a:r>
              <a:rPr lang="he-IL" sz="2800" dirty="0"/>
              <a:t>(</a:t>
            </a:r>
            <a:r>
              <a:rPr lang="he-IL" sz="2800" u="sng" dirty="0">
                <a:hlinkClick r:id="rId3" tooltip="6 באוקטובר"/>
              </a:rPr>
              <a:t>6 באוקטובר</a:t>
            </a:r>
            <a:r>
              <a:rPr lang="en-US" sz="2800" dirty="0"/>
              <a:t> </a:t>
            </a:r>
            <a:r>
              <a:rPr lang="he-IL" sz="2800" u="sng" dirty="0">
                <a:hlinkClick r:id="rId4" tooltip="1973"/>
              </a:rPr>
              <a:t>1973</a:t>
            </a:r>
            <a:r>
              <a:rPr lang="he-IL" sz="2800" dirty="0"/>
              <a:t> - </a:t>
            </a:r>
            <a:r>
              <a:rPr lang="he-IL" sz="2800" u="sng" dirty="0">
                <a:hlinkClick r:id="rId5" tooltip="24 באוקטובר"/>
              </a:rPr>
              <a:t>24 באוקטובר</a:t>
            </a:r>
            <a:r>
              <a:rPr lang="he-IL" sz="2800" dirty="0"/>
              <a:t> 1973),                      </a:t>
            </a:r>
            <a:r>
              <a:rPr lang="he-IL" sz="4000" dirty="0"/>
              <a:t>                                           בה ניסו מצרים וסוריה להחזיר לעצמן חלק מהשטחים שאיבדו במלחמת ששת הימים, ובסופה היו בירותיהן מאוימות על ידי כוחות צה"ל.</a:t>
            </a:r>
            <a:endParaRPr lang="en-US" sz="4000" dirty="0"/>
          </a:p>
        </p:txBody>
      </p:sp>
    </p:spTree>
    <p:extLst>
      <p:ext uri="{BB962C8B-B14F-4D97-AF65-F5344CB8AC3E}">
        <p14:creationId xmlns:p14="http://schemas.microsoft.com/office/powerpoint/2010/main" val="3248062056"/>
      </p:ext>
    </p:extLst>
  </p:cSld>
  <p:clrMapOvr>
    <a:masterClrMapping/>
  </p:clrMapOvr>
  <p:transition spd="slow">
    <p:randomBar dir="vert"/>
  </p:transition>
</p:sld>
</file>

<file path=ppt/theme/theme1.xml><?xml version="1.0" encoding="utf-8"?>
<a:theme xmlns:a="http://schemas.openxmlformats.org/drawingml/2006/main" name="אופק">
  <a:themeElements>
    <a:clrScheme name="אופק">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אופק">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אופק">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130</TotalTime>
  <Words>484</Words>
  <Application>Microsoft Office PowerPoint</Application>
  <PresentationFormat>‫הצגה על המסך (4:3)</PresentationFormat>
  <Paragraphs>26</Paragraphs>
  <Slides>16</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16</vt:i4>
      </vt:variant>
    </vt:vector>
  </HeadingPairs>
  <TitlesOfParts>
    <vt:vector size="21" baseType="lpstr">
      <vt:lpstr>AdaMF</vt:lpstr>
      <vt:lpstr>Arial</vt:lpstr>
      <vt:lpstr>Arial Narrow</vt:lpstr>
      <vt:lpstr>Levenim MT</vt:lpstr>
      <vt:lpstr>אופק</vt:lpstr>
      <vt:lpstr>מצגת של PowerPoint‏</vt:lpstr>
      <vt:lpstr>יזכור </vt:lpstr>
      <vt:lpstr>מצגת של PowerPoint‏</vt:lpstr>
      <vt:lpstr>אלו מלחמות היו בישראל?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גבולותיה של ישראל  </vt:lpstr>
      <vt:lpstr>מצגת של PowerPoint‏</vt:lpstr>
      <vt:lpstr>מצגת של PowerPoint‏</vt:lpstr>
      <vt:lpstr>יִזְכֹּר עָם יִשְֹרָאֵל אֶת בָּנָיו וּבְנוֹתָיו הַנֶּאֱמָנִים וְהָאַמִּיצִים, חַיָּלֵי צְבָא-הַהֲגָנָה לְיִשׂרָאֵל, וְכָל לוֹחֲמֵי הַמַּחְתָּרוֹת וַחֲטִיבוֹת הַלּוֹחֲמִים בְּמַעַרְכוֹת הָעָם, וְכָל אַנְשֵי קְהִילוֹת הַמּוֹדִיעִין הַבִּטָּחוֹן וְהַמִּשְׁטָרָה אֲשֶׁר חֵרְפוּ נַפְשָׁם בֵּמִלְחָמָה עַל תְּקוּמַת יִשְׂרָאֵל, וְכָל אֵלֶּה שֶׁנִּרְצְחוּ בָּאָרֶץ וּמִחוּצָה לָהּ בִּידֵי מְרָצְחִים מֵאִרְגּוּנֵי הָטֶּרוֹר.  יִזְכֹּר יִשׂרָאֵל וְיִתְבָּרַך בְּזַרְעוֹ וְיֶאֱבַל עַל זִיו הָעֲלוּמִים וְחֶמְדַת הַגְּבוּרָה וּקְדֻשָׁת הָרָצוֹן וּמְסִירוּת הַנֶּפֶש אֲשֶׁר נִסְפּוּ בַּמַּעֲרָכָה הַכְּבֵדָה.  יִהְיוּ חַ‏ללֵי מַעַ‏רְכוֹת‏‏‏ יִשְֹרָאֵל עֲטוּרֵי הַנִּצָּחוֹן חֲתוּמִים בְּלֵב יִשְֹרָאֵל לְדוֹר דּוֹר. </vt:lpstr>
      <vt:lpstr>נתייחד כעם, כמדינה וכמשפחה ונבטיח לשמור על מדינת ישראל חזקה ומלוכדת בזכות חיילנו השומרים עלינו בכל יום ובכל שעה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ELDADKA</dc:creator>
  <cp:lastModifiedBy>IMOE001</cp:lastModifiedBy>
  <cp:revision>19</cp:revision>
  <dcterms:created xsi:type="dcterms:W3CDTF">2012-04-22T07:02:51Z</dcterms:created>
  <dcterms:modified xsi:type="dcterms:W3CDTF">2021-04-11T19:47:11Z</dcterms:modified>
</cp:coreProperties>
</file>