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8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4/20/2020</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4/20/2020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F7F47CF-67C9-420C-80A5-E2069FF0C2DF}" type="datetimeFigureOut">
              <a:rPr lang="en-US" dirty="0"/>
              <a:t>4/20/2020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he-IL" smtClean="0"/>
              <a:t>לחץ כדי לערוך סגנון כותרת של תבנית בסיס</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2" name="Content Placeholder 3"/>
          <p:cNvSpPr>
            <a:spLocks noGrp="1"/>
          </p:cNvSpPr>
          <p:nvPr>
            <p:ph sz="quarter" idx="13"/>
          </p:nvPr>
        </p:nvSpPr>
        <p:spPr>
          <a:xfrm>
            <a:off x="685802" y="2861733"/>
            <a:ext cx="5088712" cy="2512852"/>
          </a:xfrm>
        </p:spPr>
        <p:txBody>
          <a:bodyPr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3" name="Content Placeholder 5"/>
          <p:cNvSpPr>
            <a:spLocks noGrp="1"/>
          </p:cNvSpPr>
          <p:nvPr>
            <p:ph sz="quarter" idx="14"/>
          </p:nvPr>
        </p:nvSpPr>
        <p:spPr>
          <a:xfrm>
            <a:off x="5993969" y="2861733"/>
            <a:ext cx="5088713" cy="2512852"/>
          </a:xfrm>
        </p:spPr>
        <p:txBody>
          <a:bodyPr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4/20/2020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4/20/2020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4/20/2020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he-IL" smtClean="0"/>
              <a:t>לחץ כדי לערוך סגנון כותרת של תבנית בסיס</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50C3BFE2-83B7-4B0A-B9D3-AB28331082B3}"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12EF78E3-FDA3-4D28-AAA2-0B81F349A39D}"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341D2AC3-6A0B-4169-B1EA-E3AE8B351BDD}"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DD4B9363-8B87-41B7-9F8E-64519CBB8F34}"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he-IL" smtClean="0"/>
              <a:t>לחץ כדי לערוך סגנון כותרת של תבנית בסיס</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EAEF5746-5284-4951-9F37-7AE924EDBCB7}"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02398B29-7265-4A65-A2A4-6703C057B7C1}" type="datetimeFigureOut">
              <a:rPr lang="en-US" dirty="0"/>
              <a:t>4/20/2020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he-IL" smtClean="0"/>
              <a:t>לחץ כדי לערוך סגנון כותרת של תבנית בסיס</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3" name="Date Placeholder 2"/>
          <p:cNvSpPr>
            <a:spLocks noGrp="1"/>
          </p:cNvSpPr>
          <p:nvPr>
            <p:ph type="dt" sz="half" idx="10"/>
          </p:nvPr>
        </p:nvSpPr>
        <p:spPr/>
        <p:txBody>
          <a:bodyPr/>
          <a:lstStyle/>
          <a:p>
            <a:fld id="{28FBA082-94DF-4C4B-A041-6624924AB0A8}" type="datetimeFigureOut">
              <a:rPr lang="en-US" dirty="0"/>
              <a:t>4/20/2020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he-IL" smtClean="0"/>
              <a:t>לחץ כדי לערוך סגנון כותרת של תבנית בסיס</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3" name="Date Placeholder 2"/>
          <p:cNvSpPr>
            <a:spLocks noGrp="1"/>
          </p:cNvSpPr>
          <p:nvPr>
            <p:ph type="dt" sz="half" idx="10"/>
          </p:nvPr>
        </p:nvSpPr>
        <p:spPr/>
        <p:txBody>
          <a:bodyPr/>
          <a:lstStyle/>
          <a:p>
            <a:fld id="{B27686C4-3AB5-4E0C-86CA-FB108C350AA9}" type="datetimeFigureOut">
              <a:rPr lang="en-US" dirty="0"/>
              <a:t>4/20/2020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he-IL" smtClean="0"/>
              <a:t>לחץ כדי לערוך סגנון כותרת של תבנית בסיס</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4/20/2020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he-IL" smtClean="0"/>
              <a:t>לחץ כדי לערוך סגנון כותרת של תבנית בסיס</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4/20/2020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4/20/2020</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1"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presentation/d/1CKiDXe8R6W7LdxsP1o7xpojq4dyngQWJT4JOE9MrXFs/edit?usp=shar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קריקטורות אנטישמיות </a:t>
            </a:r>
            <a:endParaRPr lang="he-IL" dirty="0"/>
          </a:p>
        </p:txBody>
      </p:sp>
      <p:sp>
        <p:nvSpPr>
          <p:cNvPr id="3" name="כותרת משנה 2"/>
          <p:cNvSpPr>
            <a:spLocks noGrp="1"/>
          </p:cNvSpPr>
          <p:nvPr>
            <p:ph type="subTitle" idx="1"/>
          </p:nvPr>
        </p:nvSpPr>
        <p:spPr/>
        <p:txBody>
          <a:bodyPr/>
          <a:lstStyle/>
          <a:p>
            <a:r>
              <a:rPr lang="he-IL" dirty="0" smtClean="0"/>
              <a:t>מבוסס על "קריקטורה בשירות ההיסטוריון- ילקוט דיגיטלי- מט"ח והיהודי </a:t>
            </a:r>
            <a:r>
              <a:rPr lang="he-IL" dirty="0" err="1" smtClean="0"/>
              <a:t>כקריקטורע</a:t>
            </a:r>
            <a:endParaRPr lang="he-IL" dirty="0"/>
          </a:p>
        </p:txBody>
      </p:sp>
    </p:spTree>
    <p:extLst>
      <p:ext uri="{BB962C8B-B14F-4D97-AF65-F5344CB8AC3E}">
        <p14:creationId xmlns:p14="http://schemas.microsoft.com/office/powerpoint/2010/main" val="3524192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87976" y="358254"/>
            <a:ext cx="10396882" cy="1151965"/>
          </a:xfrm>
        </p:spPr>
        <p:txBody>
          <a:bodyPr/>
          <a:lstStyle/>
          <a:p>
            <a:pPr algn="ctr"/>
            <a:r>
              <a:rPr lang="he-IL" dirty="0" smtClean="0"/>
              <a:t>קריקטורה </a:t>
            </a:r>
            <a:endParaRPr lang="he-IL" dirty="0"/>
          </a:p>
        </p:txBody>
      </p:sp>
      <p:sp>
        <p:nvSpPr>
          <p:cNvPr id="3" name="מציין מיקום תוכן 2"/>
          <p:cNvSpPr>
            <a:spLocks noGrp="1"/>
          </p:cNvSpPr>
          <p:nvPr>
            <p:ph sz="quarter" idx="13"/>
          </p:nvPr>
        </p:nvSpPr>
        <p:spPr>
          <a:xfrm>
            <a:off x="690151" y="1381009"/>
            <a:ext cx="10394707" cy="3311189"/>
          </a:xfrm>
        </p:spPr>
        <p:txBody>
          <a:bodyPr>
            <a:normAutofit fontScale="85000" lnSpcReduction="20000"/>
          </a:bodyPr>
          <a:lstStyle/>
          <a:p>
            <a:pPr fontAlgn="t"/>
            <a:r>
              <a:rPr lang="he-IL" b="1" dirty="0"/>
              <a:t> </a:t>
            </a:r>
            <a:r>
              <a:rPr lang="he-IL" dirty="0"/>
              <a:t> קריקטורות הן כמו </a:t>
            </a:r>
            <a:r>
              <a:rPr lang="he-IL" b="1" dirty="0"/>
              <a:t>כתב חידה </a:t>
            </a:r>
            <a:r>
              <a:rPr lang="he-IL" dirty="0"/>
              <a:t>מצויר המתייחס לענייני השעה. אפשר ללמוד מהן לא מעט על </a:t>
            </a:r>
            <a:r>
              <a:rPr lang="he-IL" b="1" dirty="0"/>
              <a:t>החברה בתקופה שבה הן צוירו</a:t>
            </a:r>
            <a:r>
              <a:rPr lang="he-IL" b="1" dirty="0" smtClean="0"/>
              <a:t>.</a:t>
            </a:r>
          </a:p>
          <a:p>
            <a:pPr fontAlgn="t"/>
            <a:r>
              <a:rPr lang="he-IL" dirty="0"/>
              <a:t>מקור המילה "קריקטורה" במילה האיטלקית </a:t>
            </a:r>
            <a:r>
              <a:rPr lang="en-US" dirty="0" err="1"/>
              <a:t>Caricare</a:t>
            </a:r>
            <a:r>
              <a:rPr lang="en-US" dirty="0"/>
              <a:t> </a:t>
            </a:r>
            <a:r>
              <a:rPr lang="he-IL" dirty="0"/>
              <a:t>שפירושה "מוגזם" או "טעון. במאה ה-18 נעשתה המילה מקובלת ונכנסה כערך למילונים ולשפה המדובר</a:t>
            </a:r>
            <a:endParaRPr lang="he-IL" b="1" dirty="0" smtClean="0"/>
          </a:p>
          <a:p>
            <a:pPr fontAlgn="t"/>
            <a:r>
              <a:rPr lang="he-IL" dirty="0"/>
              <a:t>מטרתה של הקריקטורה היא להעביר רעיון ב</a:t>
            </a:r>
            <a:r>
              <a:rPr lang="he-IL" b="1" dirty="0"/>
              <a:t>תמציתיות</a:t>
            </a:r>
            <a:r>
              <a:rPr lang="he-IL" dirty="0"/>
              <a:t> ולעתים </a:t>
            </a:r>
            <a:r>
              <a:rPr lang="he-IL" b="1" dirty="0"/>
              <a:t>בהומור</a:t>
            </a:r>
            <a:r>
              <a:rPr lang="he-IL" dirty="0"/>
              <a:t>, כך שיגיע לאנשים רבים ככל האפשר</a:t>
            </a:r>
            <a:r>
              <a:rPr lang="he-IL" dirty="0" smtClean="0"/>
              <a:t>.</a:t>
            </a:r>
          </a:p>
          <a:p>
            <a:pPr fontAlgn="t"/>
            <a:r>
              <a:rPr lang="he-IL" dirty="0" smtClean="0"/>
              <a:t> </a:t>
            </a:r>
            <a:r>
              <a:rPr lang="he-IL" dirty="0"/>
              <a:t>המסרים שלה קשורים בדרך כלל לנושאים פוליטיים או חברתיים</a:t>
            </a:r>
            <a:r>
              <a:rPr lang="he-IL" dirty="0" smtClean="0"/>
              <a:t>.</a:t>
            </a:r>
          </a:p>
          <a:p>
            <a:pPr fontAlgn="t"/>
            <a:r>
              <a:rPr lang="he-IL" dirty="0" smtClean="0"/>
              <a:t> </a:t>
            </a:r>
            <a:r>
              <a:rPr lang="he-IL" dirty="0"/>
              <a:t>צמיחתה של הקריקטורה </a:t>
            </a:r>
            <a:r>
              <a:rPr lang="he-IL" dirty="0" smtClean="0"/>
              <a:t>קשורה </a:t>
            </a:r>
            <a:r>
              <a:rPr lang="he-IL" b="1" dirty="0" smtClean="0"/>
              <a:t>להמצאת הדפוס במאה ה-15</a:t>
            </a:r>
            <a:r>
              <a:rPr lang="he-IL" dirty="0" smtClean="0"/>
              <a:t>. </a:t>
            </a:r>
            <a:r>
              <a:rPr lang="he-IL" dirty="0"/>
              <a:t>המצאה זו אפשרה להפיץ את הקריקטורות ברבים</a:t>
            </a:r>
            <a:r>
              <a:rPr lang="he-IL" dirty="0" smtClean="0"/>
              <a:t>.</a:t>
            </a:r>
            <a:r>
              <a:rPr lang="he-IL" dirty="0"/>
              <a:t/>
            </a:r>
            <a:br>
              <a:rPr lang="he-IL" dirty="0"/>
            </a:br>
            <a:r>
              <a:rPr lang="he-IL" dirty="0"/>
              <a:t>קריקטורות עוסקות באירועים </a:t>
            </a:r>
            <a:r>
              <a:rPr lang="he-IL" b="1" dirty="0"/>
              <a:t>שקורים בחברה מסוימת בזמן מסוים</a:t>
            </a:r>
            <a:r>
              <a:rPr lang="he-IL" dirty="0"/>
              <a:t>. כדי להבין ולדעת לפענח אותן, על הקורא להיות בקיא בנושאים העומדים על סדר היום הפוליטי והחברתי.</a:t>
            </a:r>
            <a:br>
              <a:rPr lang="he-IL" dirty="0"/>
            </a:br>
            <a:endParaRPr lang="he-IL" dirty="0"/>
          </a:p>
        </p:txBody>
      </p:sp>
    </p:spTree>
    <p:extLst>
      <p:ext uri="{BB962C8B-B14F-4D97-AF65-F5344CB8AC3E}">
        <p14:creationId xmlns:p14="http://schemas.microsoft.com/office/powerpoint/2010/main" val="3831485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85800" y="344606"/>
            <a:ext cx="10396882" cy="1151965"/>
          </a:xfrm>
        </p:spPr>
        <p:txBody>
          <a:bodyPr/>
          <a:lstStyle/>
          <a:p>
            <a:pPr algn="ctr"/>
            <a:r>
              <a:rPr lang="he-IL" dirty="0" smtClean="0"/>
              <a:t>ניתוח קריקטורה </a:t>
            </a:r>
            <a:endParaRPr lang="he-IL" dirty="0"/>
          </a:p>
        </p:txBody>
      </p:sp>
      <p:sp>
        <p:nvSpPr>
          <p:cNvPr id="3" name="מציין מיקום תוכן 2"/>
          <p:cNvSpPr>
            <a:spLocks noGrp="1"/>
          </p:cNvSpPr>
          <p:nvPr>
            <p:ph sz="quarter" idx="13"/>
          </p:nvPr>
        </p:nvSpPr>
        <p:spPr>
          <a:xfrm>
            <a:off x="685800" y="1496571"/>
            <a:ext cx="10394707" cy="3311189"/>
          </a:xfrm>
        </p:spPr>
        <p:txBody>
          <a:bodyPr/>
          <a:lstStyle/>
          <a:p>
            <a:r>
              <a:rPr lang="he-IL" b="1" dirty="0"/>
              <a:t>שלב ראשון</a:t>
            </a:r>
            <a:br>
              <a:rPr lang="he-IL" b="1" dirty="0"/>
            </a:br>
            <a:r>
              <a:rPr lang="he-IL" dirty="0"/>
              <a:t>לזהות את פרטי הקריקטורה ולאתר את המקור </a:t>
            </a:r>
            <a:r>
              <a:rPr lang="he-IL" dirty="0" smtClean="0"/>
              <a:t>שלה</a:t>
            </a:r>
            <a:endParaRPr lang="he-IL" dirty="0"/>
          </a:p>
          <a:p>
            <a:r>
              <a:rPr lang="he-IL" b="1" dirty="0"/>
              <a:t>שלב שני</a:t>
            </a:r>
            <a:br>
              <a:rPr lang="he-IL" b="1" dirty="0"/>
            </a:br>
            <a:r>
              <a:rPr lang="he-IL" dirty="0"/>
              <a:t>להבין את תוכן הקריקטורה, לפענח את המסר שלה ולפרש אותה.</a:t>
            </a:r>
          </a:p>
          <a:p>
            <a:r>
              <a:rPr lang="he-IL" b="1" dirty="0"/>
              <a:t>שלב שלישי</a:t>
            </a:r>
            <a:br>
              <a:rPr lang="he-IL" b="1" dirty="0"/>
            </a:br>
            <a:r>
              <a:rPr lang="he-IL" dirty="0"/>
              <a:t>לחוות דעה אישית על הקריקטורה בהיבטים שונים.</a:t>
            </a:r>
          </a:p>
          <a:p>
            <a:endParaRPr lang="he-IL" dirty="0"/>
          </a:p>
        </p:txBody>
      </p:sp>
    </p:spTree>
    <p:extLst>
      <p:ext uri="{BB962C8B-B14F-4D97-AF65-F5344CB8AC3E}">
        <p14:creationId xmlns:p14="http://schemas.microsoft.com/office/powerpoint/2010/main" val="73044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b="1" dirty="0" smtClean="0"/>
              <a:t>ניתוח קריקטורה- פירוט</a:t>
            </a:r>
            <a:endParaRPr lang="he-IL" b="1" dirty="0"/>
          </a:p>
        </p:txBody>
      </p:sp>
      <p:pic>
        <p:nvPicPr>
          <p:cNvPr id="4" name="מציין מיקום תוכן 3"/>
          <p:cNvPicPr>
            <a:picLocks noGrp="1" noChangeAspect="1"/>
          </p:cNvPicPr>
          <p:nvPr>
            <p:ph sz="quarter" idx="13"/>
          </p:nvPr>
        </p:nvPicPr>
        <p:blipFill>
          <a:blip r:embed="rId2"/>
          <a:stretch>
            <a:fillRect/>
          </a:stretch>
        </p:blipFill>
        <p:spPr>
          <a:xfrm>
            <a:off x="587275" y="2129050"/>
            <a:ext cx="10593933" cy="2307964"/>
          </a:xfrm>
          <a:prstGeom prst="rect">
            <a:avLst/>
          </a:prstGeom>
        </p:spPr>
      </p:pic>
    </p:spTree>
    <p:extLst>
      <p:ext uri="{BB962C8B-B14F-4D97-AF65-F5344CB8AC3E}">
        <p14:creationId xmlns:p14="http://schemas.microsoft.com/office/powerpoint/2010/main" val="469025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ybag.ebag.cet.ac.il/ImageViewer.aspx?nFileID=455802&amp;nWidth=800&amp;stretch=False"/>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129051" y="676041"/>
            <a:ext cx="7601803" cy="4601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491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פרטים על הקריקטורה </a:t>
            </a:r>
            <a:endParaRPr lang="he-IL" dirty="0"/>
          </a:p>
        </p:txBody>
      </p:sp>
      <p:sp>
        <p:nvSpPr>
          <p:cNvPr id="3" name="מציין מיקום תוכן 2"/>
          <p:cNvSpPr>
            <a:spLocks noGrp="1"/>
          </p:cNvSpPr>
          <p:nvPr>
            <p:ph sz="quarter" idx="13"/>
          </p:nvPr>
        </p:nvSpPr>
        <p:spPr>
          <a:xfrm>
            <a:off x="549322" y="2455755"/>
            <a:ext cx="10123227" cy="2549498"/>
          </a:xfrm>
        </p:spPr>
        <p:txBody>
          <a:bodyPr>
            <a:normAutofit/>
          </a:bodyPr>
          <a:lstStyle/>
          <a:p>
            <a:pPr marL="0" indent="0">
              <a:buNone/>
            </a:pPr>
            <a:r>
              <a:rPr lang="he-IL" sz="1800" dirty="0"/>
              <a:t>הקריקטורה שלפנינו התפרסמה לראשונה במגזין הומוריסטי שנקרא בגרמנית </a:t>
            </a:r>
            <a:r>
              <a:rPr lang="en-US" sz="1800" b="1" dirty="0"/>
              <a:t>Der Scherer </a:t>
            </a:r>
            <a:r>
              <a:rPr lang="en-US" sz="1800" dirty="0" smtClean="0"/>
              <a:t>)</a:t>
            </a:r>
            <a:r>
              <a:rPr lang="he-IL" sz="1800" dirty="0" smtClean="0"/>
              <a:t>״הגוזז")שיצא </a:t>
            </a:r>
            <a:r>
              <a:rPr lang="he-IL" sz="1800" dirty="0"/>
              <a:t>לאור באוסטרו-הונגריה. מטרת המגזין </a:t>
            </a:r>
            <a:r>
              <a:rPr lang="he-IL" sz="1800" dirty="0" err="1"/>
              <a:t>היתה</a:t>
            </a:r>
            <a:r>
              <a:rPr lang="he-IL" sz="1800" dirty="0"/>
              <a:t> לבחון אירועים פוליטיים באמצעים אמנותיים והומוריסטיים. המגזין התייחס </a:t>
            </a:r>
            <a:r>
              <a:rPr lang="he-IL" sz="1800" b="1" dirty="0"/>
              <a:t>לאוסטרים כחלק מהאומה הגרמנית והצביע על עליונותם</a:t>
            </a:r>
            <a:r>
              <a:rPr lang="he-IL" sz="1800" dirty="0"/>
              <a:t>, ולעתים </a:t>
            </a:r>
            <a:r>
              <a:rPr lang="he-IL" sz="1800" b="1" dirty="0"/>
              <a:t>קרובות תקף יהודים </a:t>
            </a:r>
            <a:r>
              <a:rPr lang="he-IL" sz="1800" dirty="0"/>
              <a:t>וכן אנשי דת נוצרים.</a:t>
            </a:r>
          </a:p>
        </p:txBody>
      </p:sp>
      <p:sp>
        <p:nvSpPr>
          <p:cNvPr id="4" name="TextBox 3"/>
          <p:cNvSpPr txBox="1"/>
          <p:nvPr/>
        </p:nvSpPr>
        <p:spPr>
          <a:xfrm>
            <a:off x="1241947" y="1837765"/>
            <a:ext cx="9307774" cy="369332"/>
          </a:xfrm>
          <a:prstGeom prst="rect">
            <a:avLst/>
          </a:prstGeom>
          <a:noFill/>
        </p:spPr>
        <p:txBody>
          <a:bodyPr wrap="square" rtlCol="1">
            <a:spAutoFit/>
          </a:bodyPr>
          <a:lstStyle/>
          <a:p>
            <a:pPr algn="r"/>
            <a:r>
              <a:rPr lang="he-IL" dirty="0" smtClean="0"/>
              <a:t>כותרת הקריקטורה לא מופיעה-</a:t>
            </a:r>
            <a:r>
              <a:rPr lang="he-IL" b="1" dirty="0" smtClean="0"/>
              <a:t>הקפיטליזם היהודי המנצל </a:t>
            </a:r>
            <a:endParaRPr lang="he-IL" b="1" dirty="0"/>
          </a:p>
        </p:txBody>
      </p:sp>
      <p:sp>
        <p:nvSpPr>
          <p:cNvPr id="6" name="מלבן 5"/>
          <p:cNvSpPr/>
          <p:nvPr/>
        </p:nvSpPr>
        <p:spPr>
          <a:xfrm>
            <a:off x="5501745" y="2455755"/>
            <a:ext cx="6139795" cy="369332"/>
          </a:xfrm>
          <a:prstGeom prst="rect">
            <a:avLst/>
          </a:prstGeom>
        </p:spPr>
        <p:txBody>
          <a:bodyPr wrap="square">
            <a:spAutoFit/>
          </a:bodyPr>
          <a:lstStyle/>
          <a:p>
            <a:r>
              <a:rPr lang="he-IL" dirty="0" smtClean="0">
                <a:solidFill>
                  <a:srgbClr val="000000"/>
                </a:solidFill>
                <a:latin typeface="Arial" panose="020B0604020202020204" pitchFamily="34" charset="0"/>
              </a:rPr>
              <a:t>תרגום הכיתוב- </a:t>
            </a:r>
            <a:r>
              <a:rPr lang="he-IL" b="1" dirty="0" smtClean="0">
                <a:solidFill>
                  <a:srgbClr val="000000"/>
                </a:solidFill>
                <a:latin typeface="Arial" panose="020B0604020202020204" pitchFamily="34" charset="0"/>
              </a:rPr>
              <a:t>פטנט </a:t>
            </a:r>
            <a:r>
              <a:rPr lang="he-IL" b="1" dirty="0">
                <a:solidFill>
                  <a:srgbClr val="000000"/>
                </a:solidFill>
                <a:latin typeface="Arial" panose="020B0604020202020204" pitchFamily="34" charset="0"/>
              </a:rPr>
              <a:t>להנעת המכונית בזול וללא סיכונים</a:t>
            </a:r>
            <a:endParaRPr lang="he-IL" b="1" dirty="0"/>
          </a:p>
        </p:txBody>
      </p:sp>
    </p:spTree>
    <p:extLst>
      <p:ext uri="{BB962C8B-B14F-4D97-AF65-F5344CB8AC3E}">
        <p14:creationId xmlns:p14="http://schemas.microsoft.com/office/powerpoint/2010/main" val="493677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algn="r"/>
            <a:r>
              <a:rPr lang="he-IL" dirty="0" smtClean="0"/>
              <a:t>החיה נושכת הנשך הגדולה בעולם, וינה 1901</a:t>
            </a:r>
            <a:endParaRPr lang="he-IL" dirty="0"/>
          </a:p>
        </p:txBody>
      </p:sp>
      <p:pic>
        <p:nvPicPr>
          <p:cNvPr id="4" name="מציין מיקום תוכן 3"/>
          <p:cNvPicPr>
            <a:picLocks noGrp="1" noChangeAspect="1"/>
          </p:cNvPicPr>
          <p:nvPr>
            <p:ph sz="quarter" idx="13"/>
          </p:nvPr>
        </p:nvPicPr>
        <p:blipFill>
          <a:blip r:embed="rId2"/>
          <a:stretch>
            <a:fillRect/>
          </a:stretch>
        </p:blipFill>
        <p:spPr>
          <a:xfrm>
            <a:off x="3821373" y="2063750"/>
            <a:ext cx="3470535" cy="3311525"/>
          </a:xfrm>
          <a:prstGeom prst="rect">
            <a:avLst/>
          </a:prstGeom>
        </p:spPr>
      </p:pic>
    </p:spTree>
    <p:extLst>
      <p:ext uri="{BB962C8B-B14F-4D97-AF65-F5344CB8AC3E}">
        <p14:creationId xmlns:p14="http://schemas.microsoft.com/office/powerpoint/2010/main" val="2542931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ניתוח הקריקטורה </a:t>
            </a:r>
            <a:endParaRPr lang="he-IL" dirty="0"/>
          </a:p>
        </p:txBody>
      </p:sp>
      <p:sp>
        <p:nvSpPr>
          <p:cNvPr id="5" name="מציין מיקום תוכן 4"/>
          <p:cNvSpPr>
            <a:spLocks noGrp="1"/>
          </p:cNvSpPr>
          <p:nvPr>
            <p:ph sz="quarter" idx="13"/>
          </p:nvPr>
        </p:nvSpPr>
        <p:spPr>
          <a:xfrm>
            <a:off x="481084" y="794155"/>
            <a:ext cx="10394707" cy="2863446"/>
          </a:xfrm>
        </p:spPr>
        <p:txBody>
          <a:bodyPr/>
          <a:lstStyle/>
          <a:p>
            <a:pPr marL="0" indent="0">
              <a:buNone/>
            </a:pPr>
            <a:r>
              <a:rPr lang="he-IL" dirty="0"/>
              <a:t>בקריקטורה זו מוצג היהודי </a:t>
            </a:r>
            <a:r>
              <a:rPr lang="he-IL" b="1" dirty="0"/>
              <a:t>כמפלצת </a:t>
            </a:r>
            <a:r>
              <a:rPr lang="he-IL" dirty="0"/>
              <a:t>המדביר תחתיו תבל ומלואה. הקריקטורה יוצרת </a:t>
            </a:r>
            <a:r>
              <a:rPr lang="he-IL" b="1" dirty="0"/>
              <a:t>מעין ניכור</a:t>
            </a:r>
            <a:r>
              <a:rPr lang="he-IL" dirty="0"/>
              <a:t> בינה לבין הצופה, מה שיכול ליצור ניכור במוחו של הצופה כאשר יביט ביהודי.</a:t>
            </a:r>
          </a:p>
        </p:txBody>
      </p:sp>
      <p:sp>
        <p:nvSpPr>
          <p:cNvPr id="6" name="TextBox 5"/>
          <p:cNvSpPr txBox="1"/>
          <p:nvPr/>
        </p:nvSpPr>
        <p:spPr>
          <a:xfrm>
            <a:off x="2699850" y="2750293"/>
            <a:ext cx="8305479" cy="1015663"/>
          </a:xfrm>
          <a:prstGeom prst="rect">
            <a:avLst/>
          </a:prstGeom>
          <a:noFill/>
        </p:spPr>
        <p:txBody>
          <a:bodyPr wrap="none" rtlCol="1">
            <a:spAutoFit/>
          </a:bodyPr>
          <a:lstStyle/>
          <a:p>
            <a:pPr algn="r"/>
            <a:r>
              <a:rPr lang="he-IL" sz="2000" cap="all" dirty="0"/>
              <a:t>במחקריו, קובע סתיו כי אחת ממטרותיו של הנאציזם הייתה לחשוף את </a:t>
            </a:r>
            <a:r>
              <a:rPr lang="he-IL" sz="2000" b="1" cap="all" dirty="0"/>
              <a:t>השטן </a:t>
            </a:r>
            <a:r>
              <a:rPr lang="he-IL" sz="2000" b="1" cap="all" dirty="0" smtClean="0"/>
              <a:t>היהודי</a:t>
            </a:r>
          </a:p>
          <a:p>
            <a:pPr algn="r"/>
            <a:r>
              <a:rPr lang="he-IL" sz="2000" cap="all" dirty="0" smtClean="0"/>
              <a:t>ולהסיר </a:t>
            </a:r>
            <a:r>
              <a:rPr lang="he-IL" sz="2000" cap="all" dirty="0"/>
              <a:t>ממנו את המסכה </a:t>
            </a:r>
            <a:r>
              <a:rPr lang="he-IL" sz="2000" b="1" cap="all" dirty="0"/>
              <a:t>ה"כמו אנושית" שהוא לובש</a:t>
            </a:r>
            <a:r>
              <a:rPr lang="he-IL" sz="2000" cap="all" dirty="0"/>
              <a:t>. </a:t>
            </a:r>
          </a:p>
          <a:p>
            <a:pPr algn="r"/>
            <a:r>
              <a:rPr lang="he-IL" sz="2000" cap="all" dirty="0"/>
              <a:t>מאמצים אלו נעשו בעיקר על ידי הקולנוע והאיור.</a:t>
            </a:r>
          </a:p>
        </p:txBody>
      </p:sp>
    </p:spTree>
    <p:extLst>
      <p:ext uri="{BB962C8B-B14F-4D97-AF65-F5344CB8AC3E}">
        <p14:creationId xmlns:p14="http://schemas.microsoft.com/office/powerpoint/2010/main" val="620175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"אביב</a:t>
            </a:r>
            <a:r>
              <a:rPr lang="he-IL" dirty="0"/>
              <a:t>", מתוך ה"דר </a:t>
            </a:r>
            <a:r>
              <a:rPr lang="he-IL" dirty="0" err="1"/>
              <a:t>שטירמר</a:t>
            </a:r>
            <a:r>
              <a:rPr lang="he-IL" dirty="0"/>
              <a:t>", אפריל 1934.</a:t>
            </a:r>
          </a:p>
        </p:txBody>
      </p:sp>
      <p:pic>
        <p:nvPicPr>
          <p:cNvPr id="5" name="תמונה 4"/>
          <p:cNvPicPr>
            <a:picLocks noChangeAspect="1"/>
          </p:cNvPicPr>
          <p:nvPr/>
        </p:nvPicPr>
        <p:blipFill>
          <a:blip r:embed="rId2"/>
          <a:stretch>
            <a:fillRect/>
          </a:stretch>
        </p:blipFill>
        <p:spPr>
          <a:xfrm>
            <a:off x="3605851" y="2405985"/>
            <a:ext cx="3613813" cy="2780163"/>
          </a:xfrm>
          <a:prstGeom prst="rect">
            <a:avLst/>
          </a:prstGeom>
        </p:spPr>
      </p:pic>
    </p:spTree>
    <p:extLst>
      <p:ext uri="{BB962C8B-B14F-4D97-AF65-F5344CB8AC3E}">
        <p14:creationId xmlns:p14="http://schemas.microsoft.com/office/powerpoint/2010/main" val="3801883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ניתוח הקריקטורה </a:t>
            </a:r>
            <a:endParaRPr lang="he-IL" dirty="0"/>
          </a:p>
        </p:txBody>
      </p:sp>
      <p:sp>
        <p:nvSpPr>
          <p:cNvPr id="3" name="מציין מיקום תוכן 2"/>
          <p:cNvSpPr>
            <a:spLocks noGrp="1"/>
          </p:cNvSpPr>
          <p:nvPr>
            <p:ph sz="quarter" idx="13"/>
          </p:nvPr>
        </p:nvSpPr>
        <p:spPr/>
        <p:txBody>
          <a:bodyPr/>
          <a:lstStyle/>
          <a:p>
            <a:r>
              <a:rPr lang="he-IL" dirty="0"/>
              <a:t>בציור רואים כי מול </a:t>
            </a:r>
            <a:r>
              <a:rPr lang="he-IL" b="1" dirty="0"/>
              <a:t>הטוהר הבלונדיני, </a:t>
            </a:r>
            <a:r>
              <a:rPr lang="he-IL" dirty="0"/>
              <a:t>התום, הגאווה, חדוות </a:t>
            </a:r>
            <a:r>
              <a:rPr lang="he-IL" b="1" dirty="0"/>
              <a:t>הנעורים והגו הזקוף של הגרמני </a:t>
            </a:r>
            <a:r>
              <a:rPr lang="he-IL" dirty="0"/>
              <a:t>נישאת המסה השחורה, הרופסת, </a:t>
            </a:r>
            <a:r>
              <a:rPr lang="he-IL" dirty="0" err="1"/>
              <a:t>השעירה</a:t>
            </a:r>
            <a:r>
              <a:rPr lang="he-IL" dirty="0"/>
              <a:t> והמרושעת של היהודי. היהודי הממושקף, חבוש המגבעת, חנוט במעיל כבד וחליפה, הוא היפוכו של חדוות האביב הקורנת משני הצעירים המתמזגים עם הטבע. השימוש בעיקרון אור-צל בקריקטורה זו מעניק ליהודי משהו מ</a:t>
            </a:r>
            <a:r>
              <a:rPr lang="he-IL" b="1" dirty="0"/>
              <a:t>חרדת הערפדים מפני </a:t>
            </a:r>
            <a:r>
              <a:rPr lang="he-IL" dirty="0"/>
              <a:t>אור השמש. זהו ביטוי להגדרתו של היטלר "היהודי הוא ישות אחרת, זרה לטבע". השפעתו של ציור זה היא כפולה. מצד אחד, מחולל גאווה והזדהות עם יופיים הפיזי של שני הצעירים הגרמניים. מצד שני, מעורר פחד ושנאה מפני השטן היהודי. מתוך "השלום- קריקטורה ערבית"</a:t>
            </a:r>
          </a:p>
        </p:txBody>
      </p:sp>
    </p:spTree>
    <p:extLst>
      <p:ext uri="{BB962C8B-B14F-4D97-AF65-F5344CB8AC3E}">
        <p14:creationId xmlns:p14="http://schemas.microsoft.com/office/powerpoint/2010/main" val="2010166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13598" y="290015"/>
            <a:ext cx="10396882" cy="1151965"/>
          </a:xfrm>
        </p:spPr>
        <p:txBody>
          <a:bodyPr/>
          <a:lstStyle/>
          <a:p>
            <a:pPr algn="ctr"/>
            <a:r>
              <a:rPr lang="he-IL" dirty="0" smtClean="0"/>
              <a:t>קריקטורות נוספות </a:t>
            </a:r>
            <a:endParaRPr lang="he-IL" dirty="0"/>
          </a:p>
        </p:txBody>
      </p:sp>
      <p:pic>
        <p:nvPicPr>
          <p:cNvPr id="4" name="מציין מיקום תוכן 3"/>
          <p:cNvPicPr>
            <a:picLocks noGrp="1" noChangeAspect="1"/>
          </p:cNvPicPr>
          <p:nvPr>
            <p:ph sz="quarter" idx="13"/>
          </p:nvPr>
        </p:nvPicPr>
        <p:blipFill>
          <a:blip r:embed="rId2"/>
          <a:stretch>
            <a:fillRect/>
          </a:stretch>
        </p:blipFill>
        <p:spPr>
          <a:xfrm>
            <a:off x="3018702" y="2285004"/>
            <a:ext cx="3215777" cy="3114675"/>
          </a:xfrm>
          <a:prstGeom prst="rect">
            <a:avLst/>
          </a:prstGeom>
        </p:spPr>
      </p:pic>
      <p:pic>
        <p:nvPicPr>
          <p:cNvPr id="6" name="תמונה 5"/>
          <p:cNvPicPr>
            <a:picLocks noChangeAspect="1"/>
          </p:cNvPicPr>
          <p:nvPr/>
        </p:nvPicPr>
        <p:blipFill>
          <a:blip r:embed="rId3"/>
          <a:stretch>
            <a:fillRect/>
          </a:stretch>
        </p:blipFill>
        <p:spPr>
          <a:xfrm>
            <a:off x="6705169" y="2203988"/>
            <a:ext cx="2298936" cy="3114675"/>
          </a:xfrm>
          <a:prstGeom prst="rect">
            <a:avLst/>
          </a:prstGeom>
        </p:spPr>
      </p:pic>
      <p:sp>
        <p:nvSpPr>
          <p:cNvPr id="7" name="TextBox 6"/>
          <p:cNvSpPr txBox="1"/>
          <p:nvPr/>
        </p:nvSpPr>
        <p:spPr>
          <a:xfrm>
            <a:off x="9148385" y="2947917"/>
            <a:ext cx="1951630" cy="1477328"/>
          </a:xfrm>
          <a:prstGeom prst="rect">
            <a:avLst/>
          </a:prstGeom>
          <a:noFill/>
        </p:spPr>
        <p:txBody>
          <a:bodyPr wrap="square" rtlCol="1">
            <a:spAutoFit/>
          </a:bodyPr>
          <a:lstStyle/>
          <a:p>
            <a:r>
              <a:rPr lang="he-IL"/>
              <a:t>"היהודי הנצחי הנודד", חיתוך עץ ציבעוני מאת גוסטאב דורה, 1852.</a:t>
            </a:r>
            <a:endParaRPr lang="he-IL" dirty="0"/>
          </a:p>
        </p:txBody>
      </p:sp>
      <p:sp>
        <p:nvSpPr>
          <p:cNvPr id="8" name="מלבן 7"/>
          <p:cNvSpPr/>
          <p:nvPr/>
        </p:nvSpPr>
        <p:spPr>
          <a:xfrm>
            <a:off x="482140" y="290015"/>
            <a:ext cx="2301217" cy="4801314"/>
          </a:xfrm>
          <a:prstGeom prst="rect">
            <a:avLst/>
          </a:prstGeom>
        </p:spPr>
        <p:txBody>
          <a:bodyPr wrap="square">
            <a:spAutoFit/>
          </a:bodyPr>
          <a:lstStyle/>
          <a:p>
            <a:r>
              <a:rPr lang="he-IL" dirty="0"/>
              <a:t>איור אנטישמי מתוך "פטריית הרעל", ספר לילדים בגרמניה בהוצאת "דר </a:t>
            </a:r>
            <a:r>
              <a:rPr lang="he-IL" dirty="0" err="1"/>
              <a:t>שטרימר</a:t>
            </a:r>
            <a:r>
              <a:rPr lang="he-IL" dirty="0"/>
              <a:t>". בתחתית </a:t>
            </a:r>
            <a:r>
              <a:rPr lang="he-IL" dirty="0" err="1"/>
              <a:t>כתוב:"האלוקים</a:t>
            </a:r>
            <a:r>
              <a:rPr lang="he-IL" dirty="0"/>
              <a:t> של היהודים הוא הכסף. בכדי להרוויח עוד כסף, היהודי יבצע פשעים נתעבים. הוא לא ינוח ולא ישקוט עד שיוכל לשבת על שק ענק מלא כסף, עד שיהפוך למלך הכסף..." על השק כתוב </a:t>
            </a:r>
            <a:r>
              <a:rPr lang="en-US" dirty="0"/>
              <a:t>GELD ,</a:t>
            </a:r>
            <a:r>
              <a:rPr lang="he-IL" dirty="0"/>
              <a:t>בגרמנית: זהב, אבל גם כסף המשמש למסחר.</a:t>
            </a:r>
          </a:p>
        </p:txBody>
      </p:sp>
    </p:spTree>
    <p:extLst>
      <p:ext uri="{BB962C8B-B14F-4D97-AF65-F5344CB8AC3E}">
        <p14:creationId xmlns:p14="http://schemas.microsoft.com/office/powerpoint/2010/main" val="1706237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smtClean="0"/>
              <a:t>מטלה </a:t>
            </a:r>
            <a:endParaRPr lang="he-IL" dirty="0"/>
          </a:p>
        </p:txBody>
      </p:sp>
      <p:sp>
        <p:nvSpPr>
          <p:cNvPr id="3" name="מציין מיקום תוכן 2"/>
          <p:cNvSpPr>
            <a:spLocks noGrp="1"/>
          </p:cNvSpPr>
          <p:nvPr>
            <p:ph sz="quarter" idx="13"/>
          </p:nvPr>
        </p:nvSpPr>
        <p:spPr/>
        <p:txBody>
          <a:bodyPr/>
          <a:lstStyle/>
          <a:p>
            <a:r>
              <a:rPr lang="he-IL" dirty="0" smtClean="0"/>
              <a:t>מצאו קריקטורה אנטישמית מהמאה ה19-20.</a:t>
            </a:r>
          </a:p>
          <a:p>
            <a:r>
              <a:rPr lang="he-IL" dirty="0" smtClean="0"/>
              <a:t>נתחו אותה לפי הכללים המופיעים במצגת לניתוח קריקטורה .</a:t>
            </a:r>
          </a:p>
          <a:p>
            <a:r>
              <a:rPr lang="he-IL" dirty="0" smtClean="0"/>
              <a:t>העלו את הקריקטורה וניתוחה למצגת שיתופית </a:t>
            </a:r>
            <a:r>
              <a:rPr lang="he-IL" dirty="0" err="1" smtClean="0"/>
              <a:t>כתתית</a:t>
            </a:r>
            <a:r>
              <a:rPr lang="he-IL" dirty="0" smtClean="0"/>
              <a:t>(אין לחזור על אותה קריקטורה פעמיים) .</a:t>
            </a:r>
          </a:p>
          <a:p>
            <a:r>
              <a:rPr lang="en-US" dirty="0">
                <a:hlinkClick r:id="rId2"/>
              </a:rPr>
              <a:t>https://</a:t>
            </a:r>
            <a:r>
              <a:rPr lang="en-US" dirty="0" smtClean="0">
                <a:hlinkClick r:id="rId2"/>
              </a:rPr>
              <a:t>docs.google.com/presentation/d/1CKiDXe8R6W7LdxsP1o7xpojq4dyngQWJT4JOE9MrXFs/edit?usp=sharing</a:t>
            </a:r>
            <a:endParaRPr lang="he-IL" smtClean="0"/>
          </a:p>
          <a:p>
            <a:endParaRPr lang="he-IL" dirty="0"/>
          </a:p>
        </p:txBody>
      </p:sp>
    </p:spTree>
    <p:extLst>
      <p:ext uri="{BB962C8B-B14F-4D97-AF65-F5344CB8AC3E}">
        <p14:creationId xmlns:p14="http://schemas.microsoft.com/office/powerpoint/2010/main" val="29067022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האירוע המרכזי">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TM04033927[[fn=האירוע המרכזי]]</Template>
  <TotalTime>67</TotalTime>
  <Words>562</Words>
  <Application>Microsoft Office PowerPoint</Application>
  <PresentationFormat>מסך רחב</PresentationFormat>
  <Paragraphs>34</Paragraphs>
  <Slides>12</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12</vt:i4>
      </vt:variant>
    </vt:vector>
  </HeadingPairs>
  <TitlesOfParts>
    <vt:vector size="16" baseType="lpstr">
      <vt:lpstr>Arial</vt:lpstr>
      <vt:lpstr>Impact</vt:lpstr>
      <vt:lpstr>Times New Roman</vt:lpstr>
      <vt:lpstr>האירוע המרכזי</vt:lpstr>
      <vt:lpstr>קריקטורות אנטישמיות </vt:lpstr>
      <vt:lpstr>קריקטורה </vt:lpstr>
      <vt:lpstr>ניתוח קריקטורה </vt:lpstr>
      <vt:lpstr>ניתוח קריקטורה- פירוט</vt:lpstr>
      <vt:lpstr>מצגת של PowerPoint‏</vt:lpstr>
      <vt:lpstr>פרטים על הקריקטורה </vt:lpstr>
      <vt:lpstr>החיה נושכת הנשך הגדולה בעולם, וינה 1901</vt:lpstr>
      <vt:lpstr>ניתוח הקריקטורה </vt:lpstr>
      <vt:lpstr>"אביב", מתוך ה"דר שטירמר", אפריל 1934.</vt:lpstr>
      <vt:lpstr>ניתוח הקריקטורה </vt:lpstr>
      <vt:lpstr>קריקטורות נוספות </vt:lpstr>
      <vt:lpstr>מטלה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קריקטורות אנטישמיות</dc:title>
  <dc:creator>student</dc:creator>
  <cp:lastModifiedBy>student</cp:lastModifiedBy>
  <cp:revision>13</cp:revision>
  <dcterms:created xsi:type="dcterms:W3CDTF">2020-04-20T18:17:22Z</dcterms:created>
  <dcterms:modified xsi:type="dcterms:W3CDTF">2020-04-20T19:25:36Z</dcterms:modified>
</cp:coreProperties>
</file>