
<file path=[Content_Types].xml><?xml version="1.0" encoding="utf-8"?>
<Types xmlns="http://schemas.openxmlformats.org/package/2006/content-types">
  <Default ContentType="application/xml" Extension="xml"/>
  <Default ContentType="image/png" Extension="png"/>
  <Default ContentType="image/jpeg" Extension="jpeg"/>
  <Default ContentType="application/vnd.openxmlformats-package.relationships+xml" Extension="rels"/>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0.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Override ContentType="application/vnd.openxmlformats-officedocument.presentationml.viewProps+xml" PartName="/ppt/viewProps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sldIdLst>
    <p:sldId id="256" r:id="rId5"/>
    <p:sldId id="257" r:id="rId6"/>
    <p:sldId id="258" r:id="rId7"/>
    <p:sldId id="259" r:id="rId8"/>
    <p:sldId id="260" r:id="rId9"/>
    <p:sldId id="261" r:id="rId10"/>
    <p:sldId id="262" r:id="rId11"/>
    <p:sldId id="263" r:id="rId12"/>
  </p:sldIdLst>
  <p:sldSz cy="6858000" cx="9144000"/>
  <p:notesSz cx="6858000" cy="9144000"/>
  <p:defaultTextStyle>
    <a:defPPr lvl="0">
      <a:defRPr lang="he-IL"/>
    </a:defPPr>
    <a:lvl1pPr defTabSz="914400" eaLnBrk="1" hangingPunct="1" latinLnBrk="0" lvl="0" marL="0" rtl="1" algn="r">
      <a:defRPr kern="1200" sz="1800">
        <a:solidFill>
          <a:schemeClr val="tx1"/>
        </a:solidFill>
        <a:latin typeface="+mn-lt"/>
        <a:ea typeface="+mn-ea"/>
        <a:cs typeface="+mn-cs"/>
      </a:defRPr>
    </a:lvl1pPr>
    <a:lvl2pPr defTabSz="914400" eaLnBrk="1" hangingPunct="1" latinLnBrk="0" lvl="1" marL="457200" rtl="1" algn="r">
      <a:defRPr kern="1200" sz="1800">
        <a:solidFill>
          <a:schemeClr val="tx1"/>
        </a:solidFill>
        <a:latin typeface="+mn-lt"/>
        <a:ea typeface="+mn-ea"/>
        <a:cs typeface="+mn-cs"/>
      </a:defRPr>
    </a:lvl2pPr>
    <a:lvl3pPr defTabSz="914400" eaLnBrk="1" hangingPunct="1" latinLnBrk="0" lvl="2" marL="914400" rtl="1" algn="r">
      <a:defRPr kern="1200" sz="1800">
        <a:solidFill>
          <a:schemeClr val="tx1"/>
        </a:solidFill>
        <a:latin typeface="+mn-lt"/>
        <a:ea typeface="+mn-ea"/>
        <a:cs typeface="+mn-cs"/>
      </a:defRPr>
    </a:lvl3pPr>
    <a:lvl4pPr defTabSz="914400" eaLnBrk="1" hangingPunct="1" latinLnBrk="0" lvl="3" marL="1371600" rtl="1" algn="r">
      <a:defRPr kern="1200" sz="1800">
        <a:solidFill>
          <a:schemeClr val="tx1"/>
        </a:solidFill>
        <a:latin typeface="+mn-lt"/>
        <a:ea typeface="+mn-ea"/>
        <a:cs typeface="+mn-cs"/>
      </a:defRPr>
    </a:lvl4pPr>
    <a:lvl5pPr defTabSz="914400" eaLnBrk="1" hangingPunct="1" latinLnBrk="0" lvl="4" marL="1828800" rtl="1" algn="r">
      <a:defRPr kern="1200" sz="1800">
        <a:solidFill>
          <a:schemeClr val="tx1"/>
        </a:solidFill>
        <a:latin typeface="+mn-lt"/>
        <a:ea typeface="+mn-ea"/>
        <a:cs typeface="+mn-cs"/>
      </a:defRPr>
    </a:lvl5pPr>
    <a:lvl6pPr defTabSz="914400" eaLnBrk="1" hangingPunct="1" latinLnBrk="0" lvl="5" marL="2286000" rtl="1" algn="r">
      <a:defRPr kern="1200" sz="1800">
        <a:solidFill>
          <a:schemeClr val="tx1"/>
        </a:solidFill>
        <a:latin typeface="+mn-lt"/>
        <a:ea typeface="+mn-ea"/>
        <a:cs typeface="+mn-cs"/>
      </a:defRPr>
    </a:lvl6pPr>
    <a:lvl7pPr defTabSz="914400" eaLnBrk="1" hangingPunct="1" latinLnBrk="0" lvl="6" marL="2743200" rtl="1" algn="r">
      <a:defRPr kern="1200" sz="1800">
        <a:solidFill>
          <a:schemeClr val="tx1"/>
        </a:solidFill>
        <a:latin typeface="+mn-lt"/>
        <a:ea typeface="+mn-ea"/>
        <a:cs typeface="+mn-cs"/>
      </a:defRPr>
    </a:lvl7pPr>
    <a:lvl8pPr defTabSz="914400" eaLnBrk="1" hangingPunct="1" latinLnBrk="0" lvl="7" marL="3200400" rtl="1" algn="r">
      <a:defRPr kern="1200" sz="1800">
        <a:solidFill>
          <a:schemeClr val="tx1"/>
        </a:solidFill>
        <a:latin typeface="+mn-lt"/>
        <a:ea typeface="+mn-ea"/>
        <a:cs typeface="+mn-cs"/>
      </a:defRPr>
    </a:lvl8pPr>
    <a:lvl9pPr defTabSz="914400" eaLnBrk="1" hangingPunct="1" latinLnBrk="0" lvl="8" marL="3657600" rtl="1" algn="r">
      <a:defRPr kern="1200" sz="1800">
        <a:solidFill>
          <a:schemeClr val="tx1"/>
        </a:solidFill>
        <a:latin typeface="+mn-lt"/>
        <a:ea typeface="+mn-ea"/>
        <a:cs typeface="+mn-cs"/>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1.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1.xml"/><Relationship Id="rId3" Type="http://schemas.openxmlformats.org/officeDocument/2006/relationships/presProps" Target="presProps1.xml"/><Relationship Id="rId4" Type="http://schemas.openxmlformats.org/officeDocument/2006/relationships/slideMaster" Target="slideMasters/slideMaster1.xml"/><Relationship Id="rId11" Type="http://schemas.openxmlformats.org/officeDocument/2006/relationships/slide" Target="slides/slide7.xml"/><Relationship Id="rId10" Type="http://schemas.openxmlformats.org/officeDocument/2006/relationships/slide" Target="slides/slide6.xml"/><Relationship Id="rId12" Type="http://schemas.openxmlformats.org/officeDocument/2006/relationships/slide" Target="slides/slide8.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BBCC0CBD-8FD6-4AEC-AC19-CCD66F3CA147}" type="datetimeFigureOut">
              <a:rPr lang="he-IL" smtClean="0"/>
              <a:t>י"ג/אדר/תשע"ח</a:t>
            </a:fld>
            <a:endParaRPr lang="he-IL"/>
          </a:p>
        </p:txBody>
      </p:sp>
      <p:sp>
        <p:nvSpPr>
          <p:cNvPr id="16" name="Slide Number Placeholder 15"/>
          <p:cNvSpPr>
            <a:spLocks noGrp="1"/>
          </p:cNvSpPr>
          <p:nvPr>
            <p:ph type="sldNum" sz="quarter" idx="11"/>
          </p:nvPr>
        </p:nvSpPr>
        <p:spPr/>
        <p:txBody>
          <a:bodyPr/>
          <a:lstStyle/>
          <a:p>
            <a:fld id="{D7D62CB6-761A-4E8E-9552-92E0A675FCDE}" type="slidenum">
              <a:rPr lang="he-IL" smtClean="0"/>
              <a:t>‹#›</a:t>
            </a:fld>
            <a:endParaRPr lang="he-IL"/>
          </a:p>
        </p:txBody>
      </p:sp>
      <p:sp>
        <p:nvSpPr>
          <p:cNvPr id="17" name="Footer Placeholder 16"/>
          <p:cNvSpPr>
            <a:spLocks noGrp="1"/>
          </p:cNvSpPr>
          <p:nvPr>
            <p:ph type="ftr" sz="quarter" idx="12"/>
          </p:nvPr>
        </p:nvSpPr>
        <p:spPr/>
        <p:txBody>
          <a:bodyPr/>
          <a:lstStyle/>
          <a:p>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BBCC0CBD-8FD6-4AEC-AC19-CCD66F3CA147}" type="datetimeFigureOut">
              <a:rPr lang="he-IL" smtClean="0"/>
              <a:t>י"ג/אדר/תשע"ח</a:t>
            </a:fld>
            <a:endParaRPr lang="he-IL"/>
          </a:p>
        </p:txBody>
      </p:sp>
      <p:sp>
        <p:nvSpPr>
          <p:cNvPr id="15" name="Slide Number Placeholder 14"/>
          <p:cNvSpPr>
            <a:spLocks noGrp="1"/>
          </p:cNvSpPr>
          <p:nvPr>
            <p:ph type="sldNum" sz="quarter" idx="15"/>
          </p:nvPr>
        </p:nvSpPr>
        <p:spPr/>
        <p:txBody>
          <a:bodyPr/>
          <a:lstStyle>
            <a:lvl1pPr algn="ctr">
              <a:defRPr/>
            </a:lvl1pPr>
          </a:lstStyle>
          <a:p>
            <a:fld id="{D7D62CB6-761A-4E8E-9552-92E0A675FCDE}" type="slidenum">
              <a:rPr lang="he-IL" smtClean="0"/>
              <a:t>‹#›</a:t>
            </a:fld>
            <a:endParaRPr lang="he-IL"/>
          </a:p>
        </p:txBody>
      </p:sp>
      <p:sp>
        <p:nvSpPr>
          <p:cNvPr id="16" name="Footer Placeholder 15"/>
          <p:cNvSpPr>
            <a:spLocks noGrp="1"/>
          </p:cNvSpPr>
          <p:nvPr>
            <p:ph type="ftr" sz="quarter" idx="16"/>
          </p:nvPr>
        </p:nvSpPr>
        <p:spPr/>
        <p:txBody>
          <a:bodyPr/>
          <a:lstStyle/>
          <a:p>
            <a:endParaRPr lang="he-IL"/>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BCC0CBD-8FD6-4AEC-AC19-CCD66F3CA147}" type="datetimeFigureOut">
              <a:rPr lang="he-IL" smtClean="0"/>
              <a:t>י"ג/אדר/תשע"ח</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D7D62CB6-761A-4E8E-9552-92E0A675FCDE}" type="slidenum">
              <a:rPr lang="he-IL" smtClean="0"/>
              <a:t>‹#›</a:t>
            </a:fld>
            <a:endParaRPr lang="he-IL"/>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BCC0CBD-8FD6-4AEC-AC19-CCD66F3CA147}" type="datetimeFigureOut">
              <a:rPr lang="he-IL" smtClean="0"/>
              <a:t>י"ג/אדר/תשע"ח</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D7D62CB6-761A-4E8E-9552-92E0A675FCDE}" type="slidenum">
              <a:rPr lang="he-IL" smtClean="0"/>
              <a:t>‹#›</a:t>
            </a:fld>
            <a:endParaRPr lang="he-IL"/>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D7D62CB6-761A-4E8E-9552-92E0A675FCDE}" type="slidenum">
              <a:rPr lang="he-IL" smtClean="0"/>
              <a:t>‹#›</a:t>
            </a:fld>
            <a:endParaRPr lang="he-IL"/>
          </a:p>
        </p:txBody>
      </p:sp>
      <p:sp>
        <p:nvSpPr>
          <p:cNvPr id="8" name="Footer Placeholder 7"/>
          <p:cNvSpPr>
            <a:spLocks noGrp="1"/>
          </p:cNvSpPr>
          <p:nvPr>
            <p:ph type="ftr" sz="quarter" idx="11"/>
          </p:nvPr>
        </p:nvSpPr>
        <p:spPr/>
        <p:txBody>
          <a:bodyPr/>
          <a:lstStyle/>
          <a:p>
            <a:endParaRPr lang="he-IL"/>
          </a:p>
        </p:txBody>
      </p:sp>
      <p:sp>
        <p:nvSpPr>
          <p:cNvPr id="7" name="Date Placeholder 6"/>
          <p:cNvSpPr>
            <a:spLocks noGrp="1"/>
          </p:cNvSpPr>
          <p:nvPr>
            <p:ph type="dt" sz="half" idx="10"/>
          </p:nvPr>
        </p:nvSpPr>
        <p:spPr/>
        <p:txBody>
          <a:bodyPr/>
          <a:lstStyle/>
          <a:p>
            <a:fld id="{BBCC0CBD-8FD6-4AEC-AC19-CCD66F3CA147}" type="datetimeFigureOut">
              <a:rPr lang="he-IL" smtClean="0"/>
              <a:t>י"ג/אדר/תשע"ח</a:t>
            </a:fld>
            <a:endParaRPr lang="he-IL"/>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CC0CBD-8FD6-4AEC-AC19-CCD66F3CA147}" type="datetimeFigureOut">
              <a:rPr lang="he-IL" smtClean="0"/>
              <a:t>י"ג/אדר/תשע"ח</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D7D62CB6-761A-4E8E-9552-92E0A675FCDE}" type="slidenum">
              <a:rPr lang="he-IL" smtClean="0"/>
              <a:t>‹#›</a:t>
            </a:fld>
            <a:endParaRPr lang="he-IL"/>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CC0CBD-8FD6-4AEC-AC19-CCD66F3CA147}" type="datetimeFigureOut">
              <a:rPr lang="he-IL" smtClean="0"/>
              <a:t>י"ג/אדר/תשע"ח</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D7D62CB6-761A-4E8E-9552-92E0A675FCDE}" type="slidenum">
              <a:rPr lang="he-IL" smtClean="0"/>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BBCC0CBD-8FD6-4AEC-AC19-CCD66F3CA147}" type="datetimeFigureOut">
              <a:rPr lang="he-IL" smtClean="0"/>
              <a:t>י"ג/אדר/תשע"ח</a:t>
            </a:fld>
            <a:endParaRPr lang="he-IL"/>
          </a:p>
        </p:txBody>
      </p:sp>
      <p:sp>
        <p:nvSpPr>
          <p:cNvPr id="9" name="Slide Number Placeholder 8"/>
          <p:cNvSpPr>
            <a:spLocks noGrp="1"/>
          </p:cNvSpPr>
          <p:nvPr>
            <p:ph type="sldNum" sz="quarter" idx="15"/>
          </p:nvPr>
        </p:nvSpPr>
        <p:spPr/>
        <p:txBody>
          <a:bodyPr/>
          <a:lstStyle/>
          <a:p>
            <a:fld id="{D7D62CB6-761A-4E8E-9552-92E0A675FCDE}" type="slidenum">
              <a:rPr lang="he-IL" smtClean="0"/>
              <a:t>‹#›</a:t>
            </a:fld>
            <a:endParaRPr lang="he-IL"/>
          </a:p>
        </p:txBody>
      </p:sp>
      <p:sp>
        <p:nvSpPr>
          <p:cNvPr id="10" name="Footer Placeholder 9"/>
          <p:cNvSpPr>
            <a:spLocks noGrp="1"/>
          </p:cNvSpPr>
          <p:nvPr>
            <p:ph type="ftr" sz="quarter" idx="16"/>
          </p:nvPr>
        </p:nvSpPr>
        <p:spPr/>
        <p:txBody>
          <a:bodyPr/>
          <a:lstStyle/>
          <a:p>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BBCC0CBD-8FD6-4AEC-AC19-CCD66F3CA147}" type="datetimeFigureOut">
              <a:rPr lang="he-IL" smtClean="0"/>
              <a:t>י"ג/אדר/תשע"ח</a:t>
            </a:fld>
            <a:endParaRPr lang="he-IL"/>
          </a:p>
        </p:txBody>
      </p:sp>
      <p:sp>
        <p:nvSpPr>
          <p:cNvPr id="9" name="Slide Number Placeholder 8"/>
          <p:cNvSpPr>
            <a:spLocks noGrp="1"/>
          </p:cNvSpPr>
          <p:nvPr>
            <p:ph type="sldNum" sz="quarter" idx="11"/>
          </p:nvPr>
        </p:nvSpPr>
        <p:spPr/>
        <p:txBody>
          <a:bodyPr/>
          <a:lstStyle/>
          <a:p>
            <a:fld id="{D7D62CB6-761A-4E8E-9552-92E0A675FCDE}" type="slidenum">
              <a:rPr lang="he-IL" smtClean="0"/>
              <a:t>‹#›</a:t>
            </a:fld>
            <a:endParaRPr lang="he-IL"/>
          </a:p>
        </p:txBody>
      </p:sp>
      <p:sp>
        <p:nvSpPr>
          <p:cNvPr id="10" name="Footer Placeholder 9"/>
          <p:cNvSpPr>
            <a:spLocks noGrp="1"/>
          </p:cNvSpPr>
          <p:nvPr>
            <p:ph type="ftr" sz="quarter" idx="12"/>
          </p:nvPr>
        </p:nvSpPr>
        <p:spPr/>
        <p:txBody>
          <a:bodyPr/>
          <a:lstStyle/>
          <a:p>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BCC0CBD-8FD6-4AEC-AC19-CCD66F3CA147}" type="datetimeFigureOut">
              <a:rPr lang="he-IL" smtClean="0"/>
              <a:t>י"ג/אדר/תשע"ח</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D7D62CB6-761A-4E8E-9552-92E0A675FCDE}" type="slidenum">
              <a:rPr lang="he-IL" smtClean="0"/>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BCC0CBD-8FD6-4AEC-AC19-CCD66F3CA147}" type="datetimeFigureOut">
              <a:rPr lang="he-IL" smtClean="0"/>
              <a:t>י"ג/אדר/תשע"ח</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D7D62CB6-761A-4E8E-9552-92E0A675FCDE}" type="slidenum">
              <a:rPr lang="he-IL" smtClean="0"/>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BCC0CBD-8FD6-4AEC-AC19-CCD66F3CA147}" type="datetimeFigureOut">
              <a:rPr lang="he-IL" smtClean="0"/>
              <a:t>י"ג/אדר/תשע"ח</a:t>
            </a:fld>
            <a:endParaRPr lang="he-IL"/>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he-IL"/>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D7D62CB6-761A-4E8E-9552-92E0A675FCDE}" type="slidenum">
              <a:rPr lang="he-IL" smtClean="0"/>
              <a:t>‹#›</a:t>
            </a:fld>
            <a:endParaRPr lang="he-IL"/>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1"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r" rtl="1"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r" rtl="1"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r" rtl="1"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r" rtl="1"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r" rtl="1"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r" rtl="1"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r" rtl="1"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r" rtl="1"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youtube.com/watch?v=GjbKHjEBG6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he-IL" dirty="0"/>
          </a:p>
        </p:txBody>
      </p:sp>
      <p:sp>
        <p:nvSpPr>
          <p:cNvPr id="2" name="Title 1"/>
          <p:cNvSpPr>
            <a:spLocks noGrp="1"/>
          </p:cNvSpPr>
          <p:nvPr>
            <p:ph type="ctrTitle"/>
          </p:nvPr>
        </p:nvSpPr>
        <p:spPr>
          <a:xfrm>
            <a:off x="685800" y="836713"/>
            <a:ext cx="7772400" cy="1656183"/>
          </a:xfrm>
        </p:spPr>
        <p:txBody>
          <a:bodyPr/>
          <a:lstStyle/>
          <a:p>
            <a:r>
              <a:rPr lang="he-IL" dirty="0" smtClean="0">
                <a:latin typeface="BN Cloud" pitchFamily="2" charset="-79"/>
                <a:cs typeface="BN Cloud" pitchFamily="2" charset="-79"/>
              </a:rPr>
              <a:t>יום המאבק הבין לאומי בגזענות</a:t>
            </a:r>
            <a:endParaRPr lang="he-IL" dirty="0">
              <a:latin typeface="BN Cloud" pitchFamily="2" charset="-79"/>
              <a:cs typeface="BN Cloud" pitchFamily="2" charset="-79"/>
            </a:endParaRPr>
          </a:p>
        </p:txBody>
      </p:sp>
      <p:pic>
        <p:nvPicPr>
          <p:cNvPr id="1026" name="Picture 2" descr="C:\Documents and Settings\owner\Desktop\anti-racism-t-shirt_design.png"/>
          <p:cNvPicPr>
            <a:picLocks noChangeAspect="1" noChangeArrowheads="1"/>
          </p:cNvPicPr>
          <p:nvPr/>
        </p:nvPicPr>
        <p:blipFill>
          <a:blip r:embed="rId2" cstate="print"/>
          <a:srcRect/>
          <a:stretch>
            <a:fillRect/>
          </a:stretch>
        </p:blipFill>
        <p:spPr bwMode="auto">
          <a:xfrm>
            <a:off x="2843808" y="3736727"/>
            <a:ext cx="4032448" cy="286062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152400"/>
            <a:ext cx="8686800" cy="972344"/>
          </a:xfrm>
        </p:spPr>
        <p:txBody>
          <a:bodyPr>
            <a:normAutofit/>
          </a:bodyPr>
          <a:lstStyle/>
          <a:p>
            <a:pPr algn="r"/>
            <a:r>
              <a:rPr lang="he-IL" sz="3500" b="1" dirty="0" smtClean="0"/>
              <a:t>במידה ואלה הם המועמדים בבחירות, למי היית מצביע?</a:t>
            </a:r>
            <a:endParaRPr lang="he-IL" sz="3500" b="1" dirty="0"/>
          </a:p>
        </p:txBody>
      </p:sp>
      <p:pic>
        <p:nvPicPr>
          <p:cNvPr id="2050" name="Picture 2" descr="C:\Documents and Settings\owner\Desktop\f85d1366048272d8bd30315bd4de125a.jpg"/>
          <p:cNvPicPr>
            <a:picLocks noChangeAspect="1" noChangeArrowheads="1"/>
          </p:cNvPicPr>
          <p:nvPr/>
        </p:nvPicPr>
        <p:blipFill>
          <a:blip r:embed="rId2" cstate="print"/>
          <a:srcRect/>
          <a:stretch>
            <a:fillRect/>
          </a:stretch>
        </p:blipFill>
        <p:spPr bwMode="auto">
          <a:xfrm>
            <a:off x="6444208" y="1268760"/>
            <a:ext cx="2232248" cy="1800200"/>
          </a:xfrm>
          <a:prstGeom prst="rect">
            <a:avLst/>
          </a:prstGeom>
          <a:noFill/>
        </p:spPr>
      </p:pic>
      <p:pic>
        <p:nvPicPr>
          <p:cNvPr id="2051" name="Picture 3" descr="C:\Documents and Settings\owner\Desktop\LisaOpoku_crop.jpg"/>
          <p:cNvPicPr>
            <a:picLocks noChangeAspect="1" noChangeArrowheads="1"/>
          </p:cNvPicPr>
          <p:nvPr/>
        </p:nvPicPr>
        <p:blipFill>
          <a:blip r:embed="rId3" cstate="print"/>
          <a:srcRect/>
          <a:stretch>
            <a:fillRect/>
          </a:stretch>
        </p:blipFill>
        <p:spPr bwMode="auto">
          <a:xfrm>
            <a:off x="3563888" y="1268760"/>
            <a:ext cx="2299146" cy="1800200"/>
          </a:xfrm>
          <a:prstGeom prst="rect">
            <a:avLst/>
          </a:prstGeom>
          <a:noFill/>
        </p:spPr>
      </p:pic>
      <p:pic>
        <p:nvPicPr>
          <p:cNvPr id="2052" name="Picture 4" descr="C:\Documents and Settings\owner\Desktop\58105_micheldotcom08012017_8725_pg.jpg"/>
          <p:cNvPicPr>
            <a:picLocks noChangeAspect="1" noChangeArrowheads="1"/>
          </p:cNvPicPr>
          <p:nvPr/>
        </p:nvPicPr>
        <p:blipFill>
          <a:blip r:embed="rId4" cstate="print"/>
          <a:srcRect/>
          <a:stretch>
            <a:fillRect/>
          </a:stretch>
        </p:blipFill>
        <p:spPr bwMode="auto">
          <a:xfrm>
            <a:off x="467544" y="1268760"/>
            <a:ext cx="2304256" cy="1800200"/>
          </a:xfrm>
          <a:prstGeom prst="rect">
            <a:avLst/>
          </a:prstGeom>
          <a:noFill/>
        </p:spPr>
      </p:pic>
      <p:sp>
        <p:nvSpPr>
          <p:cNvPr id="7" name="Bevel 6"/>
          <p:cNvSpPr/>
          <p:nvPr/>
        </p:nvSpPr>
        <p:spPr>
          <a:xfrm>
            <a:off x="683568" y="3140968"/>
            <a:ext cx="2088232" cy="1800200"/>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smtClean="0">
                <a:solidFill>
                  <a:schemeClr val="bg1"/>
                </a:solidFill>
              </a:rPr>
              <a:t>מחמוד אבו גאנם (דרוזי)</a:t>
            </a:r>
          </a:p>
          <a:p>
            <a:pPr algn="ctr"/>
            <a:r>
              <a:rPr lang="he-IL" dirty="0" smtClean="0">
                <a:solidFill>
                  <a:schemeClr val="bg1"/>
                </a:solidFill>
              </a:rPr>
              <a:t>מספר המצביעים:</a:t>
            </a:r>
          </a:p>
          <a:p>
            <a:pPr algn="ctr"/>
            <a:endParaRPr lang="he-IL" dirty="0" smtClean="0">
              <a:solidFill>
                <a:schemeClr val="bg1"/>
              </a:solidFill>
            </a:endParaRPr>
          </a:p>
          <a:p>
            <a:pPr algn="ctr"/>
            <a:endParaRPr lang="he-IL" dirty="0">
              <a:solidFill>
                <a:schemeClr val="bg1"/>
              </a:solidFill>
            </a:endParaRPr>
          </a:p>
        </p:txBody>
      </p:sp>
      <p:sp>
        <p:nvSpPr>
          <p:cNvPr id="11" name="Bevel 10"/>
          <p:cNvSpPr/>
          <p:nvPr/>
        </p:nvSpPr>
        <p:spPr>
          <a:xfrm>
            <a:off x="3635896" y="3140968"/>
            <a:ext cx="2088232" cy="1800200"/>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smtClean="0">
                <a:solidFill>
                  <a:schemeClr val="bg1"/>
                </a:solidFill>
              </a:rPr>
              <a:t>רחל דסטה</a:t>
            </a:r>
          </a:p>
          <a:p>
            <a:pPr algn="ctr"/>
            <a:endParaRPr lang="he-IL" dirty="0" smtClean="0">
              <a:solidFill>
                <a:schemeClr val="bg1"/>
              </a:solidFill>
            </a:endParaRPr>
          </a:p>
          <a:p>
            <a:pPr algn="ctr"/>
            <a:r>
              <a:rPr lang="he-IL" dirty="0" smtClean="0">
                <a:solidFill>
                  <a:schemeClr val="bg1"/>
                </a:solidFill>
              </a:rPr>
              <a:t>מספר המצביעים:</a:t>
            </a:r>
          </a:p>
          <a:p>
            <a:pPr algn="ctr"/>
            <a:endParaRPr lang="he-IL" dirty="0" smtClean="0">
              <a:solidFill>
                <a:schemeClr val="bg1"/>
              </a:solidFill>
            </a:endParaRPr>
          </a:p>
          <a:p>
            <a:pPr algn="ctr"/>
            <a:endParaRPr lang="he-IL" dirty="0">
              <a:solidFill>
                <a:schemeClr val="bg1"/>
              </a:solidFill>
            </a:endParaRPr>
          </a:p>
        </p:txBody>
      </p:sp>
      <p:sp>
        <p:nvSpPr>
          <p:cNvPr id="12" name="Bevel 11"/>
          <p:cNvSpPr/>
          <p:nvPr/>
        </p:nvSpPr>
        <p:spPr>
          <a:xfrm>
            <a:off x="6588224" y="3140968"/>
            <a:ext cx="2088232" cy="1800200"/>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smtClean="0">
                <a:solidFill>
                  <a:schemeClr val="bg1"/>
                </a:solidFill>
              </a:rPr>
              <a:t>אבי לוי</a:t>
            </a:r>
          </a:p>
          <a:p>
            <a:pPr algn="ctr"/>
            <a:endParaRPr lang="he-IL" dirty="0" smtClean="0">
              <a:solidFill>
                <a:schemeClr val="bg1"/>
              </a:solidFill>
            </a:endParaRPr>
          </a:p>
          <a:p>
            <a:pPr algn="ctr"/>
            <a:r>
              <a:rPr lang="he-IL" dirty="0" smtClean="0">
                <a:solidFill>
                  <a:schemeClr val="bg1"/>
                </a:solidFill>
              </a:rPr>
              <a:t>מספר המצביעים:</a:t>
            </a:r>
          </a:p>
          <a:p>
            <a:pPr algn="ctr"/>
            <a:endParaRPr lang="he-IL" dirty="0" smtClean="0">
              <a:solidFill>
                <a:schemeClr val="bg1"/>
              </a:solidFill>
            </a:endParaRPr>
          </a:p>
          <a:p>
            <a:pPr algn="ctr"/>
            <a:endParaRPr lang="he-IL"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152400"/>
            <a:ext cx="8686800" cy="972344"/>
          </a:xfrm>
        </p:spPr>
        <p:txBody>
          <a:bodyPr>
            <a:normAutofit/>
          </a:bodyPr>
          <a:lstStyle/>
          <a:p>
            <a:pPr algn="r"/>
            <a:r>
              <a:rPr lang="he-IL" sz="3500" b="1" dirty="0" smtClean="0"/>
              <a:t>במידה ואלה הם המועמדים בבחירות, למי היית מצביע?</a:t>
            </a:r>
            <a:endParaRPr lang="he-IL" sz="3500" b="1" dirty="0"/>
          </a:p>
        </p:txBody>
      </p:sp>
      <p:pic>
        <p:nvPicPr>
          <p:cNvPr id="2050" name="Picture 2" descr="C:\Documents and Settings\owner\Desktop\f85d1366048272d8bd30315bd4de125a.jpg"/>
          <p:cNvPicPr>
            <a:picLocks noChangeAspect="1" noChangeArrowheads="1"/>
          </p:cNvPicPr>
          <p:nvPr/>
        </p:nvPicPr>
        <p:blipFill>
          <a:blip r:embed="rId2" cstate="print"/>
          <a:srcRect/>
          <a:stretch>
            <a:fillRect/>
          </a:stretch>
        </p:blipFill>
        <p:spPr bwMode="auto">
          <a:xfrm>
            <a:off x="6876256" y="1268760"/>
            <a:ext cx="1800200" cy="1440160"/>
          </a:xfrm>
          <a:prstGeom prst="rect">
            <a:avLst/>
          </a:prstGeom>
          <a:noFill/>
        </p:spPr>
      </p:pic>
      <p:pic>
        <p:nvPicPr>
          <p:cNvPr id="2051" name="Picture 3" descr="C:\Documents and Settings\owner\Desktop\LisaOpoku_crop.jpg"/>
          <p:cNvPicPr>
            <a:picLocks noChangeAspect="1" noChangeArrowheads="1"/>
          </p:cNvPicPr>
          <p:nvPr/>
        </p:nvPicPr>
        <p:blipFill>
          <a:blip r:embed="rId3" cstate="print"/>
          <a:srcRect/>
          <a:stretch>
            <a:fillRect/>
          </a:stretch>
        </p:blipFill>
        <p:spPr bwMode="auto">
          <a:xfrm>
            <a:off x="3707904" y="1268760"/>
            <a:ext cx="1944216" cy="1368152"/>
          </a:xfrm>
          <a:prstGeom prst="rect">
            <a:avLst/>
          </a:prstGeom>
          <a:noFill/>
        </p:spPr>
      </p:pic>
      <p:pic>
        <p:nvPicPr>
          <p:cNvPr id="2052" name="Picture 4" descr="C:\Documents and Settings\owner\Desktop\58105_micheldotcom08012017_8725_pg.jpg"/>
          <p:cNvPicPr>
            <a:picLocks noChangeAspect="1" noChangeArrowheads="1"/>
          </p:cNvPicPr>
          <p:nvPr/>
        </p:nvPicPr>
        <p:blipFill>
          <a:blip r:embed="rId4" cstate="print"/>
          <a:srcRect/>
          <a:stretch>
            <a:fillRect/>
          </a:stretch>
        </p:blipFill>
        <p:spPr bwMode="auto">
          <a:xfrm>
            <a:off x="467544" y="1268760"/>
            <a:ext cx="1944216" cy="1296144"/>
          </a:xfrm>
          <a:prstGeom prst="rect">
            <a:avLst/>
          </a:prstGeom>
          <a:noFill/>
        </p:spPr>
      </p:pic>
      <p:sp>
        <p:nvSpPr>
          <p:cNvPr id="7" name="Bevel 6"/>
          <p:cNvSpPr/>
          <p:nvPr/>
        </p:nvSpPr>
        <p:spPr>
          <a:xfrm>
            <a:off x="755576" y="5301208"/>
            <a:ext cx="1800200" cy="936104"/>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Bevel 8"/>
          <p:cNvSpPr/>
          <p:nvPr/>
        </p:nvSpPr>
        <p:spPr>
          <a:xfrm>
            <a:off x="6732240" y="5301208"/>
            <a:ext cx="1800200" cy="936104"/>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0" name="Bevel 9"/>
          <p:cNvSpPr/>
          <p:nvPr/>
        </p:nvSpPr>
        <p:spPr>
          <a:xfrm>
            <a:off x="3923928" y="5301208"/>
            <a:ext cx="1800200" cy="936104"/>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1" name="Rectangle 10"/>
          <p:cNvSpPr/>
          <p:nvPr/>
        </p:nvSpPr>
        <p:spPr>
          <a:xfrm>
            <a:off x="6300192" y="2780928"/>
            <a:ext cx="2448272" cy="24482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he-IL" sz="1500" b="1" dirty="0" smtClean="0">
                <a:solidFill>
                  <a:schemeClr val="bg1"/>
                </a:solidFill>
              </a:rPr>
              <a:t>אבי לוי:</a:t>
            </a:r>
          </a:p>
          <a:p>
            <a:pPr algn="just">
              <a:buFontTx/>
              <a:buChar char="-"/>
            </a:pPr>
            <a:r>
              <a:rPr lang="he-IL" sz="1500" b="1" dirty="0" smtClean="0">
                <a:solidFill>
                  <a:schemeClr val="bg1"/>
                </a:solidFill>
              </a:rPr>
              <a:t>בן 52 נשוי ואב ל- 3</a:t>
            </a:r>
          </a:p>
          <a:p>
            <a:pPr algn="just">
              <a:buFontTx/>
              <a:buChar char="-"/>
            </a:pPr>
            <a:r>
              <a:rPr lang="he-IL" sz="1500" b="1" dirty="0" smtClean="0">
                <a:solidFill>
                  <a:schemeClr val="bg1"/>
                </a:solidFill>
              </a:rPr>
              <a:t>שירת בצבא 3 שנים כפקיד</a:t>
            </a:r>
          </a:p>
          <a:p>
            <a:pPr algn="just">
              <a:buFontTx/>
              <a:buChar char="-"/>
            </a:pPr>
            <a:r>
              <a:rPr lang="he-IL" sz="1500" b="1" dirty="0" smtClean="0">
                <a:solidFill>
                  <a:schemeClr val="bg1"/>
                </a:solidFill>
              </a:rPr>
              <a:t>כיהן כסגן ראש העיר דימונה</a:t>
            </a:r>
          </a:p>
          <a:p>
            <a:pPr algn="just">
              <a:buFontTx/>
              <a:buChar char="-"/>
            </a:pPr>
            <a:r>
              <a:rPr lang="he-IL" sz="1500" b="1" dirty="0" smtClean="0">
                <a:solidFill>
                  <a:schemeClr val="bg1"/>
                </a:solidFill>
              </a:rPr>
              <a:t>המציא פטנט ומכר אותו ב 20 מליון שקל</a:t>
            </a:r>
          </a:p>
          <a:p>
            <a:pPr algn="just">
              <a:buFontTx/>
              <a:buChar char="-"/>
            </a:pPr>
            <a:r>
              <a:rPr lang="he-IL" sz="1500" b="1" dirty="0" smtClean="0">
                <a:solidFill>
                  <a:schemeClr val="bg1"/>
                </a:solidFill>
              </a:rPr>
              <a:t>בעבר נחקר בגין עבירות של לקיחת שוחד והטרדה מינית, אך לא היו מספיק ראיות והתיקים נגדו נסגרו.</a:t>
            </a:r>
          </a:p>
          <a:p>
            <a:pPr algn="ctr"/>
            <a:endParaRPr lang="he-IL" sz="1500" b="1" dirty="0">
              <a:solidFill>
                <a:schemeClr val="bg1"/>
              </a:solidFill>
            </a:endParaRPr>
          </a:p>
        </p:txBody>
      </p:sp>
      <p:sp>
        <p:nvSpPr>
          <p:cNvPr id="12" name="Rectangle 11"/>
          <p:cNvSpPr/>
          <p:nvPr/>
        </p:nvSpPr>
        <p:spPr>
          <a:xfrm>
            <a:off x="3419872" y="2780928"/>
            <a:ext cx="2448272" cy="24482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he-IL" sz="1500" b="1" dirty="0" smtClean="0">
                <a:solidFill>
                  <a:schemeClr val="bg1"/>
                </a:solidFill>
              </a:rPr>
              <a:t>רחל דסטה:</a:t>
            </a:r>
          </a:p>
          <a:p>
            <a:pPr algn="just">
              <a:buFontTx/>
              <a:buChar char="-"/>
            </a:pPr>
            <a:r>
              <a:rPr lang="he-IL" sz="1500" b="1" dirty="0" smtClean="0">
                <a:solidFill>
                  <a:schemeClr val="bg1"/>
                </a:solidFill>
              </a:rPr>
              <a:t>נולדה באתיופיה, עלתה בגיל 12 לארץ.</a:t>
            </a:r>
          </a:p>
          <a:p>
            <a:pPr algn="just">
              <a:buFontTx/>
              <a:buChar char="-"/>
            </a:pPr>
            <a:r>
              <a:rPr lang="he-IL" sz="1500" b="1" dirty="0" smtClean="0">
                <a:solidFill>
                  <a:schemeClr val="bg1"/>
                </a:solidFill>
              </a:rPr>
              <a:t>בת 40 נשואה+2 (מעוניינת להביא ילדים נוספים לעולם)</a:t>
            </a:r>
          </a:p>
          <a:p>
            <a:pPr algn="just">
              <a:buFontTx/>
              <a:buChar char="-"/>
            </a:pPr>
            <a:r>
              <a:rPr lang="he-IL" sz="1500" b="1" dirty="0" smtClean="0">
                <a:solidFill>
                  <a:schemeClr val="bg1"/>
                </a:solidFill>
              </a:rPr>
              <a:t>שירתה בצבא קבע כקצינה ולוחמת. השתחררה בדרגת סא"ל.</a:t>
            </a:r>
          </a:p>
          <a:p>
            <a:pPr algn="just">
              <a:buFontTx/>
              <a:buChar char="-"/>
            </a:pPr>
            <a:r>
              <a:rPr lang="he-IL" sz="1500" b="1" dirty="0" smtClean="0">
                <a:solidFill>
                  <a:schemeClr val="bg1"/>
                </a:solidFill>
              </a:rPr>
              <a:t>פעילה למען זכויות נשים.</a:t>
            </a:r>
          </a:p>
          <a:p>
            <a:pPr algn="just">
              <a:buFontTx/>
              <a:buChar char="-"/>
            </a:pPr>
            <a:r>
              <a:rPr lang="he-IL" sz="1500" b="1" dirty="0" smtClean="0">
                <a:solidFill>
                  <a:schemeClr val="bg1"/>
                </a:solidFill>
              </a:rPr>
              <a:t>עובדת כחברת כנסת.</a:t>
            </a:r>
          </a:p>
          <a:p>
            <a:pPr algn="just">
              <a:buFontTx/>
              <a:buChar char="-"/>
            </a:pPr>
            <a:r>
              <a:rPr lang="he-IL" sz="1500" b="1" dirty="0" smtClean="0">
                <a:solidFill>
                  <a:schemeClr val="bg1"/>
                </a:solidFill>
              </a:rPr>
              <a:t>סגנית שר הקליטה והעלייה.</a:t>
            </a:r>
          </a:p>
          <a:p>
            <a:pPr algn="ctr"/>
            <a:endParaRPr lang="he-IL" sz="1500" b="1" dirty="0">
              <a:solidFill>
                <a:schemeClr val="bg1"/>
              </a:solidFill>
            </a:endParaRPr>
          </a:p>
        </p:txBody>
      </p:sp>
      <p:sp>
        <p:nvSpPr>
          <p:cNvPr id="13" name="Rectangle 12"/>
          <p:cNvSpPr/>
          <p:nvPr/>
        </p:nvSpPr>
        <p:spPr>
          <a:xfrm>
            <a:off x="395536" y="2780928"/>
            <a:ext cx="2448272" cy="24482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he-IL" sz="1500" b="1" dirty="0" smtClean="0">
                <a:solidFill>
                  <a:schemeClr val="bg1"/>
                </a:solidFill>
              </a:rPr>
              <a:t>מחמוד אבו גאנם: (דרוזי)</a:t>
            </a:r>
          </a:p>
          <a:p>
            <a:pPr algn="just">
              <a:buFontTx/>
              <a:buChar char="-"/>
            </a:pPr>
            <a:r>
              <a:rPr lang="he-IL" sz="1500" b="1" dirty="0" smtClean="0">
                <a:solidFill>
                  <a:schemeClr val="bg1"/>
                </a:solidFill>
              </a:rPr>
              <a:t>בן 57 נשוי ואב ל- 5</a:t>
            </a:r>
          </a:p>
          <a:p>
            <a:pPr algn="just">
              <a:buFontTx/>
              <a:buChar char="-"/>
            </a:pPr>
            <a:r>
              <a:rPr lang="he-IL" sz="1500" b="1" dirty="0" smtClean="0">
                <a:solidFill>
                  <a:schemeClr val="bg1"/>
                </a:solidFill>
              </a:rPr>
              <a:t>שירת בצבא 25 שנים כקצין לוחם, השתחרר בדרגת אלוף. זכה בצל"ש במסגרת שירותו הצבאי.</a:t>
            </a:r>
          </a:p>
          <a:p>
            <a:pPr algn="just">
              <a:buFontTx/>
              <a:buChar char="-"/>
            </a:pPr>
            <a:r>
              <a:rPr lang="he-IL" sz="1500" b="1" dirty="0" smtClean="0">
                <a:solidFill>
                  <a:schemeClr val="bg1"/>
                </a:solidFill>
              </a:rPr>
              <a:t>חבר כנסת כ- 10 שנים</a:t>
            </a:r>
          </a:p>
          <a:p>
            <a:pPr algn="just">
              <a:buFontTx/>
              <a:buChar char="-"/>
            </a:pPr>
            <a:r>
              <a:rPr lang="he-IL" sz="1500" b="1" dirty="0" smtClean="0">
                <a:solidFill>
                  <a:schemeClr val="bg1"/>
                </a:solidFill>
              </a:rPr>
              <a:t>מכהן כשר החוץ</a:t>
            </a:r>
          </a:p>
          <a:p>
            <a:pPr algn="just">
              <a:buFontTx/>
              <a:buChar char="-"/>
            </a:pPr>
            <a:r>
              <a:rPr lang="he-IL" sz="1500" b="1" dirty="0" smtClean="0">
                <a:solidFill>
                  <a:schemeClr val="bg1"/>
                </a:solidFill>
              </a:rPr>
              <a:t>יש לו קרובי משפחה המתגוררים בסוריה.</a:t>
            </a:r>
          </a:p>
          <a:p>
            <a:pPr algn="ctr"/>
            <a:endParaRPr lang="he-IL" sz="1500" b="1"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152400"/>
            <a:ext cx="8686800" cy="972344"/>
          </a:xfrm>
        </p:spPr>
        <p:txBody>
          <a:bodyPr>
            <a:normAutofit/>
          </a:bodyPr>
          <a:lstStyle/>
          <a:p>
            <a:pPr algn="r"/>
            <a:r>
              <a:rPr lang="he-IL" sz="3500" b="1" dirty="0" smtClean="0"/>
              <a:t>במידה ואלה הם המועמדים בבחירות, למי היית מצביע?</a:t>
            </a:r>
            <a:endParaRPr lang="he-IL" sz="3500" b="1" dirty="0"/>
          </a:p>
        </p:txBody>
      </p:sp>
      <p:pic>
        <p:nvPicPr>
          <p:cNvPr id="2050" name="Picture 2" descr="C:\Documents and Settings\owner\Desktop\f85d1366048272d8bd30315bd4de125a.jpg"/>
          <p:cNvPicPr>
            <a:picLocks noChangeAspect="1" noChangeArrowheads="1"/>
          </p:cNvPicPr>
          <p:nvPr/>
        </p:nvPicPr>
        <p:blipFill>
          <a:blip r:embed="rId2" cstate="print"/>
          <a:srcRect/>
          <a:stretch>
            <a:fillRect/>
          </a:stretch>
        </p:blipFill>
        <p:spPr bwMode="auto">
          <a:xfrm>
            <a:off x="6876256" y="1268760"/>
            <a:ext cx="1800200" cy="1440160"/>
          </a:xfrm>
          <a:prstGeom prst="rect">
            <a:avLst/>
          </a:prstGeom>
          <a:noFill/>
        </p:spPr>
      </p:pic>
      <p:pic>
        <p:nvPicPr>
          <p:cNvPr id="2051" name="Picture 3" descr="C:\Documents and Settings\owner\Desktop\LisaOpoku_crop.jpg"/>
          <p:cNvPicPr>
            <a:picLocks noChangeAspect="1" noChangeArrowheads="1"/>
          </p:cNvPicPr>
          <p:nvPr/>
        </p:nvPicPr>
        <p:blipFill>
          <a:blip r:embed="rId3" cstate="print"/>
          <a:srcRect/>
          <a:stretch>
            <a:fillRect/>
          </a:stretch>
        </p:blipFill>
        <p:spPr bwMode="auto">
          <a:xfrm>
            <a:off x="3707904" y="1268760"/>
            <a:ext cx="1944216" cy="1368152"/>
          </a:xfrm>
          <a:prstGeom prst="rect">
            <a:avLst/>
          </a:prstGeom>
          <a:noFill/>
        </p:spPr>
      </p:pic>
      <p:pic>
        <p:nvPicPr>
          <p:cNvPr id="2052" name="Picture 4" descr="C:\Documents and Settings\owner\Desktop\58105_micheldotcom08012017_8725_pg.jpg"/>
          <p:cNvPicPr>
            <a:picLocks noChangeAspect="1" noChangeArrowheads="1"/>
          </p:cNvPicPr>
          <p:nvPr/>
        </p:nvPicPr>
        <p:blipFill>
          <a:blip r:embed="rId4" cstate="print"/>
          <a:srcRect/>
          <a:stretch>
            <a:fillRect/>
          </a:stretch>
        </p:blipFill>
        <p:spPr bwMode="auto">
          <a:xfrm>
            <a:off x="467544" y="1268760"/>
            <a:ext cx="1944216" cy="1296144"/>
          </a:xfrm>
          <a:prstGeom prst="rect">
            <a:avLst/>
          </a:prstGeom>
          <a:noFill/>
        </p:spPr>
      </p:pic>
      <p:sp>
        <p:nvSpPr>
          <p:cNvPr id="7" name="Bevel 6"/>
          <p:cNvSpPr/>
          <p:nvPr/>
        </p:nvSpPr>
        <p:spPr>
          <a:xfrm>
            <a:off x="611560" y="5301208"/>
            <a:ext cx="1800200" cy="936104"/>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Bevel 8"/>
          <p:cNvSpPr/>
          <p:nvPr/>
        </p:nvSpPr>
        <p:spPr>
          <a:xfrm>
            <a:off x="6732240" y="5301208"/>
            <a:ext cx="1800200" cy="936104"/>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0" name="Bevel 9"/>
          <p:cNvSpPr/>
          <p:nvPr/>
        </p:nvSpPr>
        <p:spPr>
          <a:xfrm>
            <a:off x="3707904" y="5301208"/>
            <a:ext cx="1800200" cy="936104"/>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1" name="Rectangle 10"/>
          <p:cNvSpPr/>
          <p:nvPr/>
        </p:nvSpPr>
        <p:spPr>
          <a:xfrm>
            <a:off x="6300192" y="2780928"/>
            <a:ext cx="2448272" cy="24482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he-IL" sz="1500" b="1" dirty="0" smtClean="0">
                <a:solidFill>
                  <a:schemeClr val="bg1"/>
                </a:solidFill>
              </a:rPr>
              <a:t>אבי לוי:</a:t>
            </a:r>
          </a:p>
          <a:p>
            <a:pPr algn="just">
              <a:buFontTx/>
              <a:buChar char="-"/>
            </a:pPr>
            <a:r>
              <a:rPr lang="he-IL" sz="1500" b="1" dirty="0" smtClean="0">
                <a:solidFill>
                  <a:schemeClr val="bg1"/>
                </a:solidFill>
              </a:rPr>
              <a:t>בן 52 נשוי ואב ל- 3</a:t>
            </a:r>
          </a:p>
          <a:p>
            <a:pPr algn="just">
              <a:buFontTx/>
              <a:buChar char="-"/>
            </a:pPr>
            <a:r>
              <a:rPr lang="he-IL" sz="1500" b="1" dirty="0" smtClean="0">
                <a:solidFill>
                  <a:schemeClr val="bg1"/>
                </a:solidFill>
              </a:rPr>
              <a:t>שירת בצבא 3 שנים כפקיד</a:t>
            </a:r>
          </a:p>
          <a:p>
            <a:pPr algn="just">
              <a:buFontTx/>
              <a:buChar char="-"/>
            </a:pPr>
            <a:r>
              <a:rPr lang="he-IL" sz="1500" b="1" dirty="0" smtClean="0">
                <a:solidFill>
                  <a:schemeClr val="bg1"/>
                </a:solidFill>
              </a:rPr>
              <a:t>כיהן כסגן ראש העיר דימונה</a:t>
            </a:r>
          </a:p>
          <a:p>
            <a:pPr algn="just">
              <a:buFontTx/>
              <a:buChar char="-"/>
            </a:pPr>
            <a:r>
              <a:rPr lang="he-IL" sz="1500" b="1" dirty="0" smtClean="0">
                <a:solidFill>
                  <a:schemeClr val="bg1"/>
                </a:solidFill>
              </a:rPr>
              <a:t>המציא פטנט ומכר אותו ב 20 מליון שקל</a:t>
            </a:r>
          </a:p>
          <a:p>
            <a:pPr algn="just">
              <a:buFontTx/>
              <a:buChar char="-"/>
            </a:pPr>
            <a:r>
              <a:rPr lang="he-IL" sz="1500" b="1" dirty="0" smtClean="0">
                <a:solidFill>
                  <a:schemeClr val="bg1"/>
                </a:solidFill>
              </a:rPr>
              <a:t>בעבר נחקר בגין עבירות של לקיחת שוחד והטרדה מינית, אך לא היו מספיק ראיות והתיקים נגדו נסגרו.</a:t>
            </a:r>
          </a:p>
          <a:p>
            <a:pPr algn="ctr"/>
            <a:endParaRPr lang="he-IL" sz="1500" b="1" dirty="0">
              <a:solidFill>
                <a:schemeClr val="bg1"/>
              </a:solidFill>
            </a:endParaRPr>
          </a:p>
        </p:txBody>
      </p:sp>
      <p:sp>
        <p:nvSpPr>
          <p:cNvPr id="12" name="Rectangle 11"/>
          <p:cNvSpPr/>
          <p:nvPr/>
        </p:nvSpPr>
        <p:spPr>
          <a:xfrm>
            <a:off x="3419872" y="2780928"/>
            <a:ext cx="2448272" cy="24482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he-IL" sz="1500" b="1" dirty="0" smtClean="0">
                <a:solidFill>
                  <a:schemeClr val="bg1"/>
                </a:solidFill>
              </a:rPr>
              <a:t>רחל דסטה:</a:t>
            </a:r>
          </a:p>
          <a:p>
            <a:pPr algn="just">
              <a:buFontTx/>
              <a:buChar char="-"/>
            </a:pPr>
            <a:r>
              <a:rPr lang="he-IL" sz="1500" b="1" dirty="0" smtClean="0">
                <a:solidFill>
                  <a:schemeClr val="bg1"/>
                </a:solidFill>
              </a:rPr>
              <a:t>נולדה באתיופיה, עלתה בגיל 12 לארץ.</a:t>
            </a:r>
          </a:p>
          <a:p>
            <a:pPr algn="just">
              <a:buFontTx/>
              <a:buChar char="-"/>
            </a:pPr>
            <a:r>
              <a:rPr lang="he-IL" sz="1500" b="1" dirty="0" smtClean="0">
                <a:solidFill>
                  <a:schemeClr val="bg1"/>
                </a:solidFill>
              </a:rPr>
              <a:t>בת 40 נשואה+2 (מעוניינת להביא ילדים נוספים לעולם)</a:t>
            </a:r>
          </a:p>
          <a:p>
            <a:pPr algn="just">
              <a:buFontTx/>
              <a:buChar char="-"/>
            </a:pPr>
            <a:r>
              <a:rPr lang="he-IL" sz="1500" b="1" dirty="0" smtClean="0">
                <a:solidFill>
                  <a:schemeClr val="bg1"/>
                </a:solidFill>
              </a:rPr>
              <a:t>שירתה בצבא קבע כקצינה ולוחמת. השתחררה בדרגת סא"ל.</a:t>
            </a:r>
          </a:p>
          <a:p>
            <a:pPr algn="just">
              <a:buFontTx/>
              <a:buChar char="-"/>
            </a:pPr>
            <a:r>
              <a:rPr lang="he-IL" sz="1500" b="1" dirty="0" smtClean="0">
                <a:solidFill>
                  <a:schemeClr val="bg1"/>
                </a:solidFill>
              </a:rPr>
              <a:t>פעילה למען זכויות נשים.</a:t>
            </a:r>
          </a:p>
          <a:p>
            <a:pPr algn="just">
              <a:buFontTx/>
              <a:buChar char="-"/>
            </a:pPr>
            <a:r>
              <a:rPr lang="he-IL" sz="1500" b="1" dirty="0" smtClean="0">
                <a:solidFill>
                  <a:schemeClr val="bg1"/>
                </a:solidFill>
              </a:rPr>
              <a:t>עובדת כחברת כנסת.</a:t>
            </a:r>
          </a:p>
          <a:p>
            <a:pPr algn="just">
              <a:buFontTx/>
              <a:buChar char="-"/>
            </a:pPr>
            <a:r>
              <a:rPr lang="he-IL" sz="1500" b="1" dirty="0" smtClean="0">
                <a:solidFill>
                  <a:schemeClr val="bg1"/>
                </a:solidFill>
              </a:rPr>
              <a:t>סגנית שר הקליטה והעלייה.</a:t>
            </a:r>
          </a:p>
          <a:p>
            <a:pPr algn="ctr"/>
            <a:endParaRPr lang="he-IL" sz="1500" b="1" dirty="0">
              <a:solidFill>
                <a:schemeClr val="bg1"/>
              </a:solidFill>
            </a:endParaRPr>
          </a:p>
        </p:txBody>
      </p:sp>
      <p:sp>
        <p:nvSpPr>
          <p:cNvPr id="13" name="Rectangle 12"/>
          <p:cNvSpPr/>
          <p:nvPr/>
        </p:nvSpPr>
        <p:spPr>
          <a:xfrm>
            <a:off x="395536" y="2780928"/>
            <a:ext cx="2448272" cy="24482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just"/>
            <a:r>
              <a:rPr lang="he-IL" sz="1500" b="1" dirty="0" smtClean="0">
                <a:solidFill>
                  <a:schemeClr val="bg1"/>
                </a:solidFill>
              </a:rPr>
              <a:t>מחמוד אבו גאנם: (דרוזי)</a:t>
            </a:r>
          </a:p>
          <a:p>
            <a:pPr algn="just">
              <a:buFontTx/>
              <a:buChar char="-"/>
            </a:pPr>
            <a:r>
              <a:rPr lang="he-IL" sz="1500" b="1" dirty="0" smtClean="0">
                <a:solidFill>
                  <a:schemeClr val="bg1"/>
                </a:solidFill>
              </a:rPr>
              <a:t>בן 57 נשוי ואב ל- 5</a:t>
            </a:r>
          </a:p>
          <a:p>
            <a:pPr algn="just">
              <a:buFontTx/>
              <a:buChar char="-"/>
            </a:pPr>
            <a:r>
              <a:rPr lang="he-IL" sz="1500" b="1" dirty="0" smtClean="0">
                <a:solidFill>
                  <a:schemeClr val="bg1"/>
                </a:solidFill>
              </a:rPr>
              <a:t>שירת בצבא 25 שנים כקצין לוחם, השתחרר בדרגת אלוף. זכה בצל"ש במסגרת שירותו הצבאי.</a:t>
            </a:r>
          </a:p>
          <a:p>
            <a:pPr algn="just">
              <a:buFontTx/>
              <a:buChar char="-"/>
            </a:pPr>
            <a:r>
              <a:rPr lang="he-IL" sz="1500" b="1" dirty="0" smtClean="0">
                <a:solidFill>
                  <a:schemeClr val="bg1"/>
                </a:solidFill>
              </a:rPr>
              <a:t>חבר כנסת כ- 10 שנים</a:t>
            </a:r>
          </a:p>
          <a:p>
            <a:pPr algn="just">
              <a:buFontTx/>
              <a:buChar char="-"/>
            </a:pPr>
            <a:r>
              <a:rPr lang="he-IL" sz="1500" b="1" dirty="0" smtClean="0">
                <a:solidFill>
                  <a:schemeClr val="bg1"/>
                </a:solidFill>
              </a:rPr>
              <a:t>מכהן כשר החוץ</a:t>
            </a:r>
          </a:p>
          <a:p>
            <a:pPr algn="just">
              <a:buFontTx/>
              <a:buChar char="-"/>
            </a:pPr>
            <a:r>
              <a:rPr lang="he-IL" sz="1500" b="1" dirty="0" smtClean="0">
                <a:solidFill>
                  <a:schemeClr val="bg1"/>
                </a:solidFill>
              </a:rPr>
              <a:t>יש לו קרובי משפחה המתגוררים בסוריה.</a:t>
            </a:r>
          </a:p>
          <a:p>
            <a:pPr algn="ctr"/>
            <a:endParaRPr lang="he-IL" sz="1500" b="1"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r>
              <a:rPr lang="he-IL" dirty="0" smtClean="0">
                <a:solidFill>
                  <a:schemeClr val="bg1"/>
                </a:solidFill>
              </a:rPr>
              <a:t>ויטני יאנג (1970 ): "גזענות אינה הרצון לקום כל בוקר ולתלות אדם שחור מעץ גבוה. היא גם איננה מעורבות במעשים וולגרים. אנשים שעושים דברים כאלה הם טיפשים. גזענות היא מעשים יום יומיים של חוסר כבוד והשפלות שכמעט ואינן מורגשות אך כלכך הרסניות. גזענות היא ההנחה לעליונות של קבוצה אחת על האחרת, כולל את השחצנות שנלווית לעליונות. "(מתוך :"עבודה ערבית" –סיפורים מדברים בעד עצמם, אחמד חיג'אזי, אתר בי"ס לשלום ,נווה שלום) </a:t>
            </a:r>
            <a:r>
              <a:rPr lang="en-US" dirty="0" smtClean="0">
                <a:solidFill>
                  <a:schemeClr val="bg1"/>
                </a:solidFill>
              </a:rPr>
              <a:t>http://www.sfpeace.org/index.php?_lang=he&amp;page=article&amp;id=32&amp;_section=magazine</a:t>
            </a:r>
            <a:r>
              <a:rPr lang="he-IL" dirty="0" smtClean="0">
                <a:solidFill>
                  <a:schemeClr val="bg1"/>
                </a:solidFill>
              </a:rPr>
              <a:t>   </a:t>
            </a:r>
            <a:endParaRPr lang="en-US" dirty="0" smtClean="0">
              <a:solidFill>
                <a:schemeClr val="bg1"/>
              </a:solidFill>
            </a:endParaRPr>
          </a:p>
          <a:p>
            <a:endParaRPr lang="he-IL" dirty="0"/>
          </a:p>
        </p:txBody>
      </p:sp>
      <p:sp>
        <p:nvSpPr>
          <p:cNvPr id="3" name="Title 2"/>
          <p:cNvSpPr>
            <a:spLocks noGrp="1"/>
          </p:cNvSpPr>
          <p:nvPr>
            <p:ph type="title"/>
          </p:nvPr>
        </p:nvSpPr>
        <p:spPr/>
        <p:txBody>
          <a:bodyPr/>
          <a:lstStyle/>
          <a:p>
            <a:endParaRPr lang="he-IL" dirty="0"/>
          </a:p>
        </p:txBody>
      </p:sp>
      <p:sp>
        <p:nvSpPr>
          <p:cNvPr id="4098" name="AutoShape 2" descr="תוצאת תמונה עבור גזענות"/>
          <p:cNvSpPr>
            <a:spLocks noChangeAspect="1" noChangeArrowheads="1"/>
          </p:cNvSpPr>
          <p:nvPr/>
        </p:nvSpPr>
        <p:spPr bwMode="auto">
          <a:xfrm>
            <a:off x="8923338"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he-IL"/>
          </a:p>
        </p:txBody>
      </p:sp>
      <p:pic>
        <p:nvPicPr>
          <p:cNvPr id="4099" name="Picture 3" descr="C:\Documents and Settings\owner\Desktop\נגד-גזענות-קליפ-ארט-וקטורי_csp50369112.jpg"/>
          <p:cNvPicPr>
            <a:picLocks noChangeAspect="1" noChangeArrowheads="1"/>
          </p:cNvPicPr>
          <p:nvPr/>
        </p:nvPicPr>
        <p:blipFill>
          <a:blip r:embed="rId2" cstate="print"/>
          <a:srcRect/>
          <a:stretch>
            <a:fillRect/>
          </a:stretch>
        </p:blipFill>
        <p:spPr bwMode="auto">
          <a:xfrm>
            <a:off x="611560" y="4941168"/>
            <a:ext cx="2087513" cy="1561728"/>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he-IL"/>
          </a:p>
        </p:txBody>
      </p:sp>
      <p:sp>
        <p:nvSpPr>
          <p:cNvPr id="3" name="Title 2"/>
          <p:cNvSpPr>
            <a:spLocks noGrp="1"/>
          </p:cNvSpPr>
          <p:nvPr>
            <p:ph type="title"/>
          </p:nvPr>
        </p:nvSpPr>
        <p:spPr/>
        <p:txBody>
          <a:bodyPr/>
          <a:lstStyle/>
          <a:p>
            <a:endParaRPr lang="he-IL" dirty="0"/>
          </a:p>
        </p:txBody>
      </p:sp>
      <p:pic>
        <p:nvPicPr>
          <p:cNvPr id="19458" name="Picture 2" descr="C:\Documents and Settings\owner\Desktop\racism1.jpg"/>
          <p:cNvPicPr>
            <a:picLocks noChangeAspect="1" noChangeArrowheads="1"/>
          </p:cNvPicPr>
          <p:nvPr/>
        </p:nvPicPr>
        <p:blipFill>
          <a:blip r:embed="rId2" cstate="print"/>
          <a:srcRect/>
          <a:stretch>
            <a:fillRect/>
          </a:stretch>
        </p:blipFill>
        <p:spPr bwMode="auto">
          <a:xfrm>
            <a:off x="467544" y="980728"/>
            <a:ext cx="8375650" cy="532080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r>
              <a:rPr lang="he-IL" sz="2900" dirty="0" smtClean="0">
                <a:solidFill>
                  <a:schemeClr val="bg1"/>
                </a:solidFill>
              </a:rPr>
              <a:t>"הגזענות פוגעת בכבוד האדם ובשוויון שבין בני האדם. ... יש בה סתירה למהותה ולאושיותיה של מדינת ישראל כמדינה יהודית ודמוקרטית." (א. ברק , אלבה נ' מדינה ישראל, 1996)</a:t>
            </a:r>
            <a:endParaRPr lang="en-US" sz="2900" dirty="0" smtClean="0">
              <a:solidFill>
                <a:schemeClr val="bg1"/>
              </a:solidFill>
            </a:endParaRPr>
          </a:p>
          <a:p>
            <a:r>
              <a:rPr lang="he-IL" sz="2900" dirty="0" smtClean="0">
                <a:solidFill>
                  <a:schemeClr val="bg1"/>
                </a:solidFill>
              </a:rPr>
              <a:t>"מדינת ישראל ...תהא מושתתה על יסודות החירות, הצדק והשלום לאור חזונם של נביאי ישראל; תקיים שויון זכויות חברתי ומדיני גמור לכל אזרחיה בלי הבדל דת, גזע ומין;  תבטיח חופש דת, מצפון, לשון, חינוך ותרבות; תשמור על המקומות הקדושים של כל הדתות; ותהיה   נאמנה לעקרונותיה של מגילת האומות המאוחדות. "(מגילת העצמאות)</a:t>
            </a:r>
            <a:endParaRPr lang="en-US" sz="2900" dirty="0" smtClean="0">
              <a:solidFill>
                <a:schemeClr val="bg1"/>
              </a:solidFill>
            </a:endParaRPr>
          </a:p>
          <a:p>
            <a:endParaRPr lang="en-US" dirty="0" smtClean="0">
              <a:solidFill>
                <a:schemeClr val="bg1"/>
              </a:solidFill>
            </a:endParaRPr>
          </a:p>
          <a:p>
            <a:endParaRPr lang="he-IL" dirty="0">
              <a:solidFill>
                <a:schemeClr val="bg1"/>
              </a:solidFill>
            </a:endParaRPr>
          </a:p>
        </p:txBody>
      </p:sp>
      <p:sp>
        <p:nvSpPr>
          <p:cNvPr id="3" name="Title 2"/>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he-IL" dirty="0" smtClean="0"/>
              <a:t>מדינת ישראל כמדינה דמוקרטית-</a:t>
            </a:r>
            <a:br>
              <a:rPr lang="he-IL" dirty="0" smtClean="0"/>
            </a:br>
            <a:r>
              <a:rPr lang="he-IL" dirty="0" smtClean="0"/>
              <a:t>חוק יסוד כבוד האדם וחירותו</a:t>
            </a:r>
            <a:endParaRPr lang="he-IL"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hlinkClick r:id="rId2"/>
              </a:rPr>
              <a:t>https://www.youtube.com/watch?v=GjbKHjEBG6A</a:t>
            </a:r>
            <a:endParaRPr lang="he-IL" dirty="0"/>
          </a:p>
        </p:txBody>
      </p:sp>
      <p:sp>
        <p:nvSpPr>
          <p:cNvPr id="3" name="Title 2"/>
          <p:cNvSpPr>
            <a:spLocks noGrp="1"/>
          </p:cNvSpPr>
          <p:nvPr>
            <p:ph type="title"/>
          </p:nvPr>
        </p:nvSpPr>
        <p:spPr/>
        <p:txBody>
          <a:bodyPr/>
          <a:lstStyle/>
          <a:p>
            <a:pPr algn="ctr"/>
            <a:r>
              <a:rPr lang="he-IL" dirty="0" smtClean="0"/>
              <a:t>סיכום- מאבק בגזענות</a:t>
            </a:r>
            <a:endParaRPr lang="he-IL" dirty="0"/>
          </a:p>
        </p:txBody>
      </p:sp>
      <p:pic>
        <p:nvPicPr>
          <p:cNvPr id="20482" name="Picture 2" descr="C:\Documents and Settings\owner\Desktop\2015-12-24_195219.jpg"/>
          <p:cNvPicPr>
            <a:picLocks noChangeAspect="1" noChangeArrowheads="1"/>
          </p:cNvPicPr>
          <p:nvPr/>
        </p:nvPicPr>
        <p:blipFill>
          <a:blip r:embed="rId3" cstate="print"/>
          <a:srcRect/>
          <a:stretch>
            <a:fillRect/>
          </a:stretch>
        </p:blipFill>
        <p:spPr bwMode="auto">
          <a:xfrm>
            <a:off x="2915816" y="2996952"/>
            <a:ext cx="3328739" cy="26289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