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6" r:id="rId2"/>
    <p:sldId id="258" r:id="rId3"/>
    <p:sldId id="257" r:id="rId4"/>
    <p:sldId id="315" r:id="rId5"/>
    <p:sldId id="316" r:id="rId6"/>
    <p:sldId id="317" r:id="rId7"/>
    <p:sldId id="319" r:id="rId8"/>
    <p:sldId id="320" r:id="rId9"/>
    <p:sldId id="321" r:id="rId10"/>
    <p:sldId id="322" r:id="rId11"/>
    <p:sldId id="323" r:id="rId12"/>
    <p:sldId id="318" r:id="rId13"/>
    <p:sldId id="314"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D26C73E-19B2-481B-8D55-1977B0D0F214}" type="datetimeFigureOut">
              <a:rPr lang="he-IL" smtClean="0"/>
              <a:t>ד'/אדר א/תשפ"ב</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A6D601-6768-4506-8817-6ED507C94198}" type="slidenum">
              <a:rPr lang="he-IL" smtClean="0"/>
              <a:t>‹#›</a:t>
            </a:fld>
            <a:endParaRPr lang="he-IL"/>
          </a:p>
        </p:txBody>
      </p:sp>
    </p:spTree>
    <p:extLst>
      <p:ext uri="{BB962C8B-B14F-4D97-AF65-F5344CB8AC3E}">
        <p14:creationId xmlns:p14="http://schemas.microsoft.com/office/powerpoint/2010/main" val="9902397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8AB660-07D7-4AD5-937F-B99296B5EC4A}"/>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ACE2481-2352-4ABB-BC24-DB3B3251F9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6C39AC8-565C-4E7C-9A88-7E0767685553}"/>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CFD9233A-AB4E-4ABA-86EB-85E2EEB9589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CF4D80C-187C-40EF-89AB-C0E25B4DBB0E}"/>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111202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1EF018-C7B8-47F4-8D07-873DB62CD01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D56B6EC-F219-412B-A2E8-93B143A682A5}"/>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8268496-9A62-4BD1-BAEC-EA00B4FC4C94}"/>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D2F027EA-1B0D-438A-9131-16E515DA456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574F767-8B3B-4FEE-955A-807E52FECB66}"/>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2858077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DD5806-3EBC-4CF5-A7D4-94531DD5D121}"/>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9AC6B88-5516-42C7-BCA8-0324DB58E6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B1DF7710-22E5-4C87-86A2-FB8DADE94326}"/>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85FDBD82-61A0-4B2C-88A0-957A03A6815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0BE966C-C695-453B-B7CF-BC25B8C47DE5}"/>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155968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C17F0A-BD14-44AB-9176-937ADD2736D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FDE444B-7D08-4E5B-904F-C142872F1D6C}"/>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4E2693C-3984-4951-AA34-269F7A0D4563}"/>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7AD9E70B-081D-472B-9CB6-6845B7AC009D}"/>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6" name="מציין מיקום של כותרת תחתונה 5">
            <a:extLst>
              <a:ext uri="{FF2B5EF4-FFF2-40B4-BE49-F238E27FC236}">
                <a16:creationId xmlns:a16="http://schemas.microsoft.com/office/drawing/2014/main" id="{455E3FD0-1ABC-4216-B81E-AA0992AE845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29A713-A42D-4800-90B6-71876E86E0A3}"/>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2540985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C40B6-40C5-436B-A705-5BCEDB61689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1860749-5715-403E-8079-4FF52D20A6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98C9C26-4247-4232-945C-5C3DD91BF32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5C86A66-A204-49A7-BFE7-741A1AA5DD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4DAE56D-8000-4D6C-B408-22F342B4AD73}"/>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13340DF-0AA3-476E-9850-5A6FB1AE5272}"/>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8" name="מציין מיקום של כותרת תחתונה 7">
            <a:extLst>
              <a:ext uri="{FF2B5EF4-FFF2-40B4-BE49-F238E27FC236}">
                <a16:creationId xmlns:a16="http://schemas.microsoft.com/office/drawing/2014/main" id="{8321063A-90D4-455A-A2BF-A1CB183120E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8E7B9BD2-BBC9-4981-AAC7-E272D6B31088}"/>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108254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C3653C-3A5E-48CC-91AD-965CDCDFC68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4A0E5A9-ACD4-4DB9-877A-5E9B36D7DD4A}"/>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4" name="מציין מיקום של כותרת תחתונה 3">
            <a:extLst>
              <a:ext uri="{FF2B5EF4-FFF2-40B4-BE49-F238E27FC236}">
                <a16:creationId xmlns:a16="http://schemas.microsoft.com/office/drawing/2014/main" id="{A1B52AFC-564C-42B2-8DB8-872623AB1C4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5E3D71F-BBBF-4888-B07D-A97A31C1BDFF}"/>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423994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348C401-539F-44ED-8EF2-5782883F226A}"/>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3" name="מציין מיקום של כותרת תחתונה 2">
            <a:extLst>
              <a:ext uri="{FF2B5EF4-FFF2-40B4-BE49-F238E27FC236}">
                <a16:creationId xmlns:a16="http://schemas.microsoft.com/office/drawing/2014/main" id="{5CDEE201-BE2E-40FB-9757-70A9F5630076}"/>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20A9106-7F3B-4F6F-828B-EB299A21AC94}"/>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1657475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4C7001-101E-46A0-AED9-66FE11361FD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84561D5-400D-4CD8-979B-2A5649FE2E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5F58404-31CA-44E4-82E0-CD9EBD0DA4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2369859-3AA8-47EA-B3A6-9AAB3404B03C}"/>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6" name="מציין מיקום של כותרת תחתונה 5">
            <a:extLst>
              <a:ext uri="{FF2B5EF4-FFF2-40B4-BE49-F238E27FC236}">
                <a16:creationId xmlns:a16="http://schemas.microsoft.com/office/drawing/2014/main" id="{DF31BA2C-D1F3-4EB4-AC39-6520345AB00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06CA516-0B47-4330-A9E6-4AD8035F6703}"/>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941381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272AFF-46D1-46FC-B4FF-A9356629A04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375D8A5-D736-4AE7-BB50-FC48DCFAFA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8FCD7B8-9AE4-4486-9BA8-7569E89C89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CED30E4-667E-4266-8CEF-9917900D8EA9}"/>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6" name="מציין מיקום של כותרת תחתונה 5">
            <a:extLst>
              <a:ext uri="{FF2B5EF4-FFF2-40B4-BE49-F238E27FC236}">
                <a16:creationId xmlns:a16="http://schemas.microsoft.com/office/drawing/2014/main" id="{42CD7D56-DD67-4799-A56D-C8C0B1D36F2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2B352FF-C1DC-4ABE-B692-FAA3EEEDA56D}"/>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54566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581392-7B02-4913-B5A3-E36DDBD0816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5971871-F86D-4D4C-8C23-76195CFD0A8D}"/>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D43EF35-6590-4FA1-B3D7-B9B35DEAE009}"/>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7BE0745F-5905-4119-B078-B97D2286C04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21F5CA1-36BC-469C-92AD-E0E77C332E19}"/>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1071286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CC62EF5-5CFB-4837-8385-9D0532A26F4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7560B13-A87C-4EEF-946E-EE344CF97678}"/>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942E642-3292-4509-AD89-D6E24BB1EF52}"/>
              </a:ext>
            </a:extLst>
          </p:cNvPr>
          <p:cNvSpPr>
            <a:spLocks noGrp="1"/>
          </p:cNvSpPr>
          <p:nvPr>
            <p:ph type="dt" sz="half" idx="10"/>
          </p:nvPr>
        </p:nvSpPr>
        <p:spPr/>
        <p:txBody>
          <a:body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8DBE75FB-2FEF-479C-9F6A-C60B3170208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9D81C7B-6983-4F97-B9AF-7F56A043964B}"/>
              </a:ext>
            </a:extLst>
          </p:cNvPr>
          <p:cNvSpPr>
            <a:spLocks noGrp="1"/>
          </p:cNvSpPr>
          <p:nvPr>
            <p:ph type="sldNum" sz="quarter" idx="12"/>
          </p:nvPr>
        </p:nvSpPr>
        <p:spPr/>
        <p:txBody>
          <a:bodyPr/>
          <a:lstStyle/>
          <a:p>
            <a:fld id="{64A39ABD-3AC6-4B2C-8EDA-D6E462032CA0}" type="slidenum">
              <a:rPr lang="he-IL" smtClean="0"/>
              <a:t>‹#›</a:t>
            </a:fld>
            <a:endParaRPr lang="he-IL"/>
          </a:p>
        </p:txBody>
      </p:sp>
    </p:spTree>
    <p:extLst>
      <p:ext uri="{BB962C8B-B14F-4D97-AF65-F5344CB8AC3E}">
        <p14:creationId xmlns:p14="http://schemas.microsoft.com/office/powerpoint/2010/main" val="367009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A907604-9B9A-4106-9333-A7155F9B7DC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D83255-552E-4C4D-AA3E-AD462DD1C59A}"/>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9E755F7-3152-4013-9520-7EB7B5B48BA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356438C-1DB0-488F-B74C-05C4138CB5BD}" type="datetimeFigureOut">
              <a:rPr lang="he-IL" smtClean="0"/>
              <a:t>ד'/אדר א/תשפ"ב</a:t>
            </a:fld>
            <a:endParaRPr lang="he-IL"/>
          </a:p>
        </p:txBody>
      </p:sp>
      <p:sp>
        <p:nvSpPr>
          <p:cNvPr id="5" name="מציין מיקום של כותרת תחתונה 4">
            <a:extLst>
              <a:ext uri="{FF2B5EF4-FFF2-40B4-BE49-F238E27FC236}">
                <a16:creationId xmlns:a16="http://schemas.microsoft.com/office/drawing/2014/main" id="{9C7CE96A-1693-43FF-A4C7-960F1D96AD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287C4AB-3037-45CD-AB89-241FE6A2B1A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4A39ABD-3AC6-4B2C-8EDA-D6E462032CA0}" type="slidenum">
              <a:rPr lang="he-IL" smtClean="0"/>
              <a:t>‹#›</a:t>
            </a:fld>
            <a:endParaRPr lang="he-IL"/>
          </a:p>
        </p:txBody>
      </p:sp>
    </p:spTree>
    <p:extLst>
      <p:ext uri="{BB962C8B-B14F-4D97-AF65-F5344CB8AC3E}">
        <p14:creationId xmlns:p14="http://schemas.microsoft.com/office/powerpoint/2010/main" val="2745985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DW2IuIzFuw8" TargetMode="External"/><Relationship Id="rId1" Type="http://schemas.openxmlformats.org/officeDocument/2006/relationships/slideLayout" Target="../slideLayouts/slideLayout7.xml"/><Relationship Id="rId4" Type="http://schemas.openxmlformats.org/officeDocument/2006/relationships/hyperlink" Target="https://www.youtube.com/watch?v=1vr6nPoa6yA"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0lyWmXjEqqw&amp;list=RD0lyWmXjEqqw&amp;start_radio=1&amp;t=0"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youtube.com/watch?v=VZ1q3hb_fc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B831C918-17C0-451E-9B2C-8C634A15F541}"/>
              </a:ext>
            </a:extLst>
          </p:cNvPr>
          <p:cNvSpPr txBox="1"/>
          <p:nvPr/>
        </p:nvSpPr>
        <p:spPr>
          <a:xfrm>
            <a:off x="3048000" y="3105835"/>
            <a:ext cx="6096000" cy="646331"/>
          </a:xfrm>
          <a:prstGeom prst="rect">
            <a:avLst/>
          </a:prstGeom>
          <a:noFill/>
        </p:spPr>
        <p:txBody>
          <a:bodyPr wrap="square">
            <a:spAutoFit/>
          </a:bodyPr>
          <a:lstStyle/>
          <a:p>
            <a:pPr algn="l"/>
            <a:r>
              <a:rPr lang="he-IL" b="1" i="0">
                <a:solidFill>
                  <a:srgbClr val="FFFFFF"/>
                </a:solidFill>
                <a:effectLst/>
                <a:latin typeface="Assistant"/>
              </a:rPr>
              <a:t>השבוע הלאומי לגלישה בטוחה ברשת - "מתחברים על בטוח" 2021</a:t>
            </a:r>
          </a:p>
        </p:txBody>
      </p:sp>
      <p:sp>
        <p:nvSpPr>
          <p:cNvPr id="7" name="תיבת טקסט 6">
            <a:extLst>
              <a:ext uri="{FF2B5EF4-FFF2-40B4-BE49-F238E27FC236}">
                <a16:creationId xmlns:a16="http://schemas.microsoft.com/office/drawing/2014/main" id="{5CC108E5-5248-40D8-9CD0-34FDA005C25D}"/>
              </a:ext>
            </a:extLst>
          </p:cNvPr>
          <p:cNvSpPr txBox="1"/>
          <p:nvPr/>
        </p:nvSpPr>
        <p:spPr>
          <a:xfrm>
            <a:off x="4588646" y="2865275"/>
            <a:ext cx="6094520" cy="2308324"/>
          </a:xfrm>
          <a:prstGeom prst="rect">
            <a:avLst/>
          </a:prstGeom>
          <a:noFill/>
        </p:spPr>
        <p:txBody>
          <a:bodyPr wrap="square">
            <a:spAutoFit/>
          </a:bodyPr>
          <a:lstStyle/>
          <a:p>
            <a:pPr algn="ctr"/>
            <a:r>
              <a:rPr lang="he-IL" sz="3600" dirty="0"/>
              <a:t>שבוע הלאומי לגלישה בטוחה ברשת – </a:t>
            </a:r>
          </a:p>
          <a:p>
            <a:pPr algn="ctr"/>
            <a:r>
              <a:rPr lang="he-IL" sz="3600" dirty="0"/>
              <a:t>"מתחברים על בטוח"   </a:t>
            </a:r>
          </a:p>
          <a:p>
            <a:pPr algn="ctr"/>
            <a:r>
              <a:rPr lang="he-IL" sz="3600" dirty="0"/>
              <a:t>2022    </a:t>
            </a:r>
          </a:p>
        </p:txBody>
      </p:sp>
      <p:pic>
        <p:nvPicPr>
          <p:cNvPr id="8" name="תמונה 7">
            <a:extLst>
              <a:ext uri="{FF2B5EF4-FFF2-40B4-BE49-F238E27FC236}">
                <a16:creationId xmlns:a16="http://schemas.microsoft.com/office/drawing/2014/main" id="{35ED228E-8331-4F76-883E-6FEE73758463}"/>
              </a:ext>
            </a:extLst>
          </p:cNvPr>
          <p:cNvPicPr>
            <a:picLocks noChangeAspect="1"/>
          </p:cNvPicPr>
          <p:nvPr/>
        </p:nvPicPr>
        <p:blipFill>
          <a:blip r:embed="rId2"/>
          <a:stretch>
            <a:fillRect/>
          </a:stretch>
        </p:blipFill>
        <p:spPr>
          <a:xfrm rot="20077362">
            <a:off x="711413" y="1606767"/>
            <a:ext cx="3851174" cy="3834057"/>
          </a:xfrm>
          <a:prstGeom prst="rect">
            <a:avLst/>
          </a:prstGeom>
          <a:ln>
            <a:noFill/>
          </a:ln>
          <a:effectLst>
            <a:softEdge rad="112500"/>
          </a:effectLst>
        </p:spPr>
      </p:pic>
      <p:pic>
        <p:nvPicPr>
          <p:cNvPr id="9" name="תמונה 8">
            <a:extLst>
              <a:ext uri="{FF2B5EF4-FFF2-40B4-BE49-F238E27FC236}">
                <a16:creationId xmlns:a16="http://schemas.microsoft.com/office/drawing/2014/main" id="{66CCDB36-56C4-472E-9163-1F95DFCFA644}"/>
              </a:ext>
            </a:extLst>
          </p:cNvPr>
          <p:cNvPicPr>
            <a:picLocks noChangeAspect="1"/>
          </p:cNvPicPr>
          <p:nvPr/>
        </p:nvPicPr>
        <p:blipFill rotWithShape="1">
          <a:blip r:embed="rId3"/>
          <a:srcRect t="10287"/>
          <a:stretch/>
        </p:blipFill>
        <p:spPr>
          <a:xfrm>
            <a:off x="7592157" y="536337"/>
            <a:ext cx="4122008" cy="2070885"/>
          </a:xfrm>
          <a:prstGeom prst="rect">
            <a:avLst/>
          </a:prstGeom>
        </p:spPr>
      </p:pic>
    </p:spTree>
    <p:extLst>
      <p:ext uri="{BB962C8B-B14F-4D97-AF65-F5344CB8AC3E}">
        <p14:creationId xmlns:p14="http://schemas.microsoft.com/office/powerpoint/2010/main" val="336712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2211B713-B3DC-4B4B-BBCF-FCF1519AE50F}"/>
              </a:ext>
            </a:extLst>
          </p:cNvPr>
          <p:cNvSpPr txBox="1"/>
          <p:nvPr/>
        </p:nvSpPr>
        <p:spPr>
          <a:xfrm>
            <a:off x="2910026" y="1518445"/>
            <a:ext cx="6371948" cy="3416320"/>
          </a:xfrm>
          <a:prstGeom prst="rect">
            <a:avLst/>
          </a:prstGeom>
          <a:noFill/>
        </p:spPr>
        <p:txBody>
          <a:bodyPr wrap="square">
            <a:spAutoFit/>
          </a:bodyPr>
          <a:lstStyle/>
          <a:p>
            <a:pPr algn="r"/>
            <a:r>
              <a:rPr lang="he-IL" sz="2400" b="0" i="0" dirty="0">
                <a:solidFill>
                  <a:srgbClr val="000000"/>
                </a:solidFill>
                <a:effectLst/>
                <a:latin typeface="Assistant"/>
              </a:rPr>
              <a:t>כבכל שנה בחודש פברואר מציינים במערכת החינוך את השבוע הלאומי לגלישה בטוחה ברשת.</a:t>
            </a:r>
          </a:p>
          <a:p>
            <a:pPr algn="r"/>
            <a:r>
              <a:rPr lang="he-IL" sz="2400" b="0" i="0" dirty="0">
                <a:solidFill>
                  <a:srgbClr val="000000"/>
                </a:solidFill>
                <a:effectLst/>
                <a:latin typeface="Assistant"/>
              </a:rPr>
              <a:t>השנה נבחר הנושא הלאומי "מתחברים על בטוח", בשיתוף משרד החינוך והמטה הלאומי להגנה על ילדים ברשת 105. </a:t>
            </a:r>
          </a:p>
          <a:p>
            <a:pPr algn="r"/>
            <a:r>
              <a:rPr lang="he-IL" sz="2400" b="0" i="0" dirty="0">
                <a:solidFill>
                  <a:srgbClr val="000000"/>
                </a:solidFill>
                <a:effectLst/>
                <a:latin typeface="Assistant"/>
              </a:rPr>
              <a:t>הרשת היא עוגן לשמירה על חיבורים וחברויות חשוב לשמור על קרבה חברתית, גם אם זה מרחוק, עם זאת, עם זאת חשוב להתנהל נכון ברשת, התנהלות מוגנת בטוחה ורגישה כלפי עצמם וכלפי אחרים.</a:t>
            </a:r>
          </a:p>
        </p:txBody>
      </p:sp>
    </p:spTree>
    <p:extLst>
      <p:ext uri="{BB962C8B-B14F-4D97-AF65-F5344CB8AC3E}">
        <p14:creationId xmlns:p14="http://schemas.microsoft.com/office/powerpoint/2010/main" val="3335321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Isosceles Triangle 2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תמונה 8">
            <a:extLst>
              <a:ext uri="{FF2B5EF4-FFF2-40B4-BE49-F238E27FC236}">
                <a16:creationId xmlns:a16="http://schemas.microsoft.com/office/drawing/2014/main" id="{585DE310-E4F9-490F-B73F-8064E8D53002}"/>
              </a:ext>
            </a:extLst>
          </p:cNvPr>
          <p:cNvPicPr>
            <a:picLocks noChangeAspect="1"/>
          </p:cNvPicPr>
          <p:nvPr/>
        </p:nvPicPr>
        <p:blipFill>
          <a:blip r:embed="rId2"/>
          <a:stretch>
            <a:fillRect/>
          </a:stretch>
        </p:blipFill>
        <p:spPr>
          <a:xfrm>
            <a:off x="643467" y="729996"/>
            <a:ext cx="10905066" cy="5398006"/>
          </a:xfrm>
          <a:prstGeom prst="rect">
            <a:avLst/>
          </a:prstGeom>
          <a:ln>
            <a:noFill/>
          </a:ln>
        </p:spPr>
      </p:pic>
      <p:sp>
        <p:nvSpPr>
          <p:cNvPr id="26" name="Isosceles Triangle 2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76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22C9C25A-21B8-4880-917A-C60B2D40693D}"/>
              </a:ext>
            </a:extLst>
          </p:cNvPr>
          <p:cNvPicPr>
            <a:picLocks noChangeAspect="1"/>
          </p:cNvPicPr>
          <p:nvPr/>
        </p:nvPicPr>
        <p:blipFill>
          <a:blip r:embed="rId2"/>
          <a:stretch>
            <a:fillRect/>
          </a:stretch>
        </p:blipFill>
        <p:spPr>
          <a:xfrm>
            <a:off x="790223" y="643467"/>
            <a:ext cx="10611553"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0052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E8197894-CB6B-479D-A9BD-E11F95C26EE8}"/>
              </a:ext>
            </a:extLst>
          </p:cNvPr>
          <p:cNvPicPr>
            <a:picLocks noChangeAspect="1"/>
          </p:cNvPicPr>
          <p:nvPr/>
        </p:nvPicPr>
        <p:blipFill>
          <a:blip r:embed="rId2"/>
          <a:stretch>
            <a:fillRect/>
          </a:stretch>
        </p:blipFill>
        <p:spPr>
          <a:xfrm>
            <a:off x="643467" y="1738714"/>
            <a:ext cx="10905066" cy="3380570"/>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14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768269E4-B1D8-4F11-BB7F-9936F6E74193}"/>
              </a:ext>
            </a:extLst>
          </p:cNvPr>
          <p:cNvPicPr>
            <a:picLocks noChangeAspect="1"/>
          </p:cNvPicPr>
          <p:nvPr/>
        </p:nvPicPr>
        <p:blipFill>
          <a:blip r:embed="rId2"/>
          <a:stretch>
            <a:fillRect/>
          </a:stretch>
        </p:blipFill>
        <p:spPr>
          <a:xfrm>
            <a:off x="643467" y="1297475"/>
            <a:ext cx="10905066" cy="2262800"/>
          </a:xfrm>
          <a:prstGeom prst="rect">
            <a:avLst/>
          </a:prstGeom>
        </p:spPr>
      </p:pic>
      <p:sp>
        <p:nvSpPr>
          <p:cNvPr id="4" name="מלבן 3">
            <a:extLst>
              <a:ext uri="{FF2B5EF4-FFF2-40B4-BE49-F238E27FC236}">
                <a16:creationId xmlns:a16="http://schemas.microsoft.com/office/drawing/2014/main" id="{5CB7093D-FD34-4BB1-8FA2-649CB2CBD3BA}"/>
              </a:ext>
            </a:extLst>
          </p:cNvPr>
          <p:cNvSpPr/>
          <p:nvPr/>
        </p:nvSpPr>
        <p:spPr>
          <a:xfrm>
            <a:off x="2532221" y="3695304"/>
            <a:ext cx="8015336" cy="1754326"/>
          </a:xfrm>
          <a:prstGeom prst="rect">
            <a:avLst/>
          </a:prstGeom>
          <a:noFill/>
        </p:spPr>
        <p:txBody>
          <a:bodyPr wrap="non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אך...</a:t>
            </a:r>
          </a:p>
          <a:p>
            <a:pPr algn="ctr"/>
            <a:r>
              <a:rPr lang="he-IL" sz="5400" dirty="0">
                <a:ln w="0"/>
                <a:effectLst>
                  <a:outerShdw blurRad="38100" dist="19050" dir="2700000" algn="tl" rotWithShape="0">
                    <a:schemeClr val="dk1">
                      <a:alpha val="40000"/>
                    </a:schemeClr>
                  </a:outerShdw>
                </a:effectLst>
              </a:rPr>
              <a:t>האם יש גם השפעות מזיקות?</a:t>
            </a:r>
            <a:endParaRPr lang="he-IL"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3169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9693EA81-AD52-41EF-9B53-6CFAA970CE6F}"/>
              </a:ext>
            </a:extLst>
          </p:cNvPr>
          <p:cNvSpPr txBox="1"/>
          <p:nvPr/>
        </p:nvSpPr>
        <p:spPr>
          <a:xfrm>
            <a:off x="2257148" y="5086021"/>
            <a:ext cx="6094520" cy="646331"/>
          </a:xfrm>
          <a:prstGeom prst="rect">
            <a:avLst/>
          </a:prstGeom>
          <a:noFill/>
        </p:spPr>
        <p:txBody>
          <a:bodyPr wrap="square">
            <a:spAutoFit/>
          </a:bodyPr>
          <a:lstStyle/>
          <a:p>
            <a:r>
              <a:rPr lang="en-US" dirty="0">
                <a:hlinkClick r:id="rId2"/>
              </a:rPr>
              <a:t>https://www.youtube.com/watch?v=DW2IuIzFuw8</a:t>
            </a:r>
            <a:endParaRPr lang="en-US" dirty="0"/>
          </a:p>
          <a:p>
            <a:endParaRPr lang="he-IL" dirty="0"/>
          </a:p>
        </p:txBody>
      </p:sp>
      <p:sp>
        <p:nvSpPr>
          <p:cNvPr id="4" name="מלבן 3">
            <a:extLst>
              <a:ext uri="{FF2B5EF4-FFF2-40B4-BE49-F238E27FC236}">
                <a16:creationId xmlns:a16="http://schemas.microsoft.com/office/drawing/2014/main" id="{F4B095A6-EC1E-4878-A3F2-826EEB362D73}"/>
              </a:ext>
            </a:extLst>
          </p:cNvPr>
          <p:cNvSpPr/>
          <p:nvPr/>
        </p:nvSpPr>
        <p:spPr>
          <a:xfrm>
            <a:off x="3939309" y="661229"/>
            <a:ext cx="6562975" cy="3416320"/>
          </a:xfrm>
          <a:prstGeom prst="rect">
            <a:avLst/>
          </a:prstGeom>
          <a:noFill/>
        </p:spPr>
        <p:txBody>
          <a:bodyPr wrap="squar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האם שמעתם על בריונות </a:t>
            </a:r>
            <a:r>
              <a:rPr lang="he-IL" sz="5400" dirty="0">
                <a:ln w="0"/>
                <a:effectLst>
                  <a:outerShdw blurRad="38100" dist="19050" dir="2700000" algn="tl" rotWithShape="0">
                    <a:schemeClr val="dk1">
                      <a:alpha val="40000"/>
                    </a:schemeClr>
                  </a:outerShdw>
                </a:effectLst>
              </a:rPr>
              <a:t>ברשת?</a:t>
            </a:r>
          </a:p>
          <a:p>
            <a:pPr algn="ctr"/>
            <a:endParaRPr lang="he-IL" sz="5400" dirty="0">
              <a:ln w="0"/>
              <a:effectLst>
                <a:outerShdw blurRad="38100" dist="19050" dir="2700000" algn="tl" rotWithShape="0">
                  <a:schemeClr val="dk1">
                    <a:alpha val="40000"/>
                  </a:schemeClr>
                </a:outerShdw>
              </a:effectLst>
            </a:endParaRPr>
          </a:p>
          <a:p>
            <a:pPr algn="ctr"/>
            <a:endParaRPr lang="he-IL" sz="5400" b="0" cap="none" spc="0" dirty="0">
              <a:ln w="0"/>
              <a:solidFill>
                <a:schemeClr val="tx1"/>
              </a:solidFill>
              <a:effectLst>
                <a:outerShdw blurRad="38100" dist="19050" dir="2700000" algn="tl" rotWithShape="0">
                  <a:schemeClr val="dk1">
                    <a:alpha val="40000"/>
                  </a:schemeClr>
                </a:outerShdw>
              </a:effectLst>
            </a:endParaRPr>
          </a:p>
        </p:txBody>
      </p:sp>
      <p:sp>
        <p:nvSpPr>
          <p:cNvPr id="6" name="תיבת טקסט 5">
            <a:extLst>
              <a:ext uri="{FF2B5EF4-FFF2-40B4-BE49-F238E27FC236}">
                <a16:creationId xmlns:a16="http://schemas.microsoft.com/office/drawing/2014/main" id="{9DA9E6DF-C4FA-4247-955E-2E5F873C7589}"/>
              </a:ext>
            </a:extLst>
          </p:cNvPr>
          <p:cNvSpPr txBox="1"/>
          <p:nvPr/>
        </p:nvSpPr>
        <p:spPr>
          <a:xfrm>
            <a:off x="2754297" y="4279023"/>
            <a:ext cx="6094520" cy="923330"/>
          </a:xfrm>
          <a:prstGeom prst="rect">
            <a:avLst/>
          </a:prstGeom>
          <a:noFill/>
        </p:spPr>
        <p:txBody>
          <a:bodyPr wrap="square">
            <a:spAutoFit/>
          </a:bodyPr>
          <a:lstStyle/>
          <a:p>
            <a:r>
              <a:rPr kumimoji="0" lang="he-IL"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צפו באחד הסרטונים: </a:t>
            </a:r>
            <a:endParaRPr lang="he-IL" dirty="0"/>
          </a:p>
        </p:txBody>
      </p:sp>
      <p:sp>
        <p:nvSpPr>
          <p:cNvPr id="10" name="תיבת טקסט 9">
            <a:extLst>
              <a:ext uri="{FF2B5EF4-FFF2-40B4-BE49-F238E27FC236}">
                <a16:creationId xmlns:a16="http://schemas.microsoft.com/office/drawing/2014/main" id="{84056BEB-9F8B-4733-BA64-03F6DD5756C8}"/>
              </a:ext>
            </a:extLst>
          </p:cNvPr>
          <p:cNvSpPr txBox="1"/>
          <p:nvPr/>
        </p:nvSpPr>
        <p:spPr>
          <a:xfrm>
            <a:off x="3939309" y="2369389"/>
            <a:ext cx="6094520" cy="2031325"/>
          </a:xfrm>
          <a:prstGeom prst="rect">
            <a:avLst/>
          </a:prstGeom>
          <a:noFill/>
        </p:spPr>
        <p:txBody>
          <a:bodyPr wrap="square">
            <a:spAutoFit/>
          </a:bodyPr>
          <a:lstStyle/>
          <a:p>
            <a:r>
              <a:rPr lang="he-IL" b="0" i="0" dirty="0">
                <a:solidFill>
                  <a:srgbClr val="08555E"/>
                </a:solidFill>
                <a:effectLst/>
                <a:latin typeface="almoni-tzar"/>
              </a:rPr>
              <a:t>בריונות ברשת היא התנהגות פוגענית, שמבצעיה משתמשים באמצעים טכנולוגיים כמו האינטרנט או הטלפון הנייד על מנת להשמיץ, להטריד, להביך, להפחיד או לתקוף מישהו. בריונות מקוונת יכולה להתרחש בכל אחת מהמדיות הדיגיטליות ,</a:t>
            </a:r>
            <a:r>
              <a:rPr lang="he-IL" b="0" i="0" dirty="0" err="1">
                <a:solidFill>
                  <a:srgbClr val="08555E"/>
                </a:solidFill>
                <a:effectLst/>
                <a:latin typeface="almoni-tzar"/>
              </a:rPr>
              <a:t>פייסבוק</a:t>
            </a:r>
            <a:r>
              <a:rPr lang="he-IL" b="0" i="0" dirty="0">
                <a:solidFill>
                  <a:srgbClr val="08555E"/>
                </a:solidFill>
                <a:effectLst/>
                <a:latin typeface="almoni-tzar"/>
              </a:rPr>
              <a:t>, </a:t>
            </a:r>
            <a:r>
              <a:rPr lang="he-IL" b="0" i="0" dirty="0" err="1">
                <a:solidFill>
                  <a:srgbClr val="08555E"/>
                </a:solidFill>
                <a:effectLst/>
                <a:latin typeface="almoni-tzar"/>
              </a:rPr>
              <a:t>וואטס</a:t>
            </a:r>
            <a:r>
              <a:rPr lang="he-IL" b="0" i="0" dirty="0">
                <a:solidFill>
                  <a:srgbClr val="08555E"/>
                </a:solidFill>
                <a:effectLst/>
                <a:latin typeface="almoni-tzar"/>
              </a:rPr>
              <a:t>-אפ, </a:t>
            </a:r>
            <a:r>
              <a:rPr lang="he-IL" b="0" i="0" dirty="0" err="1">
                <a:solidFill>
                  <a:srgbClr val="08555E"/>
                </a:solidFill>
                <a:effectLst/>
                <a:latin typeface="almoni-tzar"/>
              </a:rPr>
              <a:t>טוויטר</a:t>
            </a:r>
            <a:r>
              <a:rPr lang="he-IL" b="0" i="0" dirty="0">
                <a:solidFill>
                  <a:srgbClr val="08555E"/>
                </a:solidFill>
                <a:effectLst/>
                <a:latin typeface="almoni-tzar"/>
              </a:rPr>
              <a:t> בלוגים, צ'טים, פורומים, דואר אלקטרוני, אתרי אינטרנט ועוד. היא יכולה להיות מילולית, והיא יכולה להתבטא גם בפרסום של תמונות או סרטונים.</a:t>
            </a:r>
          </a:p>
        </p:txBody>
      </p:sp>
      <p:pic>
        <p:nvPicPr>
          <p:cNvPr id="11" name="תמונה 10">
            <a:extLst>
              <a:ext uri="{FF2B5EF4-FFF2-40B4-BE49-F238E27FC236}">
                <a16:creationId xmlns:a16="http://schemas.microsoft.com/office/drawing/2014/main" id="{52E4AE19-E769-4A7C-92C0-FF07D3B4BBD4}"/>
              </a:ext>
            </a:extLst>
          </p:cNvPr>
          <p:cNvPicPr>
            <a:picLocks noChangeAspect="1"/>
          </p:cNvPicPr>
          <p:nvPr/>
        </p:nvPicPr>
        <p:blipFill>
          <a:blip r:embed="rId3"/>
          <a:stretch>
            <a:fillRect/>
          </a:stretch>
        </p:blipFill>
        <p:spPr>
          <a:xfrm>
            <a:off x="627440" y="838180"/>
            <a:ext cx="3503220" cy="2109205"/>
          </a:xfrm>
          <a:prstGeom prst="rect">
            <a:avLst/>
          </a:prstGeom>
        </p:spPr>
      </p:pic>
      <p:sp>
        <p:nvSpPr>
          <p:cNvPr id="8" name="תיבת טקסט 7">
            <a:extLst>
              <a:ext uri="{FF2B5EF4-FFF2-40B4-BE49-F238E27FC236}">
                <a16:creationId xmlns:a16="http://schemas.microsoft.com/office/drawing/2014/main" id="{4330E7D8-F0B4-47F4-9576-FD2D29D57A0B}"/>
              </a:ext>
            </a:extLst>
          </p:cNvPr>
          <p:cNvSpPr txBox="1"/>
          <p:nvPr/>
        </p:nvSpPr>
        <p:spPr>
          <a:xfrm>
            <a:off x="2079594" y="6023350"/>
            <a:ext cx="6094520" cy="923330"/>
          </a:xfrm>
          <a:prstGeom prst="rect">
            <a:avLst/>
          </a:prstGeom>
          <a:noFill/>
        </p:spPr>
        <p:txBody>
          <a:bodyPr wrap="square">
            <a:spAutoFit/>
          </a:bodyPr>
          <a:lstStyle/>
          <a:p>
            <a:r>
              <a:rPr lang="en-US" dirty="0">
                <a:hlinkClick r:id="rId4"/>
              </a:rPr>
              <a:t>https://www.youtube.com/watch?v=1vr6nPoa6yA</a:t>
            </a:r>
            <a:endParaRPr lang="en-US" dirty="0"/>
          </a:p>
          <a:p>
            <a:endParaRPr lang="en-US" dirty="0"/>
          </a:p>
          <a:p>
            <a:endParaRPr lang="he-IL" dirty="0"/>
          </a:p>
        </p:txBody>
      </p:sp>
      <p:sp>
        <p:nvSpPr>
          <p:cNvPr id="7" name="מלבן 6">
            <a:extLst>
              <a:ext uri="{FF2B5EF4-FFF2-40B4-BE49-F238E27FC236}">
                <a16:creationId xmlns:a16="http://schemas.microsoft.com/office/drawing/2014/main" id="{745E893C-3A4B-4EE7-BCCB-AD48DF1CA954}"/>
              </a:ext>
            </a:extLst>
          </p:cNvPr>
          <p:cNvSpPr/>
          <p:nvPr/>
        </p:nvSpPr>
        <p:spPr>
          <a:xfrm>
            <a:off x="5428698" y="5275098"/>
            <a:ext cx="745717" cy="923330"/>
          </a:xfrm>
          <a:prstGeom prst="rect">
            <a:avLst/>
          </a:prstGeom>
          <a:noFill/>
        </p:spPr>
        <p:txBody>
          <a:bodyPr wrap="non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או</a:t>
            </a:r>
          </a:p>
        </p:txBody>
      </p:sp>
    </p:spTree>
    <p:extLst>
      <p:ext uri="{BB962C8B-B14F-4D97-AF65-F5344CB8AC3E}">
        <p14:creationId xmlns:p14="http://schemas.microsoft.com/office/powerpoint/2010/main" val="2308306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61BD473-EA64-44B2-9162-CEA1C1AD004B}"/>
              </a:ext>
            </a:extLst>
          </p:cNvPr>
          <p:cNvSpPr/>
          <p:nvPr/>
        </p:nvSpPr>
        <p:spPr>
          <a:xfrm>
            <a:off x="1775685" y="1271700"/>
            <a:ext cx="8853706" cy="923330"/>
          </a:xfrm>
          <a:prstGeom prst="rect">
            <a:avLst/>
          </a:prstGeom>
          <a:noFill/>
        </p:spPr>
        <p:txBody>
          <a:bodyPr wrap="non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מה תחושתכם מהצפייה בסרטון?</a:t>
            </a:r>
          </a:p>
        </p:txBody>
      </p:sp>
      <p:sp>
        <p:nvSpPr>
          <p:cNvPr id="3" name="מלבן 2">
            <a:extLst>
              <a:ext uri="{FF2B5EF4-FFF2-40B4-BE49-F238E27FC236}">
                <a16:creationId xmlns:a16="http://schemas.microsoft.com/office/drawing/2014/main" id="{8E4F0890-B7FA-4AF3-A76B-901A2731F27F}"/>
              </a:ext>
            </a:extLst>
          </p:cNvPr>
          <p:cNvSpPr/>
          <p:nvPr/>
        </p:nvSpPr>
        <p:spPr>
          <a:xfrm>
            <a:off x="2850350" y="2745394"/>
            <a:ext cx="7592143" cy="923330"/>
          </a:xfrm>
          <a:prstGeom prst="rect">
            <a:avLst/>
          </a:prstGeom>
          <a:noFill/>
        </p:spPr>
        <p:txBody>
          <a:bodyPr wrap="non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כיצד מזהים בריונות ברשת?</a:t>
            </a:r>
          </a:p>
        </p:txBody>
      </p:sp>
      <p:pic>
        <p:nvPicPr>
          <p:cNvPr id="4" name="תמונה 3">
            <a:extLst>
              <a:ext uri="{FF2B5EF4-FFF2-40B4-BE49-F238E27FC236}">
                <a16:creationId xmlns:a16="http://schemas.microsoft.com/office/drawing/2014/main" id="{8FA7F7C5-79CE-47A6-BE26-4149CA12C634}"/>
              </a:ext>
            </a:extLst>
          </p:cNvPr>
          <p:cNvPicPr>
            <a:picLocks noChangeAspect="1"/>
          </p:cNvPicPr>
          <p:nvPr/>
        </p:nvPicPr>
        <p:blipFill>
          <a:blip r:embed="rId2"/>
          <a:stretch>
            <a:fillRect/>
          </a:stretch>
        </p:blipFill>
        <p:spPr>
          <a:xfrm>
            <a:off x="1583045" y="4021585"/>
            <a:ext cx="4440469" cy="2117762"/>
          </a:xfrm>
          <a:prstGeom prst="rect">
            <a:avLst/>
          </a:prstGeom>
          <a:ln>
            <a:noFill/>
          </a:ln>
          <a:effectLst>
            <a:softEdge rad="112500"/>
          </a:effectLst>
        </p:spPr>
      </p:pic>
    </p:spTree>
    <p:extLst>
      <p:ext uri="{BB962C8B-B14F-4D97-AF65-F5344CB8AC3E}">
        <p14:creationId xmlns:p14="http://schemas.microsoft.com/office/powerpoint/2010/main" val="728512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53D074EC-9A82-47E3-9547-41514D9F3501}"/>
              </a:ext>
            </a:extLst>
          </p:cNvPr>
          <p:cNvSpPr txBox="1"/>
          <p:nvPr/>
        </p:nvSpPr>
        <p:spPr>
          <a:xfrm>
            <a:off x="4210790" y="1100469"/>
            <a:ext cx="6094520" cy="4801314"/>
          </a:xfrm>
          <a:prstGeom prst="rect">
            <a:avLst/>
          </a:prstGeom>
          <a:noFill/>
        </p:spPr>
        <p:txBody>
          <a:bodyPr wrap="square">
            <a:spAutoFit/>
          </a:bodyPr>
          <a:lstStyle/>
          <a:p>
            <a:r>
              <a:rPr lang="he-IL" b="0" i="0" dirty="0">
                <a:solidFill>
                  <a:srgbClr val="08555E"/>
                </a:solidFill>
                <a:effectLst/>
                <a:latin typeface="almoni-tzar"/>
              </a:rPr>
              <a:t>בריונות ברשת  יכולה להופיע בכמה וכמה צורות ובכל אחת מהמדיות הדיגיטליות הקיימות, למשל:</a:t>
            </a:r>
          </a:p>
          <a:p>
            <a:pPr>
              <a:buFont typeface="Arial" panose="020B0604020202020204" pitchFamily="34" charset="0"/>
              <a:buChar char="•"/>
            </a:pPr>
            <a:r>
              <a:rPr lang="he-IL" dirty="0">
                <a:solidFill>
                  <a:srgbClr val="333333"/>
                </a:solidFill>
                <a:effectLst/>
              </a:rPr>
              <a:t>התלהמות- דיבור בשפה קשה ובוטה.</a:t>
            </a:r>
          </a:p>
          <a:p>
            <a:pPr>
              <a:buFont typeface="Arial" panose="020B0604020202020204" pitchFamily="34" charset="0"/>
              <a:buChar char="•"/>
            </a:pPr>
            <a:r>
              <a:rPr lang="he-IL" dirty="0">
                <a:solidFill>
                  <a:srgbClr val="333333"/>
                </a:solidFill>
                <a:effectLst/>
              </a:rPr>
              <a:t>הטרדה- פניה חוזרת וטורדנית לאדם מסוים, למרות שביקש להפסיק.</a:t>
            </a:r>
          </a:p>
          <a:p>
            <a:pPr>
              <a:buFont typeface="Arial" panose="020B0604020202020204" pitchFamily="34" charset="0"/>
              <a:buChar char="•"/>
            </a:pPr>
            <a:r>
              <a:rPr lang="he-IL" dirty="0">
                <a:solidFill>
                  <a:srgbClr val="333333"/>
                </a:solidFill>
                <a:effectLst/>
              </a:rPr>
              <a:t>השמצה- או הוצאת לשון הרע.</a:t>
            </a:r>
          </a:p>
          <a:p>
            <a:pPr>
              <a:buFont typeface="Arial" panose="020B0604020202020204" pitchFamily="34" charset="0"/>
              <a:buChar char="•"/>
            </a:pPr>
            <a:r>
              <a:rPr lang="he-IL" dirty="0">
                <a:solidFill>
                  <a:srgbClr val="333333"/>
                </a:solidFill>
                <a:effectLst/>
              </a:rPr>
              <a:t>התחזות- נטילת זהות של אדם אחר והפצת תכנים או פעילות בשמו.</a:t>
            </a:r>
          </a:p>
          <a:p>
            <a:pPr>
              <a:buFont typeface="Arial" panose="020B0604020202020204" pitchFamily="34" charset="0"/>
              <a:buChar char="•"/>
            </a:pPr>
            <a:r>
              <a:rPr lang="he-IL" dirty="0">
                <a:solidFill>
                  <a:srgbClr val="333333"/>
                </a:solidFill>
                <a:effectLst/>
              </a:rPr>
              <a:t>חרם- החרמת יחיד או קבוצה ע"י קבוצה אחרת.</a:t>
            </a:r>
          </a:p>
          <a:p>
            <a:pPr>
              <a:buFont typeface="Arial" panose="020B0604020202020204" pitchFamily="34" charset="0"/>
              <a:buChar char="•"/>
            </a:pPr>
            <a:r>
              <a:rPr lang="he-IL" dirty="0">
                <a:solidFill>
                  <a:srgbClr val="333333"/>
                </a:solidFill>
                <a:effectLst/>
              </a:rPr>
              <a:t>הולכת שולל- גרימה לאדם להיחשף או למסור דבר מה מבלי לדעת למי.</a:t>
            </a:r>
          </a:p>
          <a:p>
            <a:pPr>
              <a:buFont typeface="Arial" panose="020B0604020202020204" pitchFamily="34" charset="0"/>
              <a:buChar char="•"/>
            </a:pPr>
            <a:r>
              <a:rPr lang="he-IL" dirty="0">
                <a:solidFill>
                  <a:srgbClr val="333333"/>
                </a:solidFill>
                <a:effectLst/>
              </a:rPr>
              <a:t>הפצת תמונות- הפצת תמונה פרטית ללא הסכמה במטרה לפגוע.</a:t>
            </a:r>
          </a:p>
          <a:p>
            <a:pPr>
              <a:buFont typeface="Arial" panose="020B0604020202020204" pitchFamily="34" charset="0"/>
              <a:buChar char="•"/>
            </a:pPr>
            <a:r>
              <a:rPr lang="he-IL" dirty="0">
                <a:solidFill>
                  <a:srgbClr val="333333"/>
                </a:solidFill>
                <a:effectLst/>
              </a:rPr>
              <a:t>טוקבקים פוגעניים- השארת תגובות בעלות תוכן פוגעני.</a:t>
            </a:r>
          </a:p>
          <a:p>
            <a:pPr>
              <a:buFont typeface="Arial" panose="020B0604020202020204" pitchFamily="34" charset="0"/>
              <a:buChar char="•"/>
            </a:pPr>
            <a:r>
              <a:rPr lang="he-IL" dirty="0">
                <a:solidFill>
                  <a:srgbClr val="333333"/>
                </a:solidFill>
                <a:effectLst/>
              </a:rPr>
              <a:t>הדרת חברים- מניעה מאדם להשתתף בקבוצה, ארגון חרם נגד אדם כדי לפגוע בו.</a:t>
            </a:r>
          </a:p>
          <a:p>
            <a:pPr>
              <a:buFont typeface="Arial" panose="020B0604020202020204" pitchFamily="34" charset="0"/>
              <a:buChar char="•"/>
            </a:pPr>
            <a:r>
              <a:rPr lang="he-IL" dirty="0">
                <a:solidFill>
                  <a:srgbClr val="333333"/>
                </a:solidFill>
                <a:effectLst/>
              </a:rPr>
              <a:t>פגיעה בפרטיות- פרסום פרטים אישיים על אדם, חדירה ו/או פריצה למרחבים האישיים של האדם.</a:t>
            </a:r>
          </a:p>
        </p:txBody>
      </p:sp>
      <p:pic>
        <p:nvPicPr>
          <p:cNvPr id="5" name="תמונה 4">
            <a:extLst>
              <a:ext uri="{FF2B5EF4-FFF2-40B4-BE49-F238E27FC236}">
                <a16:creationId xmlns:a16="http://schemas.microsoft.com/office/drawing/2014/main" id="{A1ED2525-77A7-4720-ABB9-AD2B718EFE72}"/>
              </a:ext>
            </a:extLst>
          </p:cNvPr>
          <p:cNvPicPr>
            <a:picLocks noChangeAspect="1"/>
          </p:cNvPicPr>
          <p:nvPr/>
        </p:nvPicPr>
        <p:blipFill>
          <a:blip r:embed="rId2"/>
          <a:stretch>
            <a:fillRect/>
          </a:stretch>
        </p:blipFill>
        <p:spPr>
          <a:xfrm>
            <a:off x="742950" y="276224"/>
            <a:ext cx="3810000" cy="2143125"/>
          </a:xfrm>
          <a:prstGeom prst="rect">
            <a:avLst/>
          </a:prstGeom>
        </p:spPr>
      </p:pic>
    </p:spTree>
    <p:extLst>
      <p:ext uri="{BB962C8B-B14F-4D97-AF65-F5344CB8AC3E}">
        <p14:creationId xmlns:p14="http://schemas.microsoft.com/office/powerpoint/2010/main" val="2596624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21B458B4-9CCD-4D74-A666-42B9D12B40EA}"/>
              </a:ext>
            </a:extLst>
          </p:cNvPr>
          <p:cNvSpPr txBox="1"/>
          <p:nvPr/>
        </p:nvSpPr>
        <p:spPr>
          <a:xfrm>
            <a:off x="4296515" y="612844"/>
            <a:ext cx="6094520" cy="5632311"/>
          </a:xfrm>
          <a:prstGeom prst="rect">
            <a:avLst/>
          </a:prstGeom>
          <a:noFill/>
        </p:spPr>
        <p:txBody>
          <a:bodyPr wrap="square">
            <a:spAutoFit/>
          </a:bodyPr>
          <a:lstStyle/>
          <a:p>
            <a:r>
              <a:rPr lang="he-IL" sz="2400" b="1" i="0" dirty="0">
                <a:solidFill>
                  <a:srgbClr val="08555E"/>
                </a:solidFill>
                <a:effectLst/>
                <a:latin typeface="almoni-tzar"/>
              </a:rPr>
              <a:t>האם בריונות ברשת היא עבירה פלילית?</a:t>
            </a:r>
            <a:endParaRPr lang="he-IL" sz="2400" b="0" i="0" dirty="0">
              <a:solidFill>
                <a:srgbClr val="08555E"/>
              </a:solidFill>
              <a:effectLst/>
              <a:latin typeface="almoni-tzar"/>
            </a:endParaRPr>
          </a:p>
          <a:p>
            <a:r>
              <a:rPr lang="he-IL" sz="2400" dirty="0">
                <a:solidFill>
                  <a:srgbClr val="08555E"/>
                </a:solidFill>
                <a:effectLst/>
              </a:rPr>
              <a:t>בריונות ברשת היא בראש ובראשונה תופעה חברתית קשה ופוגעת. הגבולות בין הצקה ופגיעה אישית, לבין עבירה על החוק דקים מאוד.</a:t>
            </a:r>
          </a:p>
          <a:p>
            <a:r>
              <a:rPr lang="he-IL" sz="2400" b="0" i="0" dirty="0">
                <a:solidFill>
                  <a:srgbClr val="08555E"/>
                </a:solidFill>
                <a:effectLst/>
                <a:latin typeface="almoni-tzar"/>
              </a:rPr>
              <a:t>היא יכולה להיות עבירה פלילית במקרים אלו:</a:t>
            </a:r>
          </a:p>
          <a:p>
            <a:pPr>
              <a:buFont typeface="Arial" panose="020B0604020202020204" pitchFamily="34" charset="0"/>
              <a:buChar char="•"/>
            </a:pPr>
            <a:r>
              <a:rPr lang="he-IL" sz="2400" dirty="0">
                <a:solidFill>
                  <a:srgbClr val="333333"/>
                </a:solidFill>
                <a:effectLst/>
              </a:rPr>
              <a:t>איומים</a:t>
            </a:r>
          </a:p>
          <a:p>
            <a:pPr>
              <a:buFont typeface="Arial" panose="020B0604020202020204" pitchFamily="34" charset="0"/>
              <a:buChar char="•"/>
            </a:pPr>
            <a:r>
              <a:rPr lang="he-IL" sz="2400" dirty="0">
                <a:solidFill>
                  <a:srgbClr val="333333"/>
                </a:solidFill>
                <a:effectLst/>
              </a:rPr>
              <a:t>התחזות</a:t>
            </a:r>
          </a:p>
          <a:p>
            <a:pPr>
              <a:buFont typeface="Arial" panose="020B0604020202020204" pitchFamily="34" charset="0"/>
              <a:buChar char="•"/>
            </a:pPr>
            <a:r>
              <a:rPr lang="he-IL" sz="2400" dirty="0">
                <a:solidFill>
                  <a:srgbClr val="333333"/>
                </a:solidFill>
                <a:effectLst/>
              </a:rPr>
              <a:t>פגיעה בפרטיות</a:t>
            </a:r>
          </a:p>
          <a:p>
            <a:pPr>
              <a:buFont typeface="Arial" panose="020B0604020202020204" pitchFamily="34" charset="0"/>
              <a:buChar char="•"/>
            </a:pPr>
            <a:r>
              <a:rPr lang="he-IL" sz="2400" dirty="0">
                <a:solidFill>
                  <a:srgbClr val="333333"/>
                </a:solidFill>
                <a:effectLst/>
              </a:rPr>
              <a:t>לשון הרע</a:t>
            </a:r>
          </a:p>
          <a:p>
            <a:pPr>
              <a:buFont typeface="Arial" panose="020B0604020202020204" pitchFamily="34" charset="0"/>
              <a:buChar char="•"/>
            </a:pPr>
            <a:r>
              <a:rPr lang="he-IL" sz="2400" dirty="0">
                <a:solidFill>
                  <a:srgbClr val="333333"/>
                </a:solidFill>
                <a:effectLst/>
              </a:rPr>
              <a:t>וכד'</a:t>
            </a:r>
          </a:p>
          <a:p>
            <a:r>
              <a:rPr lang="he-IL" sz="2400" b="1" i="0" dirty="0">
                <a:solidFill>
                  <a:srgbClr val="08555E"/>
                </a:solidFill>
                <a:effectLst/>
                <a:latin typeface="almoni-tzar"/>
              </a:rPr>
              <a:t>עשיתי </a:t>
            </a:r>
            <a:r>
              <a:rPr lang="en-US" sz="2400" b="1" i="0" dirty="0">
                <a:solidFill>
                  <a:srgbClr val="08555E"/>
                </a:solidFill>
                <a:effectLst/>
                <a:latin typeface="almoni-tzar"/>
              </a:rPr>
              <a:t>LIKE </a:t>
            </a:r>
            <a:r>
              <a:rPr lang="he-IL" sz="2400" b="1" i="0" dirty="0">
                <a:solidFill>
                  <a:srgbClr val="08555E"/>
                </a:solidFill>
                <a:effectLst/>
                <a:latin typeface="almoni-tzar"/>
              </a:rPr>
              <a:t> לפוסט שאיים על ילד מהכיתה, האם זו אחריותי?</a:t>
            </a:r>
            <a:endParaRPr lang="he-IL" sz="2400" b="0" i="0" dirty="0">
              <a:solidFill>
                <a:srgbClr val="08555E"/>
              </a:solidFill>
              <a:effectLst/>
              <a:latin typeface="almoni-tzar"/>
            </a:endParaRPr>
          </a:p>
          <a:p>
            <a:r>
              <a:rPr lang="he-IL" sz="2400" dirty="0">
                <a:solidFill>
                  <a:srgbClr val="08555E"/>
                </a:solidFill>
                <a:effectLst/>
              </a:rPr>
              <a:t>גם אם לא אתה פתחת את הקבוצה, או כתבת את הפוסט, ברגע שעשית </a:t>
            </a:r>
            <a:r>
              <a:rPr lang="en-US" sz="2400" dirty="0">
                <a:solidFill>
                  <a:srgbClr val="08555E"/>
                </a:solidFill>
                <a:effectLst/>
              </a:rPr>
              <a:t>LIKE </a:t>
            </a:r>
            <a:r>
              <a:rPr lang="he-IL" sz="2400" dirty="0">
                <a:solidFill>
                  <a:srgbClr val="08555E"/>
                </a:solidFill>
                <a:effectLst/>
              </a:rPr>
              <a:t>או </a:t>
            </a:r>
            <a:r>
              <a:rPr lang="en-US" sz="2400" dirty="0">
                <a:solidFill>
                  <a:srgbClr val="08555E"/>
                </a:solidFill>
                <a:effectLst/>
              </a:rPr>
              <a:t>SHARE </a:t>
            </a:r>
            <a:r>
              <a:rPr lang="he-IL" sz="2400" dirty="0">
                <a:solidFill>
                  <a:srgbClr val="08555E"/>
                </a:solidFill>
                <a:effectLst/>
              </a:rPr>
              <a:t> אתה נחשב לשותף.</a:t>
            </a:r>
          </a:p>
        </p:txBody>
      </p:sp>
      <p:pic>
        <p:nvPicPr>
          <p:cNvPr id="4" name="תמונה 3">
            <a:extLst>
              <a:ext uri="{FF2B5EF4-FFF2-40B4-BE49-F238E27FC236}">
                <a16:creationId xmlns:a16="http://schemas.microsoft.com/office/drawing/2014/main" id="{DEEBABEF-10B9-4916-B347-6C51A7482CC7}"/>
              </a:ext>
            </a:extLst>
          </p:cNvPr>
          <p:cNvPicPr>
            <a:picLocks noChangeAspect="1"/>
          </p:cNvPicPr>
          <p:nvPr/>
        </p:nvPicPr>
        <p:blipFill>
          <a:blip r:embed="rId2"/>
          <a:stretch>
            <a:fillRect/>
          </a:stretch>
        </p:blipFill>
        <p:spPr>
          <a:xfrm>
            <a:off x="481012" y="1390650"/>
            <a:ext cx="3670574" cy="3924300"/>
          </a:xfrm>
          <a:prstGeom prst="rect">
            <a:avLst/>
          </a:prstGeom>
          <a:ln>
            <a:noFill/>
          </a:ln>
          <a:effectLst>
            <a:softEdge rad="112500"/>
          </a:effectLst>
        </p:spPr>
      </p:pic>
    </p:spTree>
    <p:extLst>
      <p:ext uri="{BB962C8B-B14F-4D97-AF65-F5344CB8AC3E}">
        <p14:creationId xmlns:p14="http://schemas.microsoft.com/office/powerpoint/2010/main" val="2740319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C4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5A58335E-571F-4CAB-9906-68FFB21E5EC9}"/>
              </a:ext>
            </a:extLst>
          </p:cNvPr>
          <p:cNvPicPr>
            <a:picLocks noChangeAspect="1"/>
          </p:cNvPicPr>
          <p:nvPr/>
        </p:nvPicPr>
        <p:blipFill>
          <a:blip r:embed="rId2"/>
          <a:stretch>
            <a:fillRect/>
          </a:stretch>
        </p:blipFill>
        <p:spPr>
          <a:xfrm>
            <a:off x="4104344" y="643467"/>
            <a:ext cx="3983312" cy="5571066"/>
          </a:xfrm>
          <a:prstGeom prst="rect">
            <a:avLst/>
          </a:prstGeom>
        </p:spPr>
      </p:pic>
    </p:spTree>
    <p:extLst>
      <p:ext uri="{BB962C8B-B14F-4D97-AF65-F5344CB8AC3E}">
        <p14:creationId xmlns:p14="http://schemas.microsoft.com/office/powerpoint/2010/main" val="3555690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5019E955-CED1-494E-AFDA-78E0572BC710}"/>
              </a:ext>
            </a:extLst>
          </p:cNvPr>
          <p:cNvSpPr/>
          <p:nvPr/>
        </p:nvSpPr>
        <p:spPr>
          <a:xfrm>
            <a:off x="3270548" y="1067514"/>
            <a:ext cx="5650906" cy="1754326"/>
          </a:xfrm>
          <a:prstGeom prst="rect">
            <a:avLst/>
          </a:prstGeom>
          <a:noFill/>
        </p:spPr>
        <p:txBody>
          <a:bodyPr wrap="none" lIns="91440" tIns="45720" rIns="91440" bIns="45720">
            <a:spAutoFit/>
          </a:bodyPr>
          <a:lstStyle/>
          <a:p>
            <a:pPr algn="ctr"/>
            <a:r>
              <a:rPr lang="he-IL" sz="5400" b="0" cap="none" spc="0" dirty="0">
                <a:ln w="0"/>
                <a:solidFill>
                  <a:schemeClr val="tx1"/>
                </a:solidFill>
                <a:effectLst>
                  <a:outerShdw blurRad="38100" dist="19050" dir="2700000" algn="tl" rotWithShape="0">
                    <a:schemeClr val="dk1">
                      <a:alpha val="40000"/>
                    </a:schemeClr>
                  </a:outerShdw>
                </a:effectLst>
              </a:rPr>
              <a:t>הקשיבו לשיר הבא...</a:t>
            </a:r>
          </a:p>
          <a:p>
            <a:pPr algn="ctr"/>
            <a:endParaRPr lang="he-IL" sz="5400" b="0" cap="none" spc="0" dirty="0">
              <a:ln w="0"/>
              <a:solidFill>
                <a:schemeClr val="tx1"/>
              </a:solidFill>
              <a:effectLst>
                <a:outerShdw blurRad="38100" dist="19050" dir="2700000" algn="tl" rotWithShape="0">
                  <a:schemeClr val="dk1">
                    <a:alpha val="40000"/>
                  </a:schemeClr>
                </a:outerShdw>
              </a:effectLst>
            </a:endParaRPr>
          </a:p>
        </p:txBody>
      </p:sp>
      <p:sp>
        <p:nvSpPr>
          <p:cNvPr id="4" name="תיבת טקסט 3">
            <a:extLst>
              <a:ext uri="{FF2B5EF4-FFF2-40B4-BE49-F238E27FC236}">
                <a16:creationId xmlns:a16="http://schemas.microsoft.com/office/drawing/2014/main" id="{5B8A133C-A8EF-4F28-A929-81E1A1026A72}"/>
              </a:ext>
            </a:extLst>
          </p:cNvPr>
          <p:cNvSpPr txBox="1"/>
          <p:nvPr/>
        </p:nvSpPr>
        <p:spPr>
          <a:xfrm>
            <a:off x="3047260" y="3108054"/>
            <a:ext cx="6094520" cy="1200329"/>
          </a:xfrm>
          <a:prstGeom prst="rect">
            <a:avLst/>
          </a:prstGeom>
          <a:noFill/>
        </p:spPr>
        <p:txBody>
          <a:bodyPr wrap="square">
            <a:spAutoFit/>
          </a:bodyPr>
          <a:lstStyle/>
          <a:p>
            <a:endParaRPr lang="he-IL" dirty="0"/>
          </a:p>
          <a:p>
            <a:r>
              <a:rPr lang="en-US" dirty="0">
                <a:hlinkClick r:id="rId2"/>
              </a:rPr>
              <a:t>https://www.youtube.com/watch?v=0lyWmXjEqqw&amp;list=RD0lyWmXjEqqw&amp;start_radio=1&amp;t=0</a:t>
            </a:r>
            <a:endParaRPr lang="en-US" dirty="0"/>
          </a:p>
          <a:p>
            <a:endParaRPr lang="he-IL" dirty="0"/>
          </a:p>
        </p:txBody>
      </p:sp>
    </p:spTree>
    <p:extLst>
      <p:ext uri="{BB962C8B-B14F-4D97-AF65-F5344CB8AC3E}">
        <p14:creationId xmlns:p14="http://schemas.microsoft.com/office/powerpoint/2010/main" val="1720109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מלבן 4">
            <a:extLst>
              <a:ext uri="{FF2B5EF4-FFF2-40B4-BE49-F238E27FC236}">
                <a16:creationId xmlns:a16="http://schemas.microsoft.com/office/drawing/2014/main" id="{15B06CB1-D279-4598-BF25-77D0CB8C4E50}"/>
              </a:ext>
            </a:extLst>
          </p:cNvPr>
          <p:cNvSpPr/>
          <p:nvPr/>
        </p:nvSpPr>
        <p:spPr>
          <a:xfrm>
            <a:off x="649347" y="2324901"/>
            <a:ext cx="3505495" cy="1622321"/>
          </a:xfrm>
          <a:prstGeom prst="rect">
            <a:avLst/>
          </a:prstGeom>
        </p:spPr>
        <p:txBody>
          <a:bodyPr vert="horz" lIns="91440" tIns="45720" rIns="91440" bIns="45720" rtlCol="0" anchor="ctr">
            <a:normAutofit fontScale="77500" lnSpcReduction="20000"/>
          </a:bodyPr>
          <a:lstStyle/>
          <a:p>
            <a:pPr rtl="0">
              <a:lnSpc>
                <a:spcPct val="90000"/>
              </a:lnSpc>
              <a:spcBef>
                <a:spcPct val="0"/>
              </a:spcBef>
              <a:spcAft>
                <a:spcPts val="600"/>
              </a:spcAft>
            </a:pPr>
            <a:r>
              <a:rPr lang="en-US" sz="3100" kern="1200" dirty="0" err="1">
                <a:ln w="0"/>
                <a:solidFill>
                  <a:schemeClr val="tx1"/>
                </a:solidFill>
                <a:effectLst>
                  <a:outerShdw blurRad="38100" dist="19050" dir="2700000" algn="tl" rotWithShape="0">
                    <a:schemeClr val="dk1">
                      <a:alpha val="40000"/>
                    </a:schemeClr>
                  </a:outerShdw>
                </a:effectLst>
                <a:latin typeface="+mj-lt"/>
                <a:ea typeface="+mj-ea"/>
                <a:cs typeface="+mj-cs"/>
              </a:rPr>
              <a:t>צפו</a:t>
            </a:r>
            <a:r>
              <a:rPr lang="en-US" sz="3100" kern="1200" dirty="0">
                <a:ln w="0"/>
                <a:solidFill>
                  <a:schemeClr val="tx1"/>
                </a:solidFill>
                <a:effectLst>
                  <a:outerShdw blurRad="38100" dist="19050" dir="2700000" algn="tl" rotWithShape="0">
                    <a:schemeClr val="dk1">
                      <a:alpha val="40000"/>
                    </a:schemeClr>
                  </a:outerShdw>
                </a:effectLst>
                <a:latin typeface="+mj-lt"/>
                <a:ea typeface="+mj-ea"/>
                <a:cs typeface="+mj-cs"/>
              </a:rPr>
              <a:t> </a:t>
            </a:r>
            <a:r>
              <a:rPr lang="en-US" sz="3100" kern="1200" dirty="0" err="1">
                <a:ln w="0"/>
                <a:solidFill>
                  <a:schemeClr val="tx1"/>
                </a:solidFill>
                <a:effectLst>
                  <a:outerShdw blurRad="38100" dist="19050" dir="2700000" algn="tl" rotWithShape="0">
                    <a:schemeClr val="dk1">
                      <a:alpha val="40000"/>
                    </a:schemeClr>
                  </a:outerShdw>
                </a:effectLst>
                <a:latin typeface="+mj-lt"/>
                <a:ea typeface="+mj-ea"/>
                <a:cs typeface="+mj-cs"/>
              </a:rPr>
              <a:t>בסרטון</a:t>
            </a:r>
            <a:r>
              <a:rPr lang="he-IL" sz="3100" kern="1200" dirty="0">
                <a:ln w="0"/>
                <a:solidFill>
                  <a:schemeClr val="tx1"/>
                </a:solidFill>
                <a:effectLst>
                  <a:outerShdw blurRad="38100" dist="19050" dir="2700000" algn="tl" rotWithShape="0">
                    <a:schemeClr val="dk1">
                      <a:alpha val="40000"/>
                    </a:schemeClr>
                  </a:outerShdw>
                </a:effectLst>
                <a:latin typeface="+mj-lt"/>
                <a:ea typeface="+mj-ea"/>
                <a:cs typeface="+mj-cs"/>
              </a:rPr>
              <a:t>:</a:t>
            </a:r>
          </a:p>
          <a:p>
            <a:pPr rtl="0">
              <a:lnSpc>
                <a:spcPct val="90000"/>
              </a:lnSpc>
              <a:spcBef>
                <a:spcPct val="0"/>
              </a:spcBef>
              <a:spcAft>
                <a:spcPts val="600"/>
              </a:spcAft>
            </a:pPr>
            <a:r>
              <a:rPr lang="he-IL" sz="3100" b="0" cap="none" spc="0" dirty="0">
                <a:ln w="0"/>
                <a:effectLst>
                  <a:outerShdw blurRad="38100" dist="19050" dir="2700000" algn="tl" rotWithShape="0">
                    <a:schemeClr val="dk1">
                      <a:alpha val="40000"/>
                    </a:schemeClr>
                  </a:outerShdw>
                </a:effectLst>
                <a:latin typeface="+mj-lt"/>
                <a:ea typeface="+mj-ea"/>
                <a:cs typeface="+mj-cs"/>
              </a:rPr>
              <a:t>סכנות ברשת</a:t>
            </a:r>
          </a:p>
          <a:p>
            <a:pPr rtl="0">
              <a:lnSpc>
                <a:spcPct val="90000"/>
              </a:lnSpc>
              <a:spcBef>
                <a:spcPct val="0"/>
              </a:spcBef>
              <a:spcAft>
                <a:spcPts val="600"/>
              </a:spcAft>
            </a:pPr>
            <a:r>
              <a:rPr lang="en-US" sz="3100" b="0" kern="1200" cap="none" spc="0" dirty="0">
                <a:ln w="0"/>
                <a:solidFill>
                  <a:schemeClr val="tx1"/>
                </a:solidFill>
                <a:effectLst>
                  <a:outerShdw blurRad="38100" dist="19050" dir="2700000" algn="tl" rotWithShape="0">
                    <a:schemeClr val="dk1">
                      <a:alpha val="40000"/>
                    </a:schemeClr>
                  </a:outerShdw>
                </a:effectLst>
                <a:latin typeface="+mj-lt"/>
                <a:ea typeface="+mj-ea"/>
                <a:cs typeface="+mj-cs"/>
                <a:hlinkClick r:id="rId2"/>
              </a:rPr>
              <a:t>https://www.youtube.com/watch?v=VZ1q3hb_fcE</a:t>
            </a:r>
            <a:endParaRPr lang="he-IL" sz="3100" b="0" kern="1200" cap="none" spc="0" dirty="0">
              <a:ln w="0"/>
              <a:solidFill>
                <a:schemeClr val="tx1"/>
              </a:solidFill>
              <a:effectLst>
                <a:outerShdw blurRad="38100" dist="19050" dir="2700000" algn="tl" rotWithShape="0">
                  <a:schemeClr val="dk1">
                    <a:alpha val="40000"/>
                  </a:schemeClr>
                </a:outerShdw>
              </a:effectLst>
              <a:latin typeface="+mj-lt"/>
              <a:ea typeface="+mj-ea"/>
              <a:cs typeface="+mj-cs"/>
            </a:endParaRPr>
          </a:p>
          <a:p>
            <a:pPr rtl="0">
              <a:lnSpc>
                <a:spcPct val="90000"/>
              </a:lnSpc>
              <a:spcBef>
                <a:spcPct val="0"/>
              </a:spcBef>
              <a:spcAft>
                <a:spcPts val="600"/>
              </a:spcAft>
            </a:pPr>
            <a:endParaRPr lang="en-US" sz="3100" b="0" kern="1200" cap="none" spc="0" dirty="0">
              <a:ln w="0"/>
              <a:solidFill>
                <a:schemeClr val="tx1"/>
              </a:solidFill>
              <a:effectLst>
                <a:outerShdw blurRad="38100" dist="19050" dir="2700000" algn="tl" rotWithShape="0">
                  <a:schemeClr val="dk1">
                    <a:alpha val="40000"/>
                  </a:schemeClr>
                </a:outerShdw>
              </a:effectLst>
              <a:latin typeface="+mj-lt"/>
              <a:ea typeface="+mj-ea"/>
              <a:cs typeface="+mj-cs"/>
            </a:endParaRPr>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a:extLst>
              <a:ext uri="{FF2B5EF4-FFF2-40B4-BE49-F238E27FC236}">
                <a16:creationId xmlns:a16="http://schemas.microsoft.com/office/drawing/2014/main" id="{269E2B1F-016C-4B0B-9C9C-5D6EEAC992D7}"/>
              </a:ext>
            </a:extLst>
          </p:cNvPr>
          <p:cNvPicPr>
            <a:picLocks noChangeAspect="1"/>
          </p:cNvPicPr>
          <p:nvPr/>
        </p:nvPicPr>
        <p:blipFill>
          <a:blip r:embed="rId3"/>
          <a:stretch>
            <a:fillRect/>
          </a:stretch>
        </p:blipFill>
        <p:spPr>
          <a:xfrm>
            <a:off x="5405862" y="1305563"/>
            <a:ext cx="6019331" cy="4243628"/>
          </a:xfrm>
          <a:prstGeom prst="rect">
            <a:avLst/>
          </a:prstGeom>
          <a:effectLst/>
        </p:spPr>
      </p:pic>
    </p:spTree>
    <p:extLst>
      <p:ext uri="{BB962C8B-B14F-4D97-AF65-F5344CB8AC3E}">
        <p14:creationId xmlns:p14="http://schemas.microsoft.com/office/powerpoint/2010/main" val="18906415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474</Words>
  <Application>Microsoft Office PowerPoint</Application>
  <PresentationFormat>מסך רחב</PresentationFormat>
  <Paragraphs>44</Paragraphs>
  <Slides>13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13</vt:i4>
      </vt:variant>
    </vt:vector>
  </HeadingPairs>
  <TitlesOfParts>
    <vt:vector size="19" baseType="lpstr">
      <vt:lpstr>almoni-tzar</vt:lpstr>
      <vt:lpstr>Arial</vt:lpstr>
      <vt:lpstr>Assistant</vt:lpstr>
      <vt:lpstr>Calibri</vt:lpstr>
      <vt:lpstr>Calibri Light</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אליאל איצקוביץ</dc:creator>
  <cp:lastModifiedBy>Eliel Itzkovich</cp:lastModifiedBy>
  <cp:revision>7</cp:revision>
  <dcterms:created xsi:type="dcterms:W3CDTF">2021-02-06T21:46:35Z</dcterms:created>
  <dcterms:modified xsi:type="dcterms:W3CDTF">2022-02-05T17:52:11Z</dcterms:modified>
</cp:coreProperties>
</file>