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6" r:id="rId3"/>
    <p:sldId id="258" r:id="rId4"/>
    <p:sldId id="261" r:id="rId5"/>
    <p:sldId id="260" r:id="rId6"/>
    <p:sldId id="259" r:id="rId7"/>
    <p:sldId id="262" r:id="rId8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6CEE-1EE4-4F50-98FD-FE5F4F0AE767}" type="datetimeFigureOut">
              <a:rPr lang="he-IL" smtClean="0"/>
              <a:t>כ"א/שבט/תשפ"ב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7EDA-7A24-4DC6-BE02-1666F7991E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7980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6CEE-1EE4-4F50-98FD-FE5F4F0AE767}" type="datetimeFigureOut">
              <a:rPr lang="he-IL" smtClean="0"/>
              <a:t>כ"א/שבט/תשפ"ב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7EDA-7A24-4DC6-BE02-1666F7991E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71246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6CEE-1EE4-4F50-98FD-FE5F4F0AE767}" type="datetimeFigureOut">
              <a:rPr lang="he-IL" smtClean="0"/>
              <a:t>כ"א/שבט/תשפ"ב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7EDA-7A24-4DC6-BE02-1666F7991E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11128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6CEE-1EE4-4F50-98FD-FE5F4F0AE767}" type="datetimeFigureOut">
              <a:rPr lang="he-IL" smtClean="0"/>
              <a:t>כ"א/שבט/תשפ"ב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7EDA-7A24-4DC6-BE02-1666F7991E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2925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6CEE-1EE4-4F50-98FD-FE5F4F0AE767}" type="datetimeFigureOut">
              <a:rPr lang="he-IL" smtClean="0"/>
              <a:t>כ"א/שבט/תשפ"ב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7EDA-7A24-4DC6-BE02-1666F7991E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3994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6CEE-1EE4-4F50-98FD-FE5F4F0AE767}" type="datetimeFigureOut">
              <a:rPr lang="he-IL" smtClean="0"/>
              <a:t>כ"א/שבט/תשפ"ב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7EDA-7A24-4DC6-BE02-1666F7991E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3065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6CEE-1EE4-4F50-98FD-FE5F4F0AE767}" type="datetimeFigureOut">
              <a:rPr lang="he-IL" smtClean="0"/>
              <a:t>כ"א/שבט/תשפ"ב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7EDA-7A24-4DC6-BE02-1666F7991E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6418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6CEE-1EE4-4F50-98FD-FE5F4F0AE767}" type="datetimeFigureOut">
              <a:rPr lang="he-IL" smtClean="0"/>
              <a:t>כ"א/שבט/תשפ"ב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7EDA-7A24-4DC6-BE02-1666F7991E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636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6CEE-1EE4-4F50-98FD-FE5F4F0AE767}" type="datetimeFigureOut">
              <a:rPr lang="he-IL" smtClean="0"/>
              <a:t>כ"א/שבט/תשפ"ב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7EDA-7A24-4DC6-BE02-1666F7991E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7924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6CEE-1EE4-4F50-98FD-FE5F4F0AE767}" type="datetimeFigureOut">
              <a:rPr lang="he-IL" smtClean="0"/>
              <a:t>כ"א/שבט/תשפ"ב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7EDA-7A24-4DC6-BE02-1666F7991E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35832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6CEE-1EE4-4F50-98FD-FE5F4F0AE767}" type="datetimeFigureOut">
              <a:rPr lang="he-IL" smtClean="0"/>
              <a:t>כ"א/שבט/תשפ"ב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77EDA-7A24-4DC6-BE02-1666F7991E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4748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86CEE-1EE4-4F50-98FD-FE5F4F0AE767}" type="datetimeFigureOut">
              <a:rPr lang="he-IL" smtClean="0"/>
              <a:t>כ"א/שבט/תשפ"ב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77EDA-7A24-4DC6-BE02-1666F7991E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87679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C67rY9ofBew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siso5qAVkyU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יום הזיכרון הבינלאומי לשואה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6" name="AutoShape 4" descr="יום הזיכרון הבינלאומי לשואה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666" y="0"/>
            <a:ext cx="9167812" cy="6779264"/>
          </a:xfrm>
          <a:prstGeom prst="rect">
            <a:avLst/>
          </a:prstGeom>
        </p:spPr>
      </p:pic>
      <p:sp>
        <p:nvSpPr>
          <p:cNvPr id="8" name="מלבן 7"/>
          <p:cNvSpPr/>
          <p:nvPr/>
        </p:nvSpPr>
        <p:spPr>
          <a:xfrm>
            <a:off x="4034951" y="5959573"/>
            <a:ext cx="35862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4000" dirty="0">
                <a:solidFill>
                  <a:schemeClr val="bg1"/>
                </a:solidFill>
                <a:latin typeface="Open Sans"/>
              </a:rPr>
              <a:t>27 </a:t>
            </a:r>
            <a:r>
              <a:rPr lang="he-IL" sz="4000" dirty="0" smtClean="0">
                <a:solidFill>
                  <a:schemeClr val="bg1"/>
                </a:solidFill>
                <a:latin typeface="Open Sans"/>
              </a:rPr>
              <a:t>בינואר 2022</a:t>
            </a:r>
            <a:r>
              <a:rPr lang="he-IL" sz="4000" dirty="0" smtClean="0">
                <a:solidFill>
                  <a:srgbClr val="31547E"/>
                </a:solidFill>
                <a:latin typeface="Open Sans"/>
              </a:rPr>
              <a:t>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75451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920240" y="540847"/>
            <a:ext cx="87283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2000" b="0" i="0" u="sng" dirty="0" smtClean="0">
                <a:solidFill>
                  <a:srgbClr val="333333"/>
                </a:solidFill>
                <a:effectLst/>
                <a:latin typeface="Open Sans"/>
              </a:rPr>
              <a:t>יום הזיכרון הבינלאומי לשואה - 27 בינואר </a:t>
            </a:r>
            <a:r>
              <a:rPr lang="he-IL" sz="2000" b="0" i="0" dirty="0" smtClean="0">
                <a:solidFill>
                  <a:srgbClr val="333333"/>
                </a:solidFill>
                <a:effectLst/>
                <a:latin typeface="Open Sans"/>
              </a:rPr>
              <a:t>2022</a:t>
            </a:r>
          </a:p>
          <a:p>
            <a:r>
              <a:rPr lang="he-IL" sz="2000" b="0" i="0" dirty="0" smtClean="0">
                <a:solidFill>
                  <a:srgbClr val="333333"/>
                </a:solidFill>
                <a:effectLst/>
                <a:latin typeface="Open Sans"/>
              </a:rPr>
              <a:t>ב- 27 בינואר 1945 שחררו הכוחות הסובייטים את מחנה הריכוז וההשמדה אושוויץ-בירקנאו. מחנה אושוויץ הפך לסמל של השואה, והוא מייצג את עומקי חוסר האנושיות של האדם בפני האדם. השנה מציינים 77 שנה לשחרור המחנה.</a:t>
            </a:r>
            <a:br>
              <a:rPr lang="he-IL" sz="2000" b="0" i="0" dirty="0" smtClean="0">
                <a:solidFill>
                  <a:srgbClr val="333333"/>
                </a:solidFill>
                <a:effectLst/>
                <a:latin typeface="Open Sans"/>
              </a:rPr>
            </a:br>
            <a:r>
              <a:rPr lang="he-IL" sz="2000" b="0" i="0" dirty="0" smtClean="0">
                <a:solidFill>
                  <a:srgbClr val="333333"/>
                </a:solidFill>
                <a:effectLst/>
                <a:latin typeface="Open Sans"/>
              </a:rPr>
              <a:t/>
            </a:r>
            <a:br>
              <a:rPr lang="he-IL" sz="2000" b="0" i="0" dirty="0" smtClean="0">
                <a:solidFill>
                  <a:srgbClr val="333333"/>
                </a:solidFill>
                <a:effectLst/>
                <a:latin typeface="Open Sans"/>
              </a:rPr>
            </a:br>
            <a:r>
              <a:rPr lang="he-IL" sz="2000" b="1" i="1" dirty="0" smtClean="0">
                <a:solidFill>
                  <a:srgbClr val="333333"/>
                </a:solidFill>
                <a:effectLst/>
                <a:latin typeface="Open Sans"/>
              </a:rPr>
              <a:t>"נדמה לי, שמעולם לא היה אבל גדול יותר משביום שמחה זה... היום הזה [...] היה היום העצוב ביותר בחיי. רציתי לבכות, לא משמחה אלא מיגון. [...] הטנקיסטים המתנשקים, הפרחים המועפים לעברם, שמחת ההמונים, הרגשת החופש והפדות ואנו [...] עומדים בין ההמון בודדים, מיותמים, אחרונים, ויודעים היטב שאין עוד עם יהודי. איזו שמחה יכלה להיות?"</a:t>
            </a:r>
            <a:r>
              <a:rPr lang="he-IL" sz="2000" b="0" i="0" dirty="0" smtClean="0">
                <a:solidFill>
                  <a:srgbClr val="333333"/>
                </a:solidFill>
                <a:effectLst/>
                <a:latin typeface="Open Sans"/>
              </a:rPr>
              <a:t/>
            </a:r>
            <a:br>
              <a:rPr lang="he-IL" sz="2000" b="0" i="0" dirty="0" smtClean="0">
                <a:solidFill>
                  <a:srgbClr val="333333"/>
                </a:solidFill>
                <a:effectLst/>
                <a:latin typeface="Open Sans"/>
              </a:rPr>
            </a:br>
            <a:r>
              <a:rPr lang="he-IL" sz="2000" b="0" i="0" dirty="0" smtClean="0">
                <a:solidFill>
                  <a:srgbClr val="333333"/>
                </a:solidFill>
                <a:effectLst/>
                <a:latin typeface="Open Sans"/>
              </a:rPr>
              <a:t>(יצחק צוקרמן, יציאת פולין, הקיבוץ המאוחד בית לוחמי הגטאות, תל אביב 1988, עמ' 15)</a:t>
            </a:r>
            <a:br>
              <a:rPr lang="he-IL" sz="2000" b="0" i="0" dirty="0" smtClean="0">
                <a:solidFill>
                  <a:srgbClr val="333333"/>
                </a:solidFill>
                <a:effectLst/>
                <a:latin typeface="Open Sans"/>
              </a:rPr>
            </a:br>
            <a:r>
              <a:rPr lang="he-IL" sz="2000" b="0" i="0" dirty="0" smtClean="0">
                <a:solidFill>
                  <a:srgbClr val="333333"/>
                </a:solidFill>
                <a:effectLst/>
                <a:latin typeface="Open Sans"/>
              </a:rPr>
              <a:t/>
            </a:r>
            <a:br>
              <a:rPr lang="he-IL" sz="2000" b="0" i="0" dirty="0" smtClean="0">
                <a:solidFill>
                  <a:srgbClr val="333333"/>
                </a:solidFill>
                <a:effectLst/>
                <a:latin typeface="Open Sans"/>
              </a:rPr>
            </a:br>
            <a:r>
              <a:rPr lang="he-IL" sz="2000" b="0" i="0" dirty="0" smtClean="0">
                <a:solidFill>
                  <a:srgbClr val="333333"/>
                </a:solidFill>
                <a:effectLst/>
                <a:latin typeface="Open Sans"/>
              </a:rPr>
              <a:t>בנובמבר 2005 קיבל האו"ם החלטה לציון יום ה-27 בינואר כיום הנצחה בינלאומי לקרבנות השואה. טקסי יום הזיכרון מתקיימים ברמה הבינלאומית, הלאומית, האזורית והמקומית, כולל באוניברסיטאות ובבתי ספר. הדף שלפניכם מכיל מגוון חומרים חינוכיים שפותחו לציון יום זה.</a:t>
            </a:r>
            <a:br>
              <a:rPr lang="he-IL" sz="2000" b="0" i="0" dirty="0" smtClean="0">
                <a:solidFill>
                  <a:srgbClr val="333333"/>
                </a:solidFill>
                <a:effectLst/>
                <a:latin typeface="Open Sans"/>
              </a:rPr>
            </a:br>
            <a:r>
              <a:rPr lang="he-IL" sz="2000" b="0" i="0" dirty="0" smtClean="0">
                <a:solidFill>
                  <a:srgbClr val="333333"/>
                </a:solidFill>
                <a:effectLst/>
                <a:latin typeface="Open Sans"/>
              </a:rPr>
              <a:t> </a:t>
            </a:r>
            <a:endParaRPr lang="he-IL" sz="2000" b="0" i="0" dirty="0">
              <a:solidFill>
                <a:srgbClr val="333333"/>
              </a:solidFill>
              <a:effectLst/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54989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52302" y="176166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מחנה הריכוז וההשמדה אושוויץ בירקנאו:</a:t>
            </a:r>
            <a:br>
              <a:rPr lang="he-IL" dirty="0" smtClean="0"/>
            </a:br>
            <a:r>
              <a:rPr lang="he-IL" dirty="0"/>
              <a:t/>
            </a:r>
            <a:br>
              <a:rPr lang="he-IL" dirty="0"/>
            </a:b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>סרטון: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010102" y="3903807"/>
            <a:ext cx="4911436" cy="959139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https://youtu.be/C67rY9ofBew</a:t>
            </a:r>
            <a:endParaRPr lang="he-IL" dirty="0" smtClean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247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87" y="273087"/>
            <a:ext cx="11919278" cy="409602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731" y="4584815"/>
            <a:ext cx="8391525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335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605" y="1400954"/>
            <a:ext cx="10794113" cy="1965701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7091" y="3943869"/>
            <a:ext cx="7767140" cy="78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877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05691" y="606195"/>
            <a:ext cx="10515600" cy="1325563"/>
          </a:xfrm>
        </p:spPr>
        <p:txBody>
          <a:bodyPr/>
          <a:lstStyle/>
          <a:p>
            <a:r>
              <a:rPr lang="he-IL" dirty="0"/>
              <a:t>שאלות שרצינו לשאול – שיחות עם ניצולי שואה.</a:t>
            </a:r>
            <a:br>
              <a:rPr lang="he-IL" dirty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981104" y="4011872"/>
            <a:ext cx="5293822" cy="1050579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https://youtu.be/siso5qAVkyU</a:t>
            </a:r>
            <a:endParaRPr lang="he-IL" dirty="0" smtClean="0"/>
          </a:p>
          <a:p>
            <a:endParaRPr lang="he-IL" dirty="0"/>
          </a:p>
        </p:txBody>
      </p:sp>
      <p:sp>
        <p:nvSpPr>
          <p:cNvPr id="4" name="מלבן 3"/>
          <p:cNvSpPr/>
          <p:nvPr/>
        </p:nvSpPr>
        <p:spPr>
          <a:xfrm>
            <a:off x="1878676" y="2066076"/>
            <a:ext cx="90026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800" b="0" i="0" smtClean="0">
                <a:solidFill>
                  <a:srgbClr val="333333"/>
                </a:solidFill>
                <a:effectLst/>
                <a:latin typeface="Open Sans"/>
              </a:rPr>
              <a:t>השאלות בסרטונים אלו נוגעות במגוון נושאים, שבדרך לא באים לידי ביטוי בסרטי העדות עד כה, ומאפשרים נקודת מבט חדשה ואמפטית כלפי הניצולים.</a:t>
            </a:r>
            <a:endParaRPr lang="he-IL" sz="2800"/>
          </a:p>
        </p:txBody>
      </p:sp>
    </p:spTree>
    <p:extLst>
      <p:ext uri="{BB962C8B-B14F-4D97-AF65-F5344CB8AC3E}">
        <p14:creationId xmlns:p14="http://schemas.microsoft.com/office/powerpoint/2010/main" val="372108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709" y="418030"/>
            <a:ext cx="8372821" cy="591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67491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240</Words>
  <Application>Microsoft Office PowerPoint</Application>
  <PresentationFormat>מסך רחב</PresentationFormat>
  <Paragraphs>8</Paragraphs>
  <Slides>7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Open Sans</vt:lpstr>
      <vt:lpstr>Times New Roman</vt:lpstr>
      <vt:lpstr>ערכת נושא Office</vt:lpstr>
      <vt:lpstr>מצגת של PowerPoint‏</vt:lpstr>
      <vt:lpstr>מצגת של PowerPoint‏</vt:lpstr>
      <vt:lpstr>מחנה הריכוז וההשמדה אושוויץ בירקנאו:   סרטון:</vt:lpstr>
      <vt:lpstr>מצגת של PowerPoint‏</vt:lpstr>
      <vt:lpstr>מצגת של PowerPoint‏</vt:lpstr>
      <vt:lpstr>שאלות שרצינו לשאול – שיחות עם ניצולי שואה. 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מסי</dc:creator>
  <cp:lastModifiedBy>מסי</cp:lastModifiedBy>
  <cp:revision>3</cp:revision>
  <dcterms:created xsi:type="dcterms:W3CDTF">2022-01-23T12:31:06Z</dcterms:created>
  <dcterms:modified xsi:type="dcterms:W3CDTF">2022-01-23T12:58:43Z</dcterms:modified>
</cp:coreProperties>
</file>