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8" r:id="rId1"/>
  </p:sldMasterIdLst>
  <p:sldIdLst>
    <p:sldId id="272" r:id="rId2"/>
    <p:sldId id="273" r:id="rId3"/>
    <p:sldId id="274" r:id="rId4"/>
    <p:sldId id="257" r:id="rId5"/>
    <p:sldId id="261" r:id="rId6"/>
    <p:sldId id="260" r:id="rId7"/>
    <p:sldId id="269" r:id="rId8"/>
    <p:sldId id="259" r:id="rId9"/>
    <p:sldId id="270" r:id="rId10"/>
    <p:sldId id="271" r:id="rId11"/>
    <p:sldId id="262" r:id="rId12"/>
    <p:sldId id="263" r:id="rId13"/>
    <p:sldId id="264" r:id="rId14"/>
    <p:sldId id="265" r:id="rId15"/>
    <p:sldId id="267"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5" autoAdjust="0"/>
    <p:restoredTop sz="94660"/>
  </p:normalViewPr>
  <p:slideViewPr>
    <p:cSldViewPr snapToGrid="0" showGuides="1">
      <p:cViewPr varScale="1">
        <p:scale>
          <a:sx n="115" d="100"/>
          <a:sy n="115" d="100"/>
        </p:scale>
        <p:origin x="31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chemeClr val="tx1"/>
                </a:solidFill>
              </a:defRPr>
            </a:lvl1pPr>
          </a:lstStyle>
          <a:p>
            <a:r>
              <a:rPr lang="he-IL" smtClean="0"/>
              <a:t>לחץ כדי לערוך סגנון כותרת של תבנית בסיס</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he-IL" smtClean="0"/>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lvl1pPr>
              <a:defRPr>
                <a:solidFill>
                  <a:schemeClr val="tx1"/>
                </a:solidFill>
              </a:defRPr>
            </a:lvl1pPr>
          </a:lstStyle>
          <a:p>
            <a:fld id="{9334D819-9F07-4261-B09B-9E467E5D9002}" type="datetimeFigureOut">
              <a:rPr lang="en-US" smtClean="0"/>
              <a:pPr/>
              <a:t>1/23/2022</a:t>
            </a:fld>
            <a:endParaRPr lang="en-US" dirty="0"/>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71766878-3199-4EAB-94E7-2D6D11070E14}" type="slidenum">
              <a:rPr lang="en-US" smtClean="0"/>
              <a:pPr/>
              <a:t>‹#›</a:t>
            </a:fld>
            <a:endParaRPr lang="en-US" dirty="0"/>
          </a:p>
        </p:txBody>
      </p:sp>
      <p:cxnSp>
        <p:nvCxnSpPr>
          <p:cNvPr id="8" name="Straight Connector 7"/>
          <p:cNvCxnSpPr/>
          <p:nvPr/>
        </p:nvCxnSpPr>
        <p:spPr>
          <a:xfrm>
            <a:off x="1978660" y="3733800"/>
            <a:ext cx="822960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89220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mtClean="0"/>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smtClean="0"/>
              <a:t>1/23/2022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smtClean="0"/>
              <a:t>‹#›</a:t>
            </a:fld>
            <a:endParaRPr lang="en-US" dirty="0"/>
          </a:p>
        </p:txBody>
      </p:sp>
    </p:spTree>
    <p:extLst>
      <p:ext uri="{BB962C8B-B14F-4D97-AF65-F5344CB8AC3E}">
        <p14:creationId xmlns:p14="http://schemas.microsoft.com/office/powerpoint/2010/main" val="447367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he-IL" smtClean="0"/>
              <a:t>לחץ כדי לערוך סגנון כותרת של תבנית בסיס</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smtClean="0"/>
              <a:t>ערוך סגנונות טקסט של תבנית בסיס</a:t>
            </a:r>
          </a:p>
        </p:txBody>
      </p:sp>
      <p:sp>
        <p:nvSpPr>
          <p:cNvPr id="4" name="Date Placeholder 3"/>
          <p:cNvSpPr>
            <a:spLocks noGrp="1"/>
          </p:cNvSpPr>
          <p:nvPr>
            <p:ph type="dt" sz="half" idx="10"/>
          </p:nvPr>
        </p:nvSpPr>
        <p:spPr/>
        <p:txBody>
          <a:bodyPr/>
          <a:lstStyle/>
          <a:p>
            <a:fld id="{9334D819-9F07-4261-B09B-9E467E5D9002}" type="datetimeFigureOut">
              <a:rPr lang="en-US" smtClean="0"/>
              <a:pPr/>
              <a:t>1/23/2022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smtClean="0"/>
              <a:pPr/>
              <a:t>‹#›</a:t>
            </a:fld>
            <a:endParaRPr lang="en-US" dirty="0"/>
          </a:p>
        </p:txBody>
      </p:sp>
      <p:cxnSp>
        <p:nvCxnSpPr>
          <p:cNvPr id="7" name="Straight Connector 6"/>
          <p:cNvCxnSpPr/>
          <p:nvPr/>
        </p:nvCxnSpPr>
        <p:spPr>
          <a:xfrm>
            <a:off x="1981200" y="4020408"/>
            <a:ext cx="822960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48147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he-IL" smtClean="0"/>
              <a:t>לחץ כדי לערוך סגנון כותרת של תבנית בסיס</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5" name="Date Placeholder 4"/>
          <p:cNvSpPr>
            <a:spLocks noGrp="1"/>
          </p:cNvSpPr>
          <p:nvPr>
            <p:ph type="dt" sz="half" idx="10"/>
          </p:nvPr>
        </p:nvSpPr>
        <p:spPr/>
        <p:txBody>
          <a:bodyPr/>
          <a:lstStyle/>
          <a:p>
            <a:fld id="{9334D819-9F07-4261-B09B-9E467E5D9002}" type="datetimeFigureOut">
              <a:rPr lang="en-US" smtClean="0"/>
              <a:t>1/23/2022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1766878-3199-4EAB-94E7-2D6D11070E14}" type="slidenum">
              <a:rPr lang="en-US" smtClean="0"/>
              <a:t>‹#›</a:t>
            </a:fld>
            <a:endParaRPr lang="en-US" dirty="0"/>
          </a:p>
        </p:txBody>
      </p:sp>
    </p:spTree>
    <p:extLst>
      <p:ext uri="{BB962C8B-B14F-4D97-AF65-F5344CB8AC3E}">
        <p14:creationId xmlns:p14="http://schemas.microsoft.com/office/powerpoint/2010/main" val="2521405087"/>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he-IL" smtClean="0"/>
              <a:t>לחץ כדי לערוך סגנון כותרת של תבנית בסיס</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ערוך סגנונות טקסט של תבנית בסיס</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ערוך סגנונות טקסט של תבנית בסיס</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7" name="Date Placeholder 6"/>
          <p:cNvSpPr>
            <a:spLocks noGrp="1"/>
          </p:cNvSpPr>
          <p:nvPr>
            <p:ph type="dt" sz="half" idx="10"/>
          </p:nvPr>
        </p:nvSpPr>
        <p:spPr/>
        <p:txBody>
          <a:bodyPr/>
          <a:lstStyle/>
          <a:p>
            <a:fld id="{9334D819-9F07-4261-B09B-9E467E5D9002}" type="datetimeFigureOut">
              <a:rPr lang="en-US" smtClean="0"/>
              <a:t>1/23/2022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1766878-3199-4EAB-94E7-2D6D11070E14}" type="slidenum">
              <a:rPr lang="en-US" smtClean="0"/>
              <a:t>‹#›</a:t>
            </a:fld>
            <a:endParaRPr lang="en-US" dirty="0"/>
          </a:p>
        </p:txBody>
      </p:sp>
    </p:spTree>
    <p:extLst>
      <p:ext uri="{BB962C8B-B14F-4D97-AF65-F5344CB8AC3E}">
        <p14:creationId xmlns:p14="http://schemas.microsoft.com/office/powerpoint/2010/main" val="300076685"/>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mtClean="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9334D819-9F07-4261-B09B-9E467E5D9002}" type="datetimeFigureOut">
              <a:rPr lang="en-US" smtClean="0"/>
              <a:t>1/23/2022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1766878-3199-4EAB-94E7-2D6D11070E14}" type="slidenum">
              <a:rPr lang="en-US" smtClean="0"/>
              <a:t>‹#›</a:t>
            </a:fld>
            <a:endParaRPr lang="en-US" dirty="0"/>
          </a:p>
        </p:txBody>
      </p:sp>
    </p:spTree>
    <p:extLst>
      <p:ext uri="{BB962C8B-B14F-4D97-AF65-F5344CB8AC3E}">
        <p14:creationId xmlns:p14="http://schemas.microsoft.com/office/powerpoint/2010/main" val="19327480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34D819-9F07-4261-B09B-9E467E5D9002}" type="datetimeFigureOut">
              <a:rPr lang="en-US" smtClean="0"/>
              <a:t>1/23/2022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1766878-3199-4EAB-94E7-2D6D11070E14}" type="slidenum">
              <a:rPr lang="en-US" smtClean="0"/>
              <a:t>‹#›</a:t>
            </a:fld>
            <a:endParaRPr lang="en-US" dirty="0"/>
          </a:p>
        </p:txBody>
      </p:sp>
    </p:spTree>
    <p:extLst>
      <p:ext uri="{BB962C8B-B14F-4D97-AF65-F5344CB8AC3E}">
        <p14:creationId xmlns:p14="http://schemas.microsoft.com/office/powerpoint/2010/main" val="30480080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he-IL" smtClean="0"/>
              <a:t>לחץ כדי לערוך סגנון כותרת של תבנית בסיס</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ערוך סגנונות טקסט של תבנית בסיס</a:t>
            </a:r>
          </a:p>
        </p:txBody>
      </p:sp>
      <p:sp>
        <p:nvSpPr>
          <p:cNvPr id="5" name="Date Placeholder 4"/>
          <p:cNvSpPr>
            <a:spLocks noGrp="1"/>
          </p:cNvSpPr>
          <p:nvPr>
            <p:ph type="dt" sz="half" idx="10"/>
          </p:nvPr>
        </p:nvSpPr>
        <p:spPr/>
        <p:txBody>
          <a:bodyPr/>
          <a:lstStyle/>
          <a:p>
            <a:fld id="{9334D819-9F07-4261-B09B-9E467E5D9002}" type="datetimeFigureOut">
              <a:rPr lang="en-US" smtClean="0"/>
              <a:t>1/23/2022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1766878-3199-4EAB-94E7-2D6D11070E14}" type="slidenum">
              <a:rPr lang="en-US" smtClean="0"/>
              <a:t>‹#›</a:t>
            </a:fld>
            <a:endParaRPr lang="en-US" dirty="0"/>
          </a:p>
        </p:txBody>
      </p:sp>
    </p:spTree>
    <p:extLst>
      <p:ext uri="{BB962C8B-B14F-4D97-AF65-F5344CB8AC3E}">
        <p14:creationId xmlns:p14="http://schemas.microsoft.com/office/powerpoint/2010/main" val="964008251"/>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he-IL" smtClean="0"/>
              <a:t>לחץ כדי לערוך סגנון כותרת של תבנית בסיס</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e-IL" smtClean="0"/>
              <a:t>לחץ על הסמל כדי להוסיף תמונה</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ערוך סגנונות טקסט של תבנית בסיס</a:t>
            </a:r>
          </a:p>
        </p:txBody>
      </p:sp>
      <p:sp>
        <p:nvSpPr>
          <p:cNvPr id="5" name="Date Placeholder 4"/>
          <p:cNvSpPr>
            <a:spLocks noGrp="1"/>
          </p:cNvSpPr>
          <p:nvPr>
            <p:ph type="dt" sz="half" idx="10"/>
          </p:nvPr>
        </p:nvSpPr>
        <p:spPr/>
        <p:txBody>
          <a:bodyPr/>
          <a:lstStyle/>
          <a:p>
            <a:fld id="{9334D819-9F07-4261-B09B-9E467E5D9002}" type="datetimeFigureOut">
              <a:rPr lang="en-US" smtClean="0"/>
              <a:t>1/23/2022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1766878-3199-4EAB-94E7-2D6D11070E14}" type="slidenum">
              <a:rPr lang="en-US" smtClean="0"/>
              <a:t>‹#›</a:t>
            </a:fld>
            <a:endParaRPr lang="en-US" dirty="0"/>
          </a:p>
        </p:txBody>
      </p:sp>
    </p:spTree>
    <p:extLst>
      <p:ext uri="{BB962C8B-B14F-4D97-AF65-F5344CB8AC3E}">
        <p14:creationId xmlns:p14="http://schemas.microsoft.com/office/powerpoint/2010/main" val="4142161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mtClean="0"/>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smtClean="0"/>
              <a:t>1/23/2022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smtClean="0"/>
              <a:t>‹#›</a:t>
            </a:fld>
            <a:endParaRPr lang="en-US" dirty="0"/>
          </a:p>
        </p:txBody>
      </p:sp>
    </p:spTree>
    <p:extLst>
      <p:ext uri="{BB962C8B-B14F-4D97-AF65-F5344CB8AC3E}">
        <p14:creationId xmlns:p14="http://schemas.microsoft.com/office/powerpoint/2010/main" val="71041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he-IL" smtClean="0"/>
              <a:t>לחץ כדי לערוך סגנון כותרת של תבנית בסיס</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smtClean="0"/>
              <a:t>1/23/2022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smtClean="0"/>
              <a:t>‹#›</a:t>
            </a:fld>
            <a:endParaRPr lang="en-US" dirty="0"/>
          </a:p>
        </p:txBody>
      </p:sp>
    </p:spTree>
    <p:extLst>
      <p:ext uri="{BB962C8B-B14F-4D97-AF65-F5344CB8AC3E}">
        <p14:creationId xmlns:p14="http://schemas.microsoft.com/office/powerpoint/2010/main" val="40445535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he-IL" smtClean="0"/>
              <a:t>לחץ כדי לערוך סגנון כותרת של תבנית בסיס</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tx1"/>
                </a:solidFill>
              </a:defRPr>
            </a:lvl1pPr>
          </a:lstStyle>
          <a:p>
            <a:fld id="{9334D819-9F07-4261-B09B-9E467E5D9002}" type="datetimeFigureOut">
              <a:rPr lang="en-US" smtClean="0"/>
              <a:pPr/>
              <a:t>1/23/2022</a:t>
            </a:fld>
            <a:endParaRPr lang="en-US" dirty="0"/>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tx1"/>
                </a:solidFill>
              </a:defRPr>
            </a:lvl1pPr>
          </a:lstStyle>
          <a:p>
            <a:endParaRPr lang="en-US" dirty="0"/>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tx1"/>
                </a:solidFill>
              </a:defRPr>
            </a:lvl1pPr>
          </a:lstStyle>
          <a:p>
            <a:fld id="{71766878-3199-4EAB-94E7-2D6D11070E14}" type="slidenum">
              <a:rPr lang="en-US" smtClean="0"/>
              <a:pPr/>
              <a:t>‹#›</a:t>
            </a:fld>
            <a:endParaRPr lang="en-US" dirty="0"/>
          </a:p>
        </p:txBody>
      </p:sp>
    </p:spTree>
    <p:extLst>
      <p:ext uri="{BB962C8B-B14F-4D97-AF65-F5344CB8AC3E}">
        <p14:creationId xmlns:p14="http://schemas.microsoft.com/office/powerpoint/2010/main" val="130457033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182880" algn="r" defTabSz="914400" rtl="1" eaLnBrk="1" latinLnBrk="0" hangingPunct="1">
        <a:lnSpc>
          <a:spcPct val="90000"/>
        </a:lnSpc>
        <a:spcBef>
          <a:spcPts val="1400"/>
        </a:spcBef>
        <a:buClr>
          <a:schemeClr val="tx1"/>
        </a:buClr>
        <a:buSzPct val="80000"/>
        <a:buFont typeface="Corbel" pitchFamily="34" charset="0"/>
        <a:buChar char="•"/>
        <a:defRPr sz="2200" kern="1200">
          <a:solidFill>
            <a:schemeClr val="tx1"/>
          </a:solidFill>
          <a:latin typeface="+mn-lt"/>
          <a:ea typeface="+mn-ea"/>
          <a:cs typeface="+mn-cs"/>
        </a:defRPr>
      </a:lvl1pPr>
      <a:lvl2pPr marL="457200" indent="-182880" algn="r" defTabSz="914400" rtl="1" eaLnBrk="1" latinLnBrk="0" hangingPunct="1">
        <a:lnSpc>
          <a:spcPct val="90000"/>
        </a:lnSpc>
        <a:spcBef>
          <a:spcPts val="200"/>
        </a:spcBef>
        <a:spcAft>
          <a:spcPts val="400"/>
        </a:spcAft>
        <a:buClr>
          <a:schemeClr val="tx1"/>
        </a:buClr>
        <a:buSzPct val="80000"/>
        <a:buFont typeface="Corbel" pitchFamily="34" charset="0"/>
        <a:buChar char="•"/>
        <a:defRPr sz="2000" kern="1200">
          <a:solidFill>
            <a:schemeClr val="tx1"/>
          </a:solidFill>
          <a:latin typeface="+mn-lt"/>
          <a:ea typeface="+mn-ea"/>
          <a:cs typeface="+mn-cs"/>
        </a:defRPr>
      </a:lvl2pPr>
      <a:lvl3pPr marL="731520" indent="-182880" algn="r" defTabSz="914400" rtl="1" eaLnBrk="1" latinLnBrk="0" hangingPunct="1">
        <a:lnSpc>
          <a:spcPct val="90000"/>
        </a:lnSpc>
        <a:spcBef>
          <a:spcPts val="200"/>
        </a:spcBef>
        <a:spcAft>
          <a:spcPts val="400"/>
        </a:spcAft>
        <a:buClr>
          <a:schemeClr val="tx1"/>
        </a:buClr>
        <a:buSzPct val="80000"/>
        <a:buFont typeface="Corbel" pitchFamily="34" charset="0"/>
        <a:buChar char="•"/>
        <a:defRPr sz="1800" kern="1200">
          <a:solidFill>
            <a:schemeClr val="tx1"/>
          </a:solidFill>
          <a:latin typeface="+mn-lt"/>
          <a:ea typeface="+mn-ea"/>
          <a:cs typeface="+mn-cs"/>
        </a:defRPr>
      </a:lvl3pPr>
      <a:lvl4pPr marL="1005840" indent="-182880" algn="r" defTabSz="914400" rtl="1"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4pPr>
      <a:lvl5pPr marL="1280160" indent="-182880" algn="r" defTabSz="914400" rtl="1"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5pPr>
      <a:lvl6pPr marL="1600000" indent="-228600" algn="r" defTabSz="914400" rtl="1"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6pPr>
      <a:lvl7pPr marL="1900000" indent="-228600" algn="r" defTabSz="914400" rtl="1"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7pPr>
      <a:lvl8pPr marL="2200000" indent="-228600" algn="r" defTabSz="914400" rtl="1"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8pPr>
      <a:lvl9pPr marL="2500000" indent="-228600" algn="r" defTabSz="914400" rtl="1"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edu.gov.il/noar/minhal/info/Pages/holidays/events/international-holocaust-remembrance-day.aspx"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hyperlink" Target="https://il.brainpop.com/category_9/subcategory_149/subjects_4961/" TargetMode="External"/><Relationship Id="rId7" Type="http://schemas.openxmlformats.org/officeDocument/2006/relationships/image" Target="../media/image2.png"/><Relationship Id="rId2" Type="http://schemas.openxmlformats.org/officeDocument/2006/relationships/hyperlink" Target="http://cms.education.gov.il/EducationCMS/Units/Moe/Shoa/children/kortzak.htm" TargetMode="Externa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hyperlink" Target="https://kabbalahmedia.info/he/programs/cu/PlO2fy6G" TargetMode="External"/><Relationship Id="rId4" Type="http://schemas.openxmlformats.org/officeDocument/2006/relationships/hyperlink" Target="https://www.youtube.com/watch?v=mairLoIZasY" TargetMode="External"/></Relationships>
</file>

<file path=ppt/slides/_rels/slide5.xml.rels><?xml version="1.0" encoding="UTF-8" standalone="yes"?>
<Relationships xmlns="http://schemas.openxmlformats.org/package/2006/relationships"><Relationship Id="rId2" Type="http://schemas.openxmlformats.org/officeDocument/2006/relationships/hyperlink" Target="https://drive.google.com/file/d/12A8cLau-J_2J319vLvFZEQBzzM5xZXCF/view?usp=sharing" TargetMode="Externa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ww.haaretz.co.il/gallery/literature/1.1689147"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s://www.youtube.com/watch?app=desktop&amp;v=INaVgoKOtVc" TargetMode="External"/><Relationship Id="rId7" Type="http://schemas.openxmlformats.org/officeDocument/2006/relationships/image" Target="../media/image9.png"/><Relationship Id="rId2" Type="http://schemas.openxmlformats.org/officeDocument/2006/relationships/hyperlink" Target="https://www.ynet.co.il/news/article/SJOgCIKy00?fbclid=IwAR2dpmvBbTunN3J8QEsjXGFmDeVeAq5XKiW_MPbl8-RASN1u2ycv7HCABFw" TargetMode="Externa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hyperlink" Target="http://www.mkm-haifa.co.il/schools/herzel/mikzoot/korzak/sipur1.htm" TargetMode="External"/><Relationship Id="rId7" Type="http://schemas.openxmlformats.org/officeDocument/2006/relationships/image" Target="../media/image28.png"/><Relationship Id="rId2" Type="http://schemas.openxmlformats.org/officeDocument/2006/relationships/hyperlink" Target="http://www.mkm-haifa.co.il/schools/herzel/mikzoot/korzak/bul.htm" TargetMode="External"/><Relationship Id="rId1" Type="http://schemas.openxmlformats.org/officeDocument/2006/relationships/slideLayout" Target="../slideLayouts/slideLayout2.xml"/><Relationship Id="rId6" Type="http://schemas.openxmlformats.org/officeDocument/2006/relationships/hyperlink" Target="http://www.youtube.com/watch?v=f-xnLOgvHno" TargetMode="External"/><Relationship Id="rId5" Type="http://schemas.openxmlformats.org/officeDocument/2006/relationships/hyperlink" Target="http://www.mkm-haifa.co.il/schools/ofarim/hagim/holocaust/09.doc" TargetMode="External"/><Relationship Id="rId4" Type="http://schemas.openxmlformats.org/officeDocument/2006/relationships/hyperlink" Target="http://www.youtube.com/watch?v=Q5_3ZrCOJ6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1109980" y="882376"/>
            <a:ext cx="9966960" cy="1096053"/>
          </a:xfrm>
        </p:spPr>
        <p:txBody>
          <a:bodyPr/>
          <a:lstStyle/>
          <a:p>
            <a:r>
              <a:rPr lang="he-IL" dirty="0" smtClean="0"/>
              <a:t> יום השואה הבין-לאומי</a:t>
            </a:r>
            <a:endParaRPr lang="he-IL" dirty="0"/>
          </a:p>
        </p:txBody>
      </p:sp>
      <p:sp>
        <p:nvSpPr>
          <p:cNvPr id="4" name="כותרת משנה 3"/>
          <p:cNvSpPr>
            <a:spLocks noGrp="1"/>
          </p:cNvSpPr>
          <p:nvPr>
            <p:ph type="subTitle" idx="1"/>
          </p:nvPr>
        </p:nvSpPr>
        <p:spPr>
          <a:xfrm>
            <a:off x="1709530" y="2423219"/>
            <a:ext cx="8767860" cy="1388165"/>
          </a:xfrm>
        </p:spPr>
        <p:txBody>
          <a:bodyPr>
            <a:normAutofit/>
          </a:bodyPr>
          <a:lstStyle/>
          <a:p>
            <a:r>
              <a:rPr lang="he-IL" b="1" dirty="0" err="1" smtClean="0"/>
              <a:t>יאנוש</a:t>
            </a:r>
            <a:r>
              <a:rPr lang="he-IL" b="1" dirty="0" smtClean="0"/>
              <a:t> </a:t>
            </a:r>
            <a:r>
              <a:rPr lang="he-IL" b="1" dirty="0" err="1" smtClean="0"/>
              <a:t>קורצ'אק</a:t>
            </a:r>
            <a:r>
              <a:rPr lang="he-IL" b="1" dirty="0" smtClean="0"/>
              <a:t> בעקבות יצירתו של יצחק </a:t>
            </a:r>
            <a:r>
              <a:rPr lang="he-IL" b="1" dirty="0" err="1" smtClean="0"/>
              <a:t>בלפר</a:t>
            </a:r>
            <a:r>
              <a:rPr lang="he-IL" b="1" dirty="0" smtClean="0"/>
              <a:t>, שהלך לעולמו ב 22.1.21 </a:t>
            </a:r>
          </a:p>
          <a:p>
            <a:endParaRPr lang="he-IL" dirty="0"/>
          </a:p>
        </p:txBody>
      </p:sp>
    </p:spTree>
    <p:extLst>
      <p:ext uri="{BB962C8B-B14F-4D97-AF65-F5344CB8AC3E}">
        <p14:creationId xmlns:p14="http://schemas.microsoft.com/office/powerpoint/2010/main" val="256209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a:r>
              <a:rPr lang="he-IL" b="1" dirty="0" smtClean="0"/>
              <a:t>יום השואה הבין לאומי</a:t>
            </a:r>
            <a:endParaRPr lang="he-IL" b="1" dirty="0"/>
          </a:p>
        </p:txBody>
      </p:sp>
      <p:sp>
        <p:nvSpPr>
          <p:cNvPr id="3" name="מציין מיקום תוכן 2"/>
          <p:cNvSpPr>
            <a:spLocks noGrp="1"/>
          </p:cNvSpPr>
          <p:nvPr>
            <p:ph idx="1"/>
          </p:nvPr>
        </p:nvSpPr>
        <p:spPr/>
        <p:txBody>
          <a:bodyPr/>
          <a:lstStyle/>
          <a:p>
            <a:pPr>
              <a:buFont typeface="Wingdings" panose="05000000000000000000" pitchFamily="2" charset="2"/>
              <a:buChar char="q"/>
            </a:pPr>
            <a:r>
              <a:rPr lang="he-IL" dirty="0" smtClean="0"/>
              <a:t>במה לדעתכם עוסק היום? במי? </a:t>
            </a:r>
          </a:p>
          <a:p>
            <a:pPr>
              <a:buFont typeface="Wingdings" panose="05000000000000000000" pitchFamily="2" charset="2"/>
              <a:buChar char="q"/>
            </a:pPr>
            <a:r>
              <a:rPr lang="he-IL" dirty="0" smtClean="0"/>
              <a:t>לאילו אירועים הוא מתייחס? מה ידוע לכם עליהם? </a:t>
            </a:r>
          </a:p>
          <a:p>
            <a:pPr>
              <a:buFont typeface="Wingdings" panose="05000000000000000000" pitchFamily="2" charset="2"/>
              <a:buChar char="q"/>
            </a:pPr>
            <a:r>
              <a:rPr lang="he-IL" dirty="0" smtClean="0"/>
              <a:t>היכן התרחשו האירועים? </a:t>
            </a:r>
          </a:p>
          <a:p>
            <a:pPr>
              <a:buFont typeface="Wingdings" panose="05000000000000000000" pitchFamily="2" charset="2"/>
              <a:buChar char="q"/>
            </a:pPr>
            <a:r>
              <a:rPr lang="he-IL" dirty="0" smtClean="0"/>
              <a:t>למי לדעתכם מיועד היום הזה? </a:t>
            </a:r>
          </a:p>
          <a:p>
            <a:pPr>
              <a:buFont typeface="Wingdings" panose="05000000000000000000" pitchFamily="2" charset="2"/>
              <a:buChar char="q"/>
            </a:pPr>
            <a:r>
              <a:rPr lang="he-IL" dirty="0" smtClean="0"/>
              <a:t>האם לדעתכם הוא רלוונטי ומשמעותי?  </a:t>
            </a:r>
          </a:p>
          <a:p>
            <a:pPr>
              <a:buFont typeface="Wingdings" panose="05000000000000000000" pitchFamily="2" charset="2"/>
              <a:buChar char="q"/>
            </a:pPr>
            <a:r>
              <a:rPr lang="he-IL" dirty="0"/>
              <a:t>במה הוא שונה מ"יום הזיכרון לשואה ולגבורה" </a:t>
            </a:r>
            <a:r>
              <a:rPr lang="he-IL" dirty="0" smtClean="0"/>
              <a:t>המצוין </a:t>
            </a:r>
            <a:r>
              <a:rPr lang="he-IL" dirty="0"/>
              <a:t>בישראל? </a:t>
            </a:r>
            <a:endParaRPr lang="he-IL" dirty="0" smtClean="0"/>
          </a:p>
          <a:p>
            <a:endParaRPr lang="he-IL" dirty="0"/>
          </a:p>
        </p:txBody>
      </p:sp>
    </p:spTree>
    <p:extLst>
      <p:ext uri="{BB962C8B-B14F-4D97-AF65-F5344CB8AC3E}">
        <p14:creationId xmlns:p14="http://schemas.microsoft.com/office/powerpoint/2010/main" val="28538205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143000" y="302029"/>
            <a:ext cx="9875520" cy="1356360"/>
          </a:xfrm>
        </p:spPr>
        <p:txBody>
          <a:bodyPr/>
          <a:lstStyle/>
          <a:p>
            <a:pPr algn="ctr"/>
            <a:r>
              <a:rPr lang="he-IL" b="1" dirty="0" smtClean="0"/>
              <a:t>על יום השואה הבין-לאומי </a:t>
            </a:r>
            <a:endParaRPr lang="he-IL" b="1" dirty="0"/>
          </a:p>
        </p:txBody>
      </p:sp>
      <p:sp>
        <p:nvSpPr>
          <p:cNvPr id="3" name="מציין מיקום תוכן 2"/>
          <p:cNvSpPr>
            <a:spLocks noGrp="1"/>
          </p:cNvSpPr>
          <p:nvPr>
            <p:ph idx="1"/>
          </p:nvPr>
        </p:nvSpPr>
        <p:spPr>
          <a:xfrm>
            <a:off x="1143000" y="1824644"/>
            <a:ext cx="9872871" cy="4476404"/>
          </a:xfrm>
        </p:spPr>
        <p:txBody>
          <a:bodyPr>
            <a:normAutofit lnSpcReduction="10000"/>
          </a:bodyPr>
          <a:lstStyle/>
          <a:p>
            <a:pPr>
              <a:buFont typeface="Wingdings" panose="05000000000000000000" pitchFamily="2" charset="2"/>
              <a:buChar char="q"/>
            </a:pPr>
            <a:r>
              <a:rPr lang="he-IL" dirty="0" smtClean="0"/>
              <a:t>יום </a:t>
            </a:r>
            <a:r>
              <a:rPr lang="he-IL" dirty="0"/>
              <a:t>הזיכרון הבינלאומי לשואה הוא יום זיכרון לזכר השואה המצוין ב-27 בינואר. </a:t>
            </a:r>
            <a:endParaRPr lang="he-IL" dirty="0" smtClean="0"/>
          </a:p>
          <a:p>
            <a:pPr>
              <a:buFont typeface="Wingdings" panose="05000000000000000000" pitchFamily="2" charset="2"/>
              <a:buChar char="q"/>
            </a:pPr>
            <a:r>
              <a:rPr lang="he-IL" dirty="0" smtClean="0"/>
              <a:t>תאריך </a:t>
            </a:r>
            <a:r>
              <a:rPr lang="he-IL" dirty="0"/>
              <a:t>זה נבחר משום שהוא היום שבו שוחרר מחנה ההשמדה אושוויץ מידי הנאצים, ושימש מדינות אחדות, ובהן גרמניה ובריטניה, כיום הזיכרון לשואה עוד קודם להחלטת האו"ם. </a:t>
            </a:r>
            <a:endParaRPr lang="he-IL" dirty="0" smtClean="0"/>
          </a:p>
          <a:p>
            <a:pPr>
              <a:buFont typeface="Wingdings" panose="05000000000000000000" pitchFamily="2" charset="2"/>
              <a:buChar char="q"/>
            </a:pPr>
            <a:r>
              <a:rPr lang="he-IL" dirty="0" smtClean="0"/>
              <a:t>לראשונה </a:t>
            </a:r>
            <a:r>
              <a:rPr lang="he-IL" dirty="0"/>
              <a:t>צוין יום זיכרון זה בשנת 2006, וההחלטה עליו התקבלה פה אחד. </a:t>
            </a:r>
            <a:endParaRPr lang="he-IL" dirty="0" smtClean="0"/>
          </a:p>
          <a:p>
            <a:pPr>
              <a:buFont typeface="Wingdings" panose="05000000000000000000" pitchFamily="2" charset="2"/>
              <a:buChar char="q"/>
            </a:pPr>
            <a:r>
              <a:rPr lang="he-IL" dirty="0" smtClean="0"/>
              <a:t>ההחלטה </a:t>
            </a:r>
            <a:r>
              <a:rPr lang="he-IL" dirty="0"/>
              <a:t>מציינת את רצח היהודים ומיעוטים נוספים בידי </a:t>
            </a:r>
            <a:r>
              <a:rPr lang="he-IL" dirty="0" smtClean="0"/>
              <a:t>הנאצים</a:t>
            </a:r>
          </a:p>
          <a:p>
            <a:endParaRPr lang="he-IL" dirty="0"/>
          </a:p>
          <a:p>
            <a:pPr>
              <a:buFont typeface="Wingdings" panose="05000000000000000000" pitchFamily="2" charset="2"/>
              <a:buChar char="v"/>
            </a:pPr>
            <a:r>
              <a:rPr lang="he-IL" dirty="0" smtClean="0"/>
              <a:t>מדוע לדעתכם היה צורך לקביעת מועד זה על-ידי האו"ם? </a:t>
            </a:r>
          </a:p>
          <a:p>
            <a:pPr lvl="0">
              <a:buClr>
                <a:srgbClr val="000000"/>
              </a:buClr>
              <a:buFont typeface="Wingdings" panose="05000000000000000000" pitchFamily="2" charset="2"/>
              <a:buChar char="v"/>
            </a:pPr>
            <a:r>
              <a:rPr lang="he-IL" dirty="0" smtClean="0"/>
              <a:t>על איזה צורך בין-לאומי הוא בא לענות? </a:t>
            </a:r>
          </a:p>
          <a:p>
            <a:pPr lvl="0">
              <a:buClr>
                <a:srgbClr val="000000"/>
              </a:buClr>
              <a:buFont typeface="Wingdings" panose="05000000000000000000" pitchFamily="2" charset="2"/>
              <a:buChar char="v"/>
            </a:pPr>
            <a:endParaRPr lang="he-IL" dirty="0" smtClean="0"/>
          </a:p>
          <a:p>
            <a:pPr marL="45720" lvl="0" indent="0">
              <a:buClr>
                <a:srgbClr val="000000"/>
              </a:buClr>
              <a:buNone/>
            </a:pPr>
            <a:r>
              <a:rPr lang="he-IL" dirty="0" smtClean="0">
                <a:solidFill>
                  <a:srgbClr val="000000"/>
                </a:solidFill>
              </a:rPr>
              <a:t>מגוון פעילויות </a:t>
            </a:r>
            <a:r>
              <a:rPr lang="he-IL" dirty="0">
                <a:solidFill>
                  <a:srgbClr val="000000"/>
                </a:solidFill>
              </a:rPr>
              <a:t>"חברה מנהל ונוער" בנושא </a:t>
            </a:r>
            <a:r>
              <a:rPr lang="he-IL" dirty="0">
                <a:solidFill>
                  <a:srgbClr val="000000"/>
                </a:solidFill>
                <a:hlinkClick r:id="rId2"/>
              </a:rPr>
              <a:t>בקישור</a:t>
            </a:r>
            <a:r>
              <a:rPr lang="he-IL" dirty="0">
                <a:solidFill>
                  <a:srgbClr val="000000"/>
                </a:solidFill>
              </a:rPr>
              <a:t> </a:t>
            </a:r>
          </a:p>
          <a:p>
            <a:pPr>
              <a:buFont typeface="Wingdings" panose="05000000000000000000" pitchFamily="2" charset="2"/>
              <a:buChar char="v"/>
            </a:pPr>
            <a:endParaRPr lang="he-IL" dirty="0" smtClean="0"/>
          </a:p>
          <a:p>
            <a:pPr>
              <a:buFont typeface="Wingdings" panose="05000000000000000000" pitchFamily="2" charset="2"/>
              <a:buChar char="v"/>
            </a:pPr>
            <a:endParaRPr lang="he-IL" dirty="0" smtClean="0"/>
          </a:p>
          <a:p>
            <a:pPr marL="45720" indent="0">
              <a:buNone/>
            </a:pPr>
            <a:endParaRPr lang="he-IL" dirty="0"/>
          </a:p>
        </p:txBody>
      </p:sp>
    </p:spTree>
    <p:extLst>
      <p:ext uri="{BB962C8B-B14F-4D97-AF65-F5344CB8AC3E}">
        <p14:creationId xmlns:p14="http://schemas.microsoft.com/office/powerpoint/2010/main" val="26661030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783080" y="167419"/>
            <a:ext cx="9875520" cy="1356360"/>
          </a:xfrm>
        </p:spPr>
        <p:txBody>
          <a:bodyPr/>
          <a:lstStyle/>
          <a:p>
            <a:pPr algn="r"/>
            <a:r>
              <a:rPr lang="he-IL" b="1" dirty="0" smtClean="0"/>
              <a:t>יאנוש </a:t>
            </a:r>
            <a:r>
              <a:rPr lang="he-IL" b="1" dirty="0" err="1" smtClean="0"/>
              <a:t>קורצ'אק</a:t>
            </a:r>
            <a:r>
              <a:rPr lang="he-IL" b="1" dirty="0" smtClean="0"/>
              <a:t> </a:t>
            </a:r>
            <a:endParaRPr lang="he-IL" b="1" dirty="0"/>
          </a:p>
        </p:txBody>
      </p:sp>
      <p:sp>
        <p:nvSpPr>
          <p:cNvPr id="3" name="מציין מיקום תוכן 2"/>
          <p:cNvSpPr>
            <a:spLocks noGrp="1"/>
          </p:cNvSpPr>
          <p:nvPr>
            <p:ph idx="1"/>
          </p:nvPr>
        </p:nvSpPr>
        <p:spPr>
          <a:xfrm>
            <a:off x="3624349" y="1251066"/>
            <a:ext cx="8147980" cy="4916978"/>
          </a:xfrm>
        </p:spPr>
        <p:txBody>
          <a:bodyPr>
            <a:noAutofit/>
          </a:bodyPr>
          <a:lstStyle/>
          <a:p>
            <a:pPr algn="just">
              <a:buFont typeface="Wingdings" panose="05000000000000000000" pitchFamily="2" charset="2"/>
              <a:buChar char="q"/>
            </a:pPr>
            <a:r>
              <a:rPr lang="he-IL" sz="1600" dirty="0"/>
              <a:t>יאנוש </a:t>
            </a:r>
            <a:r>
              <a:rPr lang="he-IL" sz="1600" dirty="0" err="1"/>
              <a:t>קורצ'אק</a:t>
            </a:r>
            <a:r>
              <a:rPr lang="he-IL" sz="1600" dirty="0"/>
              <a:t> </a:t>
            </a:r>
            <a:r>
              <a:rPr lang="he-IL" sz="1600" dirty="0" smtClean="0"/>
              <a:t>היה </a:t>
            </a:r>
            <a:r>
              <a:rPr lang="he-IL" sz="1600" dirty="0"/>
              <a:t>רופא, סופר </a:t>
            </a:r>
            <a:r>
              <a:rPr lang="he-IL" sz="1600" dirty="0" smtClean="0"/>
              <a:t>ומחנך שפעל </a:t>
            </a:r>
            <a:r>
              <a:rPr lang="he-IL" sz="1600" dirty="0" err="1" smtClean="0"/>
              <a:t>בורשה</a:t>
            </a:r>
            <a:r>
              <a:rPr lang="he-IL" sz="1600" dirty="0" smtClean="0"/>
              <a:t> שבפולין. </a:t>
            </a:r>
          </a:p>
          <a:p>
            <a:pPr algn="just">
              <a:buFont typeface="Wingdings" panose="05000000000000000000" pitchFamily="2" charset="2"/>
              <a:buChar char="q"/>
            </a:pPr>
            <a:r>
              <a:rPr lang="he-IL" sz="1600" dirty="0" smtClean="0"/>
              <a:t>הוא היה רגיש למצוקותיהם של ילדים עניים והקים </a:t>
            </a:r>
            <a:r>
              <a:rPr lang="he-IL" sz="1600" dirty="0"/>
              <a:t>שני בתי יתומים – אחד ליתומים יהודיים והשני ליתומים פולניים. את בית היתומים היהודי ניהל במשך כ- 30 שנה - משנת 1911 ועד להירצחו במחנה המוות טרבלינקה בשנת 1942</a:t>
            </a:r>
            <a:r>
              <a:rPr lang="he-IL" sz="1600" dirty="0" smtClean="0"/>
              <a:t>.</a:t>
            </a:r>
            <a:endParaRPr lang="he-IL" sz="1600" dirty="0"/>
          </a:p>
          <a:p>
            <a:pPr algn="just">
              <a:buFont typeface="Wingdings" panose="05000000000000000000" pitchFamily="2" charset="2"/>
              <a:buChar char="q"/>
            </a:pPr>
            <a:r>
              <a:rPr lang="he-IL" sz="1600" dirty="0"/>
              <a:t>יאנוש </a:t>
            </a:r>
            <a:r>
              <a:rPr lang="he-IL" sz="1600" dirty="0" err="1"/>
              <a:t>קורצ'אק</a:t>
            </a:r>
            <a:r>
              <a:rPr lang="he-IL" sz="1600" dirty="0"/>
              <a:t> פיתח גישה חינוכית מהפכנית ומיוחדת שהתרכזה בילד – באהבה לילד, בכבוד הילד ובזכויותיו. בתי היתומים שהקים היו מבוססים על שלטון עצמי של הילדים ועל שוויון בין התלמידים. זכויות התלמידים כללו גם את האפשרות להתלונן על המורים, וגם להתלונן על מעשי תוקפנות של ילדים אחרים. את התלונות היו מביאים אחת לשבוע לפני חמישה שופטים, שנבחרו על-ידי התלמידים וכללו גם מחנך אחד. שופטים אלה דנו בכל התלונות והתביעות שהצטברו במשך השבוע, וזאת על-פי "ספר החוקים" שחיבר יאנוש </a:t>
            </a:r>
            <a:r>
              <a:rPr lang="he-IL" sz="1600" dirty="0" err="1"/>
              <a:t>קורצ'אק</a:t>
            </a:r>
            <a:r>
              <a:rPr lang="he-IL" sz="1600" dirty="0"/>
              <a:t>. </a:t>
            </a:r>
          </a:p>
          <a:p>
            <a:pPr algn="just">
              <a:buFont typeface="Wingdings" panose="05000000000000000000" pitchFamily="2" charset="2"/>
              <a:buChar char="q"/>
            </a:pPr>
            <a:r>
              <a:rPr lang="he-IL" sz="1600" dirty="0"/>
              <a:t>בשנת 1940 הקימו הגרמנים את גטו ורשה </a:t>
            </a:r>
            <a:r>
              <a:rPr lang="he-IL" sz="1600" dirty="0" err="1"/>
              <a:t>וקורצ'אק</a:t>
            </a:r>
            <a:r>
              <a:rPr lang="he-IL" sz="1600" dirty="0"/>
              <a:t> וחניכיו אולצו לעבור לגטו. </a:t>
            </a:r>
            <a:endParaRPr lang="he-IL" sz="1600" dirty="0" smtClean="0"/>
          </a:p>
          <a:p>
            <a:pPr algn="just">
              <a:buFont typeface="Wingdings" panose="05000000000000000000" pitchFamily="2" charset="2"/>
              <a:buChar char="q"/>
            </a:pPr>
            <a:r>
              <a:rPr lang="he-IL" sz="1600" dirty="0" smtClean="0"/>
              <a:t>באוגוסט </a:t>
            </a:r>
            <a:r>
              <a:rPr lang="he-IL" sz="1600" dirty="0"/>
              <a:t>1942 באו הגרמנים כדי לקחת את היתומים וחלק מסגל העובדים למחנה ההשמדה טרבלינקה. ידידיו הפולנים הציעו לו לעבור לצד הפולני אך </a:t>
            </a:r>
            <a:r>
              <a:rPr lang="he-IL" sz="1600" dirty="0" err="1"/>
              <a:t>קורצ'אק</a:t>
            </a:r>
            <a:r>
              <a:rPr lang="he-IL" sz="1600" dirty="0"/>
              <a:t> דחה הצעה זו ובחר להישאר עם חניכיו ברגעיהם האחרונים. הפעם היחידה שבה שיקר </a:t>
            </a:r>
            <a:r>
              <a:rPr lang="he-IL" sz="1600" dirty="0" err="1"/>
              <a:t>קורצ'אק</a:t>
            </a:r>
            <a:r>
              <a:rPr lang="he-IL" sz="1600" dirty="0"/>
              <a:t> לחניכיו הייתה כאשר הסתיר מהם לאן מועדות פניהם</a:t>
            </a:r>
            <a:r>
              <a:rPr lang="he-IL" sz="1600" dirty="0" smtClean="0"/>
              <a:t>.</a:t>
            </a:r>
            <a:endParaRPr lang="he-IL" sz="1600" dirty="0"/>
          </a:p>
          <a:p>
            <a:pPr algn="just">
              <a:buFont typeface="Wingdings" panose="05000000000000000000" pitchFamily="2" charset="2"/>
              <a:buChar char="q"/>
            </a:pPr>
            <a:r>
              <a:rPr lang="he-IL" sz="1600" dirty="0" err="1"/>
              <a:t>קורצ'אק</a:t>
            </a:r>
            <a:r>
              <a:rPr lang="he-IL" sz="1600" dirty="0"/>
              <a:t> כתב ספרים על ילדים ונוער וספרים לילדים ונוער, והרצה על הדרך הרצויה ביחס לילדים</a:t>
            </a:r>
            <a:r>
              <a:rPr lang="he-IL" sz="1600" dirty="0" smtClean="0"/>
              <a:t>.</a:t>
            </a:r>
            <a:endParaRPr lang="he-IL" sz="1600" dirty="0"/>
          </a:p>
          <a:p>
            <a:pPr marL="45720" indent="0" algn="just">
              <a:lnSpc>
                <a:spcPct val="100000"/>
              </a:lnSpc>
              <a:spcBef>
                <a:spcPts val="0"/>
              </a:spcBef>
              <a:buNone/>
            </a:pPr>
            <a:endParaRPr lang="he-IL" sz="1600" dirty="0" smtClean="0"/>
          </a:p>
          <a:p>
            <a:pPr marL="45720" indent="0" algn="just">
              <a:lnSpc>
                <a:spcPct val="100000"/>
              </a:lnSpc>
              <a:spcBef>
                <a:spcPts val="0"/>
              </a:spcBef>
              <a:buNone/>
            </a:pPr>
            <a:r>
              <a:rPr lang="he-IL" sz="1600" dirty="0" smtClean="0"/>
              <a:t>עוד על יאנוש </a:t>
            </a:r>
            <a:r>
              <a:rPr lang="he-IL" sz="1600" dirty="0" err="1" smtClean="0"/>
              <a:t>קורצ'אק</a:t>
            </a:r>
            <a:r>
              <a:rPr lang="he-IL" sz="1600" dirty="0" smtClean="0"/>
              <a:t> באתר "</a:t>
            </a:r>
            <a:r>
              <a:rPr lang="he-IL" sz="1600" dirty="0"/>
              <a:t>יד ושם" </a:t>
            </a:r>
            <a:r>
              <a:rPr lang="he-IL" sz="1600" dirty="0" smtClean="0">
                <a:hlinkClick r:id="rId2"/>
              </a:rPr>
              <a:t>בקישור</a:t>
            </a:r>
            <a:r>
              <a:rPr lang="he-IL" sz="1600" dirty="0"/>
              <a:t> </a:t>
            </a:r>
            <a:r>
              <a:rPr lang="he-IL" sz="1600" dirty="0" smtClean="0"/>
              <a:t>סרטון </a:t>
            </a:r>
            <a:r>
              <a:rPr lang="he-IL" sz="1600" dirty="0" smtClean="0">
                <a:hlinkClick r:id="rId3"/>
              </a:rPr>
              <a:t>בריינפופ</a:t>
            </a:r>
            <a:r>
              <a:rPr lang="he-IL" sz="1600" dirty="0" smtClean="0"/>
              <a:t> , </a:t>
            </a:r>
          </a:p>
          <a:p>
            <a:pPr marL="45720" indent="0" algn="just">
              <a:lnSpc>
                <a:spcPct val="100000"/>
              </a:lnSpc>
              <a:spcBef>
                <a:spcPts val="0"/>
              </a:spcBef>
              <a:buNone/>
            </a:pPr>
            <a:r>
              <a:rPr lang="he-IL" sz="1600" dirty="0" smtClean="0"/>
              <a:t>מתוך הסדרה לילדים "קשת בענן" – </a:t>
            </a:r>
            <a:r>
              <a:rPr lang="he-IL" sz="1600" dirty="0" smtClean="0">
                <a:hlinkClick r:id="rId4"/>
              </a:rPr>
              <a:t>הכנרי המת</a:t>
            </a:r>
            <a:r>
              <a:rPr lang="he-IL" sz="1600" dirty="0" smtClean="0"/>
              <a:t>, סרטון על חייו, לתלמידי חטיבה ומעלה </a:t>
            </a:r>
            <a:r>
              <a:rPr lang="he-IL" sz="1600" dirty="0" smtClean="0">
                <a:hlinkClick r:id="rId5"/>
              </a:rPr>
              <a:t>בקישור</a:t>
            </a:r>
            <a:r>
              <a:rPr lang="he-IL" sz="1600" dirty="0" smtClean="0"/>
              <a:t> </a:t>
            </a:r>
          </a:p>
        </p:txBody>
      </p:sp>
      <p:pic>
        <p:nvPicPr>
          <p:cNvPr id="4" name="תמונה 3"/>
          <p:cNvPicPr>
            <a:picLocks noChangeAspect="1"/>
          </p:cNvPicPr>
          <p:nvPr/>
        </p:nvPicPr>
        <p:blipFill>
          <a:blip r:embed="rId6"/>
          <a:stretch>
            <a:fillRect/>
          </a:stretch>
        </p:blipFill>
        <p:spPr>
          <a:xfrm>
            <a:off x="721701" y="845599"/>
            <a:ext cx="2542252" cy="190821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תמונה 4"/>
          <p:cNvPicPr>
            <a:picLocks noChangeAspect="1"/>
          </p:cNvPicPr>
          <p:nvPr/>
        </p:nvPicPr>
        <p:blipFill>
          <a:blip r:embed="rId7"/>
          <a:stretch>
            <a:fillRect/>
          </a:stretch>
        </p:blipFill>
        <p:spPr>
          <a:xfrm>
            <a:off x="799297" y="3583534"/>
            <a:ext cx="2530059" cy="190211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תמונה 5"/>
          <p:cNvPicPr>
            <a:picLocks noChangeAspect="1"/>
          </p:cNvPicPr>
          <p:nvPr/>
        </p:nvPicPr>
        <p:blipFill>
          <a:blip r:embed="rId8"/>
          <a:stretch>
            <a:fillRect/>
          </a:stretch>
        </p:blipFill>
        <p:spPr>
          <a:xfrm>
            <a:off x="7268071" y="568207"/>
            <a:ext cx="548688" cy="554784"/>
          </a:xfrm>
          <a:prstGeom prst="rect">
            <a:avLst/>
          </a:prstGeom>
        </p:spPr>
      </p:pic>
    </p:spTree>
    <p:extLst>
      <p:ext uri="{BB962C8B-B14F-4D97-AF65-F5344CB8AC3E}">
        <p14:creationId xmlns:p14="http://schemas.microsoft.com/office/powerpoint/2010/main" val="13471310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p:txBody>
          <a:bodyPr/>
          <a:lstStyle/>
          <a:p>
            <a:r>
              <a:rPr lang="he-IL" dirty="0" smtClean="0"/>
              <a:t>טקסט ושאלות </a:t>
            </a:r>
            <a:br>
              <a:rPr lang="he-IL" dirty="0" smtClean="0"/>
            </a:br>
            <a:r>
              <a:rPr lang="he-IL" dirty="0" smtClean="0"/>
              <a:t>בעקבות דמותו של יאנוש </a:t>
            </a:r>
            <a:r>
              <a:rPr lang="he-IL" dirty="0" err="1" smtClean="0"/>
              <a:t>קורצ'אק</a:t>
            </a:r>
            <a:r>
              <a:rPr lang="he-IL" dirty="0" smtClean="0"/>
              <a:t> </a:t>
            </a:r>
            <a:endParaRPr lang="he-IL" dirty="0"/>
          </a:p>
        </p:txBody>
      </p:sp>
      <p:sp>
        <p:nvSpPr>
          <p:cNvPr id="3" name="כותרת משנה 2"/>
          <p:cNvSpPr>
            <a:spLocks noGrp="1"/>
          </p:cNvSpPr>
          <p:nvPr>
            <p:ph type="subTitle" idx="1"/>
          </p:nvPr>
        </p:nvSpPr>
        <p:spPr/>
        <p:txBody>
          <a:bodyPr/>
          <a:lstStyle/>
          <a:p>
            <a:r>
              <a:rPr lang="he-IL" dirty="0" smtClean="0">
                <a:hlinkClick r:id="rId2"/>
              </a:rPr>
              <a:t>בקישור</a:t>
            </a:r>
            <a:r>
              <a:rPr lang="he-IL" dirty="0" smtClean="0"/>
              <a:t> </a:t>
            </a:r>
            <a:endParaRPr lang="he-IL" dirty="0"/>
          </a:p>
        </p:txBody>
      </p:sp>
    </p:spTree>
    <p:extLst>
      <p:ext uri="{BB962C8B-B14F-4D97-AF65-F5344CB8AC3E}">
        <p14:creationId xmlns:p14="http://schemas.microsoft.com/office/powerpoint/2010/main" val="29410252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783080" y="167419"/>
            <a:ext cx="9875520" cy="1356360"/>
          </a:xfrm>
        </p:spPr>
        <p:txBody>
          <a:bodyPr/>
          <a:lstStyle/>
          <a:p>
            <a:pPr algn="r"/>
            <a:r>
              <a:rPr lang="he-IL" b="1" dirty="0" err="1"/>
              <a:t>סטפניה</a:t>
            </a:r>
            <a:r>
              <a:rPr lang="he-IL" b="1" dirty="0"/>
              <a:t> </a:t>
            </a:r>
            <a:r>
              <a:rPr lang="he-IL" b="1" dirty="0" err="1"/>
              <a:t>וילצ'ינסקה</a:t>
            </a:r>
            <a:endParaRPr lang="he-IL" b="1" dirty="0"/>
          </a:p>
        </p:txBody>
      </p:sp>
      <p:sp>
        <p:nvSpPr>
          <p:cNvPr id="3" name="מציין מיקום תוכן 2"/>
          <p:cNvSpPr>
            <a:spLocks noGrp="1"/>
          </p:cNvSpPr>
          <p:nvPr>
            <p:ph idx="1"/>
          </p:nvPr>
        </p:nvSpPr>
        <p:spPr>
          <a:xfrm>
            <a:off x="3624349" y="1251066"/>
            <a:ext cx="8147980" cy="4916978"/>
          </a:xfrm>
        </p:spPr>
        <p:txBody>
          <a:bodyPr>
            <a:noAutofit/>
          </a:bodyPr>
          <a:lstStyle/>
          <a:p>
            <a:pPr algn="just">
              <a:buFont typeface="Wingdings" panose="05000000000000000000" pitchFamily="2" charset="2"/>
              <a:buChar char="q"/>
            </a:pPr>
            <a:r>
              <a:rPr lang="he-IL" sz="1600" dirty="0" smtClean="0"/>
              <a:t>בשנת 1909 </a:t>
            </a:r>
            <a:r>
              <a:rPr lang="he-IL" sz="1600" dirty="0" err="1"/>
              <a:t>סטפה</a:t>
            </a:r>
            <a:r>
              <a:rPr lang="he-IL" sz="1600" dirty="0"/>
              <a:t> </a:t>
            </a:r>
            <a:r>
              <a:rPr lang="he-IL" sz="1600" dirty="0" err="1"/>
              <a:t>וילצ'ינסקה</a:t>
            </a:r>
            <a:r>
              <a:rPr lang="he-IL" sz="1600" dirty="0"/>
              <a:t>, בת למשפחה יהודייה אמידה מוורשה הלומדת מדעי הטבע בשווייץ, פוגשת רופא צעיר ושמו יאנוש </a:t>
            </a:r>
            <a:r>
              <a:rPr lang="he-IL" sz="1600" dirty="0" err="1"/>
              <a:t>קורצ'אק</a:t>
            </a:r>
            <a:r>
              <a:rPr lang="he-IL" sz="1600" dirty="0"/>
              <a:t>. שיחתם מתגלגלת לענייני חינוך. </a:t>
            </a:r>
          </a:p>
          <a:p>
            <a:pPr algn="just">
              <a:buFont typeface="Wingdings" panose="05000000000000000000" pitchFamily="2" charset="2"/>
              <a:buChar char="q"/>
            </a:pPr>
            <a:r>
              <a:rPr lang="he-IL" sz="1600" dirty="0"/>
              <a:t>כעבור שנה, לאחר שובה לוורשה, </a:t>
            </a:r>
            <a:r>
              <a:rPr lang="he-IL" sz="1600" dirty="0" err="1"/>
              <a:t>וילצ'ינסקה</a:t>
            </a:r>
            <a:r>
              <a:rPr lang="he-IL" sz="1600" dirty="0"/>
              <a:t> מחליטה לזנוח את מדעי הטבע ולהתנדב בבית יתומים יהודי שנפתח לא הרחק מבית הוריה. עד מהרה היא נהפכת למנהלת הבית ומפרסמת מודעה בעיתון בחיפוש אחר רופא ילדים למקום. </a:t>
            </a:r>
            <a:r>
              <a:rPr lang="he-IL" sz="1600" dirty="0" err="1"/>
              <a:t>קורצ'אק</a:t>
            </a:r>
            <a:r>
              <a:rPr lang="he-IL" sz="1600" dirty="0"/>
              <a:t> נענה למודעה</a:t>
            </a:r>
            <a:r>
              <a:rPr lang="he-IL" sz="1600" dirty="0" smtClean="0"/>
              <a:t>.</a:t>
            </a:r>
            <a:endParaRPr lang="he-IL" sz="1600" dirty="0"/>
          </a:p>
          <a:p>
            <a:pPr algn="just">
              <a:buFont typeface="Wingdings" panose="05000000000000000000" pitchFamily="2" charset="2"/>
              <a:buChar char="q"/>
            </a:pPr>
            <a:r>
              <a:rPr lang="he-IL" sz="1600" dirty="0"/>
              <a:t>ב-1912 עובר בית היתומים לבניין חדש, ברחוב </a:t>
            </a:r>
            <a:r>
              <a:rPr lang="he-IL" sz="1600" dirty="0" err="1"/>
              <a:t>קרוכלמנה</a:t>
            </a:r>
            <a:r>
              <a:rPr lang="he-IL" sz="1600" dirty="0"/>
              <a:t>. </a:t>
            </a:r>
            <a:r>
              <a:rPr lang="he-IL" sz="1600" dirty="0" err="1"/>
              <a:t>קורצ'אק</a:t>
            </a:r>
            <a:r>
              <a:rPr lang="he-IL" sz="1600" dirty="0"/>
              <a:t> מתמנה למנהל, </a:t>
            </a:r>
            <a:r>
              <a:rPr lang="he-IL" sz="1600" dirty="0" err="1"/>
              <a:t>וילצ'ינסקה</a:t>
            </a:r>
            <a:r>
              <a:rPr lang="he-IL" sz="1600" dirty="0"/>
              <a:t> לסגניתו ולאם הבית. 30 שנה של עבודה חינוכית משותפת מתחילות כאן, עד להליכתם של השניים, יחד עם ילדי הבית, אל מחנה ההשמדה טרבלינקה. </a:t>
            </a:r>
            <a:endParaRPr lang="he-IL" sz="1600" dirty="0" smtClean="0"/>
          </a:p>
          <a:p>
            <a:pPr algn="just">
              <a:buFont typeface="Wingdings" panose="05000000000000000000" pitchFamily="2" charset="2"/>
              <a:buChar char="q"/>
            </a:pPr>
            <a:r>
              <a:rPr lang="he-IL" sz="1600" dirty="0" err="1" smtClean="0"/>
              <a:t>קורצ'אק</a:t>
            </a:r>
            <a:r>
              <a:rPr lang="he-IL" sz="1600" dirty="0"/>
              <a:t>, איש החינוך והספר, היה לסמל היסטורי. שמה של </a:t>
            </a:r>
            <a:r>
              <a:rPr lang="he-IL" sz="1600" dirty="0" err="1"/>
              <a:t>וילצ'ינסקה</a:t>
            </a:r>
            <a:r>
              <a:rPr lang="he-IL" sz="1600" dirty="0"/>
              <a:t>, שותפה מלאה לדרכו, ואולי אף זו שסללה אותה במידה לא מבוטלת, ידוע רק למעטים</a:t>
            </a:r>
            <a:r>
              <a:rPr lang="he-IL" sz="1600" dirty="0" smtClean="0"/>
              <a:t>.</a:t>
            </a:r>
          </a:p>
          <a:p>
            <a:pPr algn="just">
              <a:buFont typeface="Wingdings" panose="05000000000000000000" pitchFamily="2" charset="2"/>
              <a:buChar char="q"/>
            </a:pPr>
            <a:r>
              <a:rPr lang="he-IL" sz="1600" dirty="0"/>
              <a:t>מדוע לא נחקקה דמותה בזיכרון ההיסטורי הקולקטיבי? האם הדבר נעוץ </a:t>
            </a:r>
            <a:r>
              <a:rPr lang="he-IL" sz="1600" dirty="0" err="1"/>
              <a:t>באופיה</a:t>
            </a:r>
            <a:r>
              <a:rPr lang="he-IL" sz="1600" dirty="0"/>
              <a:t> המצטנע, המופנם, שלא דרש הכרה ציבורית ומבחינה זו עמד בניגוד לדמותו של </a:t>
            </a:r>
            <a:r>
              <a:rPr lang="he-IL" sz="1600" dirty="0" err="1"/>
              <a:t>קורצ'אק</a:t>
            </a:r>
            <a:r>
              <a:rPr lang="he-IL" sz="1600" dirty="0"/>
              <a:t>? האם הסיבה היא שלא הותירה אחריה כתבים? האם יש כאן עניין של הבניה חברתית האופיינית לתקופה ההיא, שבה נשים כוונו לתפקידים מאחורי הקלעים? ואולי יש לבחון את דרכי בנייתו של הזיכרון ההיסטורי והכוונתו? ייתכן שכל התשובות, במקרה הזה, נכונות</a:t>
            </a:r>
            <a:r>
              <a:rPr lang="he-IL" sz="1600" dirty="0" smtClean="0"/>
              <a:t>.</a:t>
            </a:r>
          </a:p>
          <a:p>
            <a:pPr algn="just">
              <a:buFont typeface="Wingdings" panose="05000000000000000000" pitchFamily="2" charset="2"/>
              <a:buChar char="q"/>
            </a:pPr>
            <a:endParaRPr lang="he-IL" sz="1600" dirty="0"/>
          </a:p>
          <a:p>
            <a:pPr marL="45720" indent="0" algn="just">
              <a:buNone/>
            </a:pPr>
            <a:r>
              <a:rPr lang="he-IL" sz="1600" dirty="0" smtClean="0"/>
              <a:t>עוד על דמותה של </a:t>
            </a:r>
            <a:r>
              <a:rPr lang="he-IL" sz="1600" dirty="0" err="1" smtClean="0"/>
              <a:t>סטפניה</a:t>
            </a:r>
            <a:r>
              <a:rPr lang="he-IL" sz="1600" dirty="0" smtClean="0"/>
              <a:t> </a:t>
            </a:r>
            <a:r>
              <a:rPr lang="he-IL" sz="1600" dirty="0" err="1" smtClean="0"/>
              <a:t>וילצ'ינסקה</a:t>
            </a:r>
            <a:r>
              <a:rPr lang="he-IL" sz="1600" dirty="0" smtClean="0"/>
              <a:t> </a:t>
            </a:r>
            <a:r>
              <a:rPr lang="he-IL" sz="1600" dirty="0" smtClean="0">
                <a:hlinkClick r:id="rId2"/>
              </a:rPr>
              <a:t>בקישור</a:t>
            </a:r>
            <a:r>
              <a:rPr lang="he-IL" sz="1600" dirty="0" smtClean="0"/>
              <a:t> </a:t>
            </a:r>
          </a:p>
        </p:txBody>
      </p:sp>
      <p:pic>
        <p:nvPicPr>
          <p:cNvPr id="7" name="תמונה 6"/>
          <p:cNvPicPr>
            <a:picLocks noChangeAspect="1"/>
          </p:cNvPicPr>
          <p:nvPr/>
        </p:nvPicPr>
        <p:blipFill>
          <a:blip r:embed="rId3"/>
          <a:stretch>
            <a:fillRect/>
          </a:stretch>
        </p:blipFill>
        <p:spPr>
          <a:xfrm>
            <a:off x="505432" y="1088966"/>
            <a:ext cx="2919236" cy="418874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0094809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p:cNvPicPr>
            <a:picLocks noChangeAspect="1"/>
          </p:cNvPicPr>
          <p:nvPr/>
        </p:nvPicPr>
        <p:blipFill>
          <a:blip r:embed="rId2"/>
          <a:stretch>
            <a:fillRect/>
          </a:stretch>
        </p:blipFill>
        <p:spPr>
          <a:xfrm>
            <a:off x="473825" y="489138"/>
            <a:ext cx="11247120" cy="5877637"/>
          </a:xfrm>
          <a:prstGeom prst="rect">
            <a:avLst/>
          </a:prstGeom>
        </p:spPr>
      </p:pic>
    </p:spTree>
    <p:extLst>
      <p:ext uri="{BB962C8B-B14F-4D97-AF65-F5344CB8AC3E}">
        <p14:creationId xmlns:p14="http://schemas.microsoft.com/office/powerpoint/2010/main" val="11290895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783080" y="167419"/>
            <a:ext cx="9875520" cy="1356360"/>
          </a:xfrm>
        </p:spPr>
        <p:txBody>
          <a:bodyPr/>
          <a:lstStyle/>
          <a:p>
            <a:pPr algn="r"/>
            <a:r>
              <a:rPr lang="he-IL" b="1" dirty="0" smtClean="0"/>
              <a:t>יצחק </a:t>
            </a:r>
            <a:r>
              <a:rPr lang="he-IL" b="1" dirty="0" err="1" smtClean="0"/>
              <a:t>בלפר</a:t>
            </a:r>
            <a:endParaRPr lang="he-IL" b="1" dirty="0"/>
          </a:p>
        </p:txBody>
      </p:sp>
      <p:sp>
        <p:nvSpPr>
          <p:cNvPr id="3" name="מציין מיקום תוכן 2"/>
          <p:cNvSpPr>
            <a:spLocks noGrp="1"/>
          </p:cNvSpPr>
          <p:nvPr>
            <p:ph idx="1"/>
          </p:nvPr>
        </p:nvSpPr>
        <p:spPr>
          <a:xfrm>
            <a:off x="3624349" y="1251066"/>
            <a:ext cx="8147980" cy="4916978"/>
          </a:xfrm>
        </p:spPr>
        <p:txBody>
          <a:bodyPr>
            <a:noAutofit/>
          </a:bodyPr>
          <a:lstStyle/>
          <a:p>
            <a:pPr algn="just">
              <a:buFont typeface="Wingdings" panose="05000000000000000000" pitchFamily="2" charset="2"/>
              <a:buChar char="q"/>
            </a:pPr>
            <a:r>
              <a:rPr lang="he-IL" sz="1600" dirty="0"/>
              <a:t>יצחק </a:t>
            </a:r>
            <a:r>
              <a:rPr lang="he-IL" sz="1600" dirty="0" err="1"/>
              <a:t>בלפר</a:t>
            </a:r>
            <a:r>
              <a:rPr lang="he-IL" sz="1600" dirty="0"/>
              <a:t>, אחרון יתומי יאנוש </a:t>
            </a:r>
            <a:r>
              <a:rPr lang="he-IL" sz="1600" dirty="0" err="1"/>
              <a:t>קורצ'אק</a:t>
            </a:r>
            <a:r>
              <a:rPr lang="he-IL" sz="1600" dirty="0"/>
              <a:t> הלך אמש לעולמו (22.01.21)  בגיל 98</a:t>
            </a:r>
          </a:p>
          <a:p>
            <a:pPr algn="just">
              <a:buFont typeface="Wingdings" panose="05000000000000000000" pitchFamily="2" charset="2"/>
              <a:buChar char="q"/>
            </a:pPr>
            <a:r>
              <a:rPr lang="he-IL" sz="1600" dirty="0"/>
              <a:t>יצחק התחנך בבית היתומים בוורשה, ועם הכיבוש הנאצי של פולין נמלט לרוסיה והתגייס לצבא האדום. </a:t>
            </a:r>
          </a:p>
          <a:p>
            <a:pPr algn="just">
              <a:buFont typeface="Wingdings" panose="05000000000000000000" pitchFamily="2" charset="2"/>
              <a:buChar char="q"/>
            </a:pPr>
            <a:r>
              <a:rPr lang="he-IL" sz="1600" dirty="0"/>
              <a:t>כשחזר לעירו ההרוסה גילה שכל משפחתו נספתה, ושגם </a:t>
            </a:r>
            <a:r>
              <a:rPr lang="he-IL" sz="1600" dirty="0" err="1"/>
              <a:t>קורצ'אק</a:t>
            </a:r>
            <a:r>
              <a:rPr lang="he-IL" sz="1600" dirty="0"/>
              <a:t> ו"ילדיו" הובלו אל מותם במחנה ההשמדה טרבלינקה. </a:t>
            </a:r>
          </a:p>
          <a:p>
            <a:pPr algn="just">
              <a:buFont typeface="Wingdings" panose="05000000000000000000" pitchFamily="2" charset="2"/>
              <a:buChar char="q"/>
            </a:pPr>
            <a:r>
              <a:rPr lang="he-IL" sz="1600" dirty="0"/>
              <a:t>ב-1949 עלה ארצה. כאן הפך את מה שהיה תחביבו בבית היתומים - אמנות - למקצוע. </a:t>
            </a:r>
          </a:p>
          <a:p>
            <a:pPr algn="just">
              <a:buFont typeface="Wingdings" panose="05000000000000000000" pitchFamily="2" charset="2"/>
              <a:buChar char="q"/>
            </a:pPr>
            <a:r>
              <a:rPr lang="he-IL" sz="1600" dirty="0"/>
              <a:t>את חייו ויצירתו הקדיש להנצחת </a:t>
            </a:r>
            <a:r>
              <a:rPr lang="he-IL" sz="1600" dirty="0" err="1"/>
              <a:t>קורצ'אק</a:t>
            </a:r>
            <a:r>
              <a:rPr lang="he-IL" sz="1600" dirty="0"/>
              <a:t> </a:t>
            </a:r>
            <a:r>
              <a:rPr lang="he-IL" sz="1600" dirty="0" err="1"/>
              <a:t>וסטפה</a:t>
            </a:r>
            <a:r>
              <a:rPr lang="he-IL" sz="1600" dirty="0"/>
              <a:t>: הוא כתב וצייר את הספר "האיש שידע לאהוב ילדים" והעביר שיחות רבות לתלמידים ובני נוער בכל רחבי הארץ. </a:t>
            </a:r>
          </a:p>
          <a:p>
            <a:pPr algn="just">
              <a:buFont typeface="Wingdings" panose="05000000000000000000" pitchFamily="2" charset="2"/>
              <a:buChar char="q"/>
            </a:pPr>
            <a:endParaRPr lang="he-IL" sz="1600" dirty="0"/>
          </a:p>
          <a:p>
            <a:pPr marL="45720" indent="0" algn="just">
              <a:lnSpc>
                <a:spcPct val="100000"/>
              </a:lnSpc>
              <a:spcBef>
                <a:spcPts val="0"/>
              </a:spcBef>
              <a:buNone/>
            </a:pPr>
            <a:r>
              <a:rPr lang="he-IL" sz="1600" dirty="0"/>
              <a:t>עוד על יצחק </a:t>
            </a:r>
            <a:r>
              <a:rPr lang="he-IL" sz="1600" dirty="0" err="1"/>
              <a:t>בלפר</a:t>
            </a:r>
            <a:r>
              <a:rPr lang="he-IL" sz="1600" dirty="0"/>
              <a:t> </a:t>
            </a:r>
            <a:r>
              <a:rPr lang="he-IL" sz="1600" dirty="0">
                <a:hlinkClick r:id="rId2"/>
              </a:rPr>
              <a:t>בקישור</a:t>
            </a:r>
            <a:r>
              <a:rPr lang="he-IL" sz="1600" dirty="0"/>
              <a:t> </a:t>
            </a:r>
            <a:endParaRPr lang="he-IL" sz="1600" dirty="0" smtClean="0"/>
          </a:p>
          <a:p>
            <a:pPr marL="45720" indent="0" algn="just">
              <a:lnSpc>
                <a:spcPct val="100000"/>
              </a:lnSpc>
              <a:spcBef>
                <a:spcPts val="0"/>
              </a:spcBef>
              <a:buNone/>
            </a:pPr>
            <a:endParaRPr lang="he-IL" sz="1600" dirty="0" smtClean="0"/>
          </a:p>
          <a:p>
            <a:pPr marL="45720" indent="0" algn="just">
              <a:lnSpc>
                <a:spcPct val="100000"/>
              </a:lnSpc>
              <a:spcBef>
                <a:spcPts val="0"/>
              </a:spcBef>
              <a:buNone/>
            </a:pPr>
            <a:r>
              <a:rPr lang="he-IL" sz="1600" dirty="0" smtClean="0"/>
              <a:t>"פרפרים בגטו" – </a:t>
            </a:r>
          </a:p>
          <a:p>
            <a:pPr marL="45720" indent="0" algn="just">
              <a:lnSpc>
                <a:spcPct val="100000"/>
              </a:lnSpc>
              <a:spcBef>
                <a:spcPts val="0"/>
              </a:spcBef>
              <a:buNone/>
            </a:pPr>
            <a:r>
              <a:rPr lang="he-IL" sz="1600" dirty="0" smtClean="0"/>
              <a:t>יצחק </a:t>
            </a:r>
            <a:r>
              <a:rPr lang="he-IL" sz="1600" dirty="0" err="1" smtClean="0"/>
              <a:t>בלפר</a:t>
            </a:r>
            <a:r>
              <a:rPr lang="he-IL" sz="1600" dirty="0" smtClean="0"/>
              <a:t> מספר את סיפורו </a:t>
            </a:r>
          </a:p>
          <a:p>
            <a:pPr marL="45720" indent="0" algn="just">
              <a:lnSpc>
                <a:spcPct val="100000"/>
              </a:lnSpc>
              <a:spcBef>
                <a:spcPts val="0"/>
              </a:spcBef>
              <a:buNone/>
            </a:pPr>
            <a:r>
              <a:rPr lang="he-IL" sz="1600" dirty="0" smtClean="0"/>
              <a:t>לילדים </a:t>
            </a:r>
            <a:r>
              <a:rPr lang="he-IL" sz="1600" dirty="0" smtClean="0">
                <a:hlinkClick r:id="rId3"/>
              </a:rPr>
              <a:t>בקישור</a:t>
            </a:r>
            <a:r>
              <a:rPr lang="he-IL" sz="1600" dirty="0" smtClean="0"/>
              <a:t> </a:t>
            </a:r>
            <a:endParaRPr lang="he-IL" sz="1600" dirty="0"/>
          </a:p>
        </p:txBody>
      </p:sp>
      <p:pic>
        <p:nvPicPr>
          <p:cNvPr id="8" name="תמונה 7"/>
          <p:cNvPicPr>
            <a:picLocks noChangeAspect="1"/>
          </p:cNvPicPr>
          <p:nvPr/>
        </p:nvPicPr>
        <p:blipFill>
          <a:blip r:embed="rId4"/>
          <a:stretch>
            <a:fillRect/>
          </a:stretch>
        </p:blipFill>
        <p:spPr>
          <a:xfrm>
            <a:off x="598918" y="4032324"/>
            <a:ext cx="2548349" cy="191431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תמונה 8"/>
          <p:cNvPicPr>
            <a:picLocks noChangeAspect="1"/>
          </p:cNvPicPr>
          <p:nvPr/>
        </p:nvPicPr>
        <p:blipFill>
          <a:blip r:embed="rId5"/>
          <a:stretch>
            <a:fillRect/>
          </a:stretch>
        </p:blipFill>
        <p:spPr>
          <a:xfrm>
            <a:off x="3582745" y="4025439"/>
            <a:ext cx="2521776" cy="192808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תמונה 9"/>
          <p:cNvPicPr>
            <a:picLocks noChangeAspect="1"/>
          </p:cNvPicPr>
          <p:nvPr/>
        </p:nvPicPr>
        <p:blipFill>
          <a:blip r:embed="rId6"/>
          <a:stretch>
            <a:fillRect/>
          </a:stretch>
        </p:blipFill>
        <p:spPr>
          <a:xfrm>
            <a:off x="6539999" y="4018553"/>
            <a:ext cx="2521776" cy="192808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תמונה 10"/>
          <p:cNvPicPr>
            <a:picLocks noChangeAspect="1"/>
          </p:cNvPicPr>
          <p:nvPr/>
        </p:nvPicPr>
        <p:blipFill>
          <a:blip r:embed="rId7"/>
          <a:stretch>
            <a:fillRect/>
          </a:stretch>
        </p:blipFill>
        <p:spPr>
          <a:xfrm>
            <a:off x="482139" y="573577"/>
            <a:ext cx="2932434" cy="268501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3794415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927100" y="67729"/>
            <a:ext cx="9966960" cy="2926080"/>
          </a:xfrm>
        </p:spPr>
        <p:txBody>
          <a:bodyPr/>
          <a:lstStyle/>
          <a:p>
            <a:r>
              <a:rPr lang="he-IL" dirty="0" smtClean="0"/>
              <a:t>בעקבות יצירתו של </a:t>
            </a:r>
            <a:br>
              <a:rPr lang="he-IL" dirty="0" smtClean="0"/>
            </a:br>
            <a:r>
              <a:rPr lang="he-IL" dirty="0" smtClean="0"/>
              <a:t>יצחק </a:t>
            </a:r>
            <a:r>
              <a:rPr lang="he-IL" dirty="0" err="1" smtClean="0"/>
              <a:t>בלפר</a:t>
            </a:r>
            <a:endParaRPr lang="he-IL" dirty="0"/>
          </a:p>
        </p:txBody>
      </p:sp>
      <p:sp>
        <p:nvSpPr>
          <p:cNvPr id="4" name="מלבן 3"/>
          <p:cNvSpPr/>
          <p:nvPr/>
        </p:nvSpPr>
        <p:spPr>
          <a:xfrm>
            <a:off x="1263536" y="3371176"/>
            <a:ext cx="9489208" cy="2523768"/>
          </a:xfrm>
          <a:prstGeom prst="rect">
            <a:avLst/>
          </a:prstGeom>
          <a:solidFill>
            <a:schemeClr val="bg1"/>
          </a:solidFill>
        </p:spPr>
        <p:txBody>
          <a:bodyPr wrap="square">
            <a:spAutoFit/>
          </a:bodyPr>
          <a:lstStyle/>
          <a:p>
            <a:pPr algn="ctr" defTabSz="914400" rtl="1"/>
            <a:r>
              <a:rPr lang="he-IL" sz="1600" dirty="0">
                <a:solidFill>
                  <a:schemeClr val="bg2">
                    <a:lumMod val="25000"/>
                  </a:schemeClr>
                </a:solidFill>
                <a:latin typeface="Gisha" panose="020B0502040204020203" pitchFamily="34" charset="-79"/>
              </a:rPr>
              <a:t>תחום האמנות החזותית בחינוך הקדם יסודי והיסודי עוסק בתרבות החזותית, בחשיפת הילדים לדימויים חזותיים ובחינוך לצריכת תרבות. ביטויו במפגש של ילדים עם דימויים חזותיים ויצירות אמנות בגן, בבית ספר ומחוצה לו (בחוצות, במוזיאון, ובמוסדות תרבות אחרים). במסגרת זו היכרות של הילדים עם יצירות אמנות, התבוננות ושיח סביב יצירה, בשימוש מושגים בשפת האמנות, הבעת רעיונות </a:t>
            </a:r>
            <a:r>
              <a:rPr lang="he-IL" sz="1600" dirty="0" smtClean="0">
                <a:solidFill>
                  <a:schemeClr val="bg2">
                    <a:lumMod val="25000"/>
                  </a:schemeClr>
                </a:solidFill>
                <a:latin typeface="Gisha" panose="020B0502040204020203" pitchFamily="34" charset="-79"/>
              </a:rPr>
              <a:t> ופעילות </a:t>
            </a:r>
            <a:r>
              <a:rPr lang="he-IL" sz="1600" dirty="0">
                <a:solidFill>
                  <a:schemeClr val="bg2">
                    <a:lumMod val="25000"/>
                  </a:schemeClr>
                </a:solidFill>
                <a:latin typeface="Gisha" panose="020B0502040204020203" pitchFamily="34" charset="-79"/>
              </a:rPr>
              <a:t>משחק ויצירה בהשראת ההתבוננות.</a:t>
            </a:r>
          </a:p>
          <a:p>
            <a:pPr algn="ctr" defTabSz="914400" rtl="1"/>
            <a:endParaRPr lang="he-IL" sz="1600" dirty="0">
              <a:solidFill>
                <a:schemeClr val="bg2">
                  <a:lumMod val="25000"/>
                </a:schemeClr>
              </a:solidFill>
              <a:latin typeface="Gisha" panose="020B0502040204020203" pitchFamily="34" charset="-79"/>
            </a:endParaRPr>
          </a:p>
          <a:p>
            <a:pPr algn="ctr" defTabSz="914400" rtl="1"/>
            <a:r>
              <a:rPr lang="he-IL" sz="1600" dirty="0">
                <a:solidFill>
                  <a:schemeClr val="bg2">
                    <a:lumMod val="25000"/>
                  </a:schemeClr>
                </a:solidFill>
                <a:latin typeface="Gisha" panose="020B0502040204020203" pitchFamily="34" charset="-79"/>
              </a:rPr>
              <a:t>החינוך לאמנות מתקיים בלמידה משמעותית תוך מעורבות של ילדים. יש בפעילויות המגוונות לפתח ולטפח יכולות בכל תחומי ההתפתחות – התחום הרגשי, התחום החברתי, תקשורתי והתחום הסנסומוטורי. בתחום הקוגניטיבי דגש על פיתוח השפה, היצירתיות והדמיון, </a:t>
            </a:r>
            <a:r>
              <a:rPr lang="he-IL" sz="1600" dirty="0" smtClean="0">
                <a:solidFill>
                  <a:schemeClr val="bg2">
                    <a:lumMod val="25000"/>
                  </a:schemeClr>
                </a:solidFill>
                <a:latin typeface="Gisha" panose="020B0502040204020203" pitchFamily="34" charset="-79"/>
              </a:rPr>
              <a:t>פתרון </a:t>
            </a:r>
            <a:r>
              <a:rPr lang="he-IL" sz="1600" dirty="0">
                <a:solidFill>
                  <a:schemeClr val="bg2">
                    <a:lumMod val="25000"/>
                  </a:schemeClr>
                </a:solidFill>
                <a:latin typeface="Gisha" panose="020B0502040204020203" pitchFamily="34" charset="-79"/>
              </a:rPr>
              <a:t>בעיות וחשיבה מסדר גבוה. </a:t>
            </a:r>
          </a:p>
          <a:p>
            <a:pPr algn="r" defTabSz="914400" rtl="1"/>
            <a:endParaRPr lang="he-IL" dirty="0">
              <a:solidFill>
                <a:schemeClr val="bg2">
                  <a:lumMod val="25000"/>
                </a:schemeClr>
              </a:solidFill>
              <a:latin typeface="Gisha" panose="020B0502040204020203" pitchFamily="34" charset="-79"/>
            </a:endParaRPr>
          </a:p>
          <a:p>
            <a:pPr algn="r" defTabSz="914400" rtl="1"/>
            <a:r>
              <a:rPr lang="he-IL" sz="1200" dirty="0">
                <a:solidFill>
                  <a:schemeClr val="bg2">
                    <a:lumMod val="25000"/>
                  </a:schemeClr>
                </a:solidFill>
                <a:latin typeface="Gisha" panose="020B0502040204020203" pitchFamily="34" charset="-79"/>
              </a:rPr>
              <a:t>                                                   </a:t>
            </a:r>
            <a:r>
              <a:rPr lang="he-IL" sz="1200" dirty="0" smtClean="0">
                <a:solidFill>
                  <a:schemeClr val="bg2">
                    <a:lumMod val="25000"/>
                  </a:schemeClr>
                </a:solidFill>
                <a:latin typeface="Gisha" panose="020B0502040204020203" pitchFamily="34" charset="-79"/>
              </a:rPr>
              <a:t>  מתוך מאמר מאת </a:t>
            </a:r>
            <a:r>
              <a:rPr lang="he-IL" sz="1200" dirty="0">
                <a:solidFill>
                  <a:schemeClr val="bg2">
                    <a:lumMod val="25000"/>
                  </a:schemeClr>
                </a:solidFill>
                <a:latin typeface="Gisha" panose="020B0502040204020203" pitchFamily="34" charset="-79"/>
              </a:rPr>
              <a:t>סיגל עמיר, </a:t>
            </a:r>
            <a:r>
              <a:rPr lang="he-IL" sz="1200" dirty="0" smtClean="0">
                <a:solidFill>
                  <a:schemeClr val="bg2">
                    <a:lumMod val="25000"/>
                  </a:schemeClr>
                </a:solidFill>
                <a:latin typeface="Gisha" panose="020B0502040204020203" pitchFamily="34" charset="-79"/>
              </a:rPr>
              <a:t>מדריכה </a:t>
            </a:r>
            <a:r>
              <a:rPr lang="he-IL" sz="1200" dirty="0">
                <a:solidFill>
                  <a:schemeClr val="bg2">
                    <a:lumMod val="25000"/>
                  </a:schemeClr>
                </a:solidFill>
                <a:latin typeface="Gisha" panose="020B0502040204020203" pitchFamily="34" charset="-79"/>
              </a:rPr>
              <a:t>ארצית לקידום האמנות בגיל הרך</a:t>
            </a:r>
          </a:p>
        </p:txBody>
      </p:sp>
    </p:spTree>
    <p:extLst>
      <p:ext uri="{BB962C8B-B14F-4D97-AF65-F5344CB8AC3E}">
        <p14:creationId xmlns:p14="http://schemas.microsoft.com/office/powerpoint/2010/main" val="229077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938373" y="448886"/>
            <a:ext cx="9875520" cy="1356360"/>
          </a:xfrm>
        </p:spPr>
        <p:txBody>
          <a:bodyPr/>
          <a:lstStyle/>
          <a:p>
            <a:pPr algn="r"/>
            <a:r>
              <a:rPr lang="he-IL" b="1" dirty="0" smtClean="0"/>
              <a:t>שיח גלריה </a:t>
            </a:r>
            <a:endParaRPr lang="he-IL" b="1" dirty="0"/>
          </a:p>
        </p:txBody>
      </p:sp>
      <p:sp>
        <p:nvSpPr>
          <p:cNvPr id="3" name="מציין מיקום תוכן 2"/>
          <p:cNvSpPr>
            <a:spLocks noGrp="1"/>
          </p:cNvSpPr>
          <p:nvPr>
            <p:ph idx="1"/>
          </p:nvPr>
        </p:nvSpPr>
        <p:spPr>
          <a:xfrm>
            <a:off x="5503026" y="2878753"/>
            <a:ext cx="6310867" cy="3580236"/>
          </a:xfrm>
        </p:spPr>
        <p:txBody>
          <a:bodyPr>
            <a:noAutofit/>
          </a:bodyPr>
          <a:lstStyle/>
          <a:p>
            <a:pPr marL="45720" indent="0" algn="ctr">
              <a:lnSpc>
                <a:spcPct val="100000"/>
              </a:lnSpc>
              <a:spcBef>
                <a:spcPts val="0"/>
              </a:spcBef>
              <a:buNone/>
            </a:pPr>
            <a:r>
              <a:rPr lang="he-IL" sz="1600" b="1" dirty="0"/>
              <a:t>הנחיות להתבוננות ביצירות אמנות/ דימויים </a:t>
            </a:r>
            <a:r>
              <a:rPr lang="he-IL" sz="1600" b="1" dirty="0" smtClean="0"/>
              <a:t>חזותיים, על </a:t>
            </a:r>
            <a:r>
              <a:rPr lang="he-IL" sz="1600" b="1" dirty="0"/>
              <a:t>פי מודל הקריאה </a:t>
            </a:r>
            <a:r>
              <a:rPr lang="he-IL" sz="1600" b="1" dirty="0" err="1"/>
              <a:t>הדיאלוגית</a:t>
            </a:r>
            <a:r>
              <a:rPr lang="he-IL" sz="1600" b="1" dirty="0"/>
              <a:t> של יצירות אמנות מאת רחל שליטא</a:t>
            </a:r>
          </a:p>
          <a:p>
            <a:pPr marL="45720" indent="0" algn="ctr">
              <a:lnSpc>
                <a:spcPct val="100000"/>
              </a:lnSpc>
              <a:spcBef>
                <a:spcPts val="0"/>
              </a:spcBef>
              <a:buNone/>
            </a:pPr>
            <a:endParaRPr lang="he-IL" sz="1600" dirty="0" smtClean="0"/>
          </a:p>
          <a:p>
            <a:pPr marL="45720" indent="0" algn="ctr">
              <a:lnSpc>
                <a:spcPct val="100000"/>
              </a:lnSpc>
              <a:spcBef>
                <a:spcPts val="0"/>
              </a:spcBef>
              <a:buNone/>
            </a:pPr>
            <a:endParaRPr lang="he-IL" sz="1600" dirty="0"/>
          </a:p>
          <a:p>
            <a:pPr marL="45720" indent="0" algn="just">
              <a:lnSpc>
                <a:spcPct val="100000"/>
              </a:lnSpc>
              <a:spcBef>
                <a:spcPts val="0"/>
              </a:spcBef>
              <a:buNone/>
            </a:pPr>
            <a:r>
              <a:rPr lang="he-IL" sz="1600" dirty="0"/>
              <a:t>1. </a:t>
            </a:r>
            <a:r>
              <a:rPr lang="he-IL" sz="1600" dirty="0" smtClean="0"/>
              <a:t>תיאור </a:t>
            </a:r>
            <a:r>
              <a:rPr lang="he-IL" sz="1600" dirty="0"/>
              <a:t>היצירה ותגובות ספונטניות </a:t>
            </a:r>
            <a:r>
              <a:rPr lang="he-IL" sz="1600" dirty="0" smtClean="0"/>
              <a:t>אליה – </a:t>
            </a:r>
            <a:r>
              <a:rPr lang="he-IL" sz="1600" b="1" dirty="0" smtClean="0"/>
              <a:t>מה אתם מרגישים? </a:t>
            </a:r>
            <a:endParaRPr lang="he-IL" sz="1600" b="1" dirty="0"/>
          </a:p>
          <a:p>
            <a:pPr marL="45720" indent="0" algn="just">
              <a:lnSpc>
                <a:spcPct val="100000"/>
              </a:lnSpc>
              <a:spcBef>
                <a:spcPts val="0"/>
              </a:spcBef>
              <a:buNone/>
            </a:pPr>
            <a:r>
              <a:rPr lang="he-IL" sz="1600" dirty="0"/>
              <a:t>2. התבוננות מדוקדקת בפרטים המרכיבים את הדימוי </a:t>
            </a:r>
            <a:r>
              <a:rPr lang="he-IL" sz="1600" dirty="0" smtClean="0"/>
              <a:t>החזותי – </a:t>
            </a:r>
            <a:r>
              <a:rPr lang="he-IL" sz="1600" b="1" dirty="0" smtClean="0"/>
              <a:t>מה אתם רואים? </a:t>
            </a:r>
            <a:endParaRPr lang="he-IL" sz="1600" b="1" dirty="0"/>
          </a:p>
          <a:p>
            <a:pPr marL="45720" indent="0" algn="just">
              <a:lnSpc>
                <a:spcPct val="100000"/>
              </a:lnSpc>
              <a:spcBef>
                <a:spcPts val="0"/>
              </a:spcBef>
              <a:buNone/>
            </a:pPr>
            <a:r>
              <a:rPr lang="he-IL" sz="1600" dirty="0"/>
              <a:t>3. שאילת שאלות ויצירת הקשרים בין </a:t>
            </a:r>
            <a:r>
              <a:rPr lang="he-IL" sz="1600" dirty="0" smtClean="0"/>
              <a:t>הפרטים</a:t>
            </a:r>
          </a:p>
          <a:p>
            <a:pPr marL="45720" indent="0" algn="just">
              <a:lnSpc>
                <a:spcPct val="100000"/>
              </a:lnSpc>
              <a:spcBef>
                <a:spcPts val="0"/>
              </a:spcBef>
              <a:buNone/>
            </a:pPr>
            <a:r>
              <a:rPr lang="he-IL" sz="1600" dirty="0" smtClean="0"/>
              <a:t>4</a:t>
            </a:r>
            <a:r>
              <a:rPr lang="he-IL" sz="1600" dirty="0"/>
              <a:t>. מציאת הקשרים רחבים בתוך </a:t>
            </a:r>
            <a:r>
              <a:rPr lang="he-IL" sz="1600" dirty="0" smtClean="0"/>
              <a:t>היצירה</a:t>
            </a:r>
          </a:p>
          <a:p>
            <a:pPr marL="45720" indent="0" algn="just">
              <a:lnSpc>
                <a:spcPct val="100000"/>
              </a:lnSpc>
              <a:spcBef>
                <a:spcPts val="0"/>
              </a:spcBef>
              <a:buNone/>
            </a:pPr>
            <a:r>
              <a:rPr lang="he-IL" sz="1600" dirty="0" smtClean="0"/>
              <a:t>5</a:t>
            </a:r>
            <a:r>
              <a:rPr lang="he-IL" sz="1600" dirty="0"/>
              <a:t>. חילוץ משמעויות כלליות מהיצירה על פי מטען </a:t>
            </a:r>
            <a:r>
              <a:rPr lang="he-IL" sz="1600" dirty="0" smtClean="0"/>
              <a:t>אסוציאטיבי - אישי</a:t>
            </a:r>
            <a:r>
              <a:rPr lang="he-IL" sz="1600" dirty="0"/>
              <a:t>, קבוצתי, </a:t>
            </a:r>
            <a:r>
              <a:rPr lang="he-IL" sz="1600" dirty="0" smtClean="0"/>
              <a:t>תרבותי</a:t>
            </a:r>
            <a:endParaRPr lang="he-IL" sz="1600" dirty="0"/>
          </a:p>
          <a:p>
            <a:pPr marL="45720" indent="0" algn="just">
              <a:lnSpc>
                <a:spcPct val="100000"/>
              </a:lnSpc>
              <a:spcBef>
                <a:spcPts val="0"/>
              </a:spcBef>
              <a:buNone/>
            </a:pPr>
            <a:r>
              <a:rPr lang="he-IL" sz="1600" dirty="0"/>
              <a:t>6. השגת מידע נוסף על אודות היצירה – פעילות </a:t>
            </a:r>
            <a:r>
              <a:rPr lang="he-IL" sz="1600" dirty="0" smtClean="0"/>
              <a:t>מידענית:</a:t>
            </a:r>
            <a:r>
              <a:rPr lang="en-US" sz="1600" dirty="0" smtClean="0"/>
              <a:t> </a:t>
            </a:r>
            <a:r>
              <a:rPr lang="he-IL" sz="1600" b="1" dirty="0" smtClean="0"/>
              <a:t>מה עוד תרצו לדעת? </a:t>
            </a:r>
            <a:endParaRPr lang="he-IL" sz="1600" b="1" dirty="0"/>
          </a:p>
          <a:p>
            <a:pPr marL="45720" indent="0" algn="just">
              <a:lnSpc>
                <a:spcPct val="100000"/>
              </a:lnSpc>
              <a:spcBef>
                <a:spcPts val="0"/>
              </a:spcBef>
              <a:buNone/>
            </a:pPr>
            <a:r>
              <a:rPr lang="he-IL" sz="1600" dirty="0"/>
              <a:t>7. הבעת דעה אישית, פרשנות, חשיבה </a:t>
            </a:r>
            <a:r>
              <a:rPr lang="he-IL" sz="1600" dirty="0" smtClean="0"/>
              <a:t>ביקורתית – </a:t>
            </a:r>
            <a:r>
              <a:rPr lang="he-IL" sz="1600" b="1" dirty="0" smtClean="0"/>
              <a:t>מה דעתכם? </a:t>
            </a:r>
            <a:endParaRPr lang="he-IL" sz="1600" b="1" dirty="0"/>
          </a:p>
          <a:p>
            <a:pPr marL="45720" indent="0" algn="just">
              <a:lnSpc>
                <a:spcPct val="100000"/>
              </a:lnSpc>
              <a:spcBef>
                <a:spcPts val="0"/>
              </a:spcBef>
              <a:buNone/>
            </a:pPr>
            <a:r>
              <a:rPr lang="he-IL" sz="1800" dirty="0"/>
              <a:t> </a:t>
            </a:r>
            <a:endParaRPr lang="he-IL" sz="1800" dirty="0" smtClean="0"/>
          </a:p>
        </p:txBody>
      </p:sp>
      <p:sp>
        <p:nvSpPr>
          <p:cNvPr id="4" name="AutoShape 2"/>
          <p:cNvSpPr>
            <a:spLocks noChangeArrowheads="1"/>
          </p:cNvSpPr>
          <p:nvPr/>
        </p:nvSpPr>
        <p:spPr bwMode="auto">
          <a:xfrm>
            <a:off x="418286" y="448886"/>
            <a:ext cx="4835358" cy="6010103"/>
          </a:xfrm>
          <a:prstGeom prst="roundRect">
            <a:avLst>
              <a:gd name="adj" fmla="val 16667"/>
            </a:avLst>
          </a:prstGeom>
          <a:solidFill>
            <a:srgbClr val="EEECE1"/>
          </a:solidFill>
          <a:ln w="9525">
            <a:solidFill>
              <a:srgbClr val="000000"/>
            </a:solidFill>
            <a:prstDash val="lgDash"/>
            <a:round/>
            <a:headEnd/>
            <a:tailEnd/>
          </a:ln>
          <a:effectLst>
            <a:outerShdw dist="107763" dir="13500000" algn="ctr" rotWithShape="0">
              <a:srgbClr val="808080">
                <a:alpha val="50000"/>
              </a:srgbClr>
            </a:outerShdw>
          </a:effectLst>
        </p:spPr>
        <p:txBody>
          <a:bodyPr vert="horz" wrap="square" lIns="91440" tIns="45720" rIns="91440" bIns="45720" numCol="1" anchor="t" anchorCtr="0" compatLnSpc="1">
            <a:prstTxWarp prst="textNoShape">
              <a:avLst/>
            </a:prstTxWarp>
          </a:bodyPr>
          <a:lstStyle/>
          <a:p>
            <a:pPr marL="0" marR="0" lvl="0" indent="0" algn="r" defTabSz="914400" rtl="1" eaLnBrk="0" fontAlgn="base" latinLnBrk="0" hangingPunct="0">
              <a:lnSpc>
                <a:spcPct val="100000"/>
              </a:lnSpc>
              <a:spcBef>
                <a:spcPct val="0"/>
              </a:spcBef>
              <a:spcAft>
                <a:spcPts val="800"/>
              </a:spcAft>
              <a:buClrTx/>
              <a:buSzTx/>
              <a:buFontTx/>
              <a:buNone/>
              <a:tabLst/>
            </a:pPr>
            <a:r>
              <a:rPr kumimoji="0" lang="he-IL" altLang="he-IL" sz="1400" b="1" i="0" u="sng" strike="noStrike" cap="none" normalizeH="0" baseline="0" dirty="0" smtClean="0">
                <a:ln>
                  <a:noFill/>
                </a:ln>
                <a:solidFill>
                  <a:schemeClr val="tx1"/>
                </a:solidFill>
                <a:effectLst/>
                <a:latin typeface="Gisha" panose="020B0502040204020203" pitchFamily="34" charset="-79"/>
                <a:ea typeface="Arial" panose="020B0604020202020204" pitchFamily="34" charset="0"/>
                <a:cs typeface="Gisha" panose="020B0502040204020203" pitchFamily="34" charset="-79"/>
              </a:rPr>
              <a:t>כרטיס לניתוח מקורות חזותיים – מבית מט"ח  </a:t>
            </a:r>
          </a:p>
          <a:p>
            <a:pPr marL="0" marR="0" lvl="0" indent="0" algn="r" defTabSz="914400" rtl="1" eaLnBrk="0" fontAlgn="base" latinLnBrk="0" hangingPunct="0">
              <a:lnSpc>
                <a:spcPct val="100000"/>
              </a:lnSpc>
              <a:spcBef>
                <a:spcPct val="0"/>
              </a:spcBef>
              <a:spcAft>
                <a:spcPts val="800"/>
              </a:spcAft>
              <a:buClrTx/>
              <a:buSzTx/>
              <a:buFontTx/>
              <a:buNone/>
              <a:tabLst/>
            </a:pPr>
            <a:r>
              <a:rPr kumimoji="0" lang="he-IL" altLang="he-IL" sz="1200" b="1" i="0" u="none" strike="noStrike" cap="none" normalizeH="0" baseline="0" dirty="0" smtClean="0">
                <a:ln>
                  <a:noFill/>
                </a:ln>
                <a:solidFill>
                  <a:schemeClr val="tx1"/>
                </a:solidFill>
                <a:effectLst/>
                <a:latin typeface="Gisha" panose="020B0502040204020203" pitchFamily="34" charset="-79"/>
                <a:ea typeface="Arial" panose="020B0604020202020204" pitchFamily="34" charset="0"/>
                <a:cs typeface="Gisha" panose="020B0502040204020203" pitchFamily="34" charset="-79"/>
              </a:rPr>
              <a:t>שלב א: זיהוי פרטים</a:t>
            </a:r>
            <a:endParaRPr kumimoji="0" lang="en-US" altLang="he-IL" sz="1200" b="1" i="0" u="none" strike="noStrike" cap="none" normalizeH="0" baseline="0" dirty="0" smtClean="0">
              <a:ln>
                <a:noFill/>
              </a:ln>
              <a:solidFill>
                <a:schemeClr val="tx1"/>
              </a:solidFill>
              <a:effectLst/>
              <a:latin typeface="Gisha" panose="020B0502040204020203" pitchFamily="34" charset="-79"/>
              <a:ea typeface="Arial" panose="020B0604020202020204" pitchFamily="34" charset="0"/>
              <a:cs typeface="Gisha" panose="020B0502040204020203" pitchFamily="34" charset="-79"/>
            </a:endParaRPr>
          </a:p>
          <a:p>
            <a:pPr marL="0" marR="736600" lvl="0" indent="0" algn="r" defTabSz="914400" rtl="1" eaLnBrk="0" fontAlgn="base" latinLnBrk="0" hangingPunct="0">
              <a:lnSpc>
                <a:spcPct val="100000"/>
              </a:lnSpc>
              <a:spcBef>
                <a:spcPct val="0"/>
              </a:spcBef>
              <a:spcAft>
                <a:spcPts val="1000"/>
              </a:spcAft>
              <a:buClrTx/>
              <a:buSzTx/>
              <a:buFont typeface="Symbol" panose="05050102010706020507" pitchFamily="18" charset="2"/>
              <a:buChar char="·"/>
              <a:tabLst/>
            </a:pPr>
            <a:r>
              <a:rPr kumimoji="0" lang="he-IL" altLang="he-IL" sz="1200" b="0" i="0" u="none" strike="noStrike" cap="none" normalizeH="0" baseline="0" dirty="0" smtClean="0">
                <a:ln>
                  <a:noFill/>
                </a:ln>
                <a:solidFill>
                  <a:schemeClr val="tx1"/>
                </a:solidFill>
                <a:effectLst/>
                <a:latin typeface="Gisha" panose="020B0502040204020203" pitchFamily="34" charset="-79"/>
                <a:ea typeface="Arial" panose="020B0604020202020204" pitchFamily="34" charset="0"/>
                <a:cs typeface="Gisha" panose="020B0502040204020203" pitchFamily="34" charset="-79"/>
              </a:rPr>
              <a:t>מה הפרטים שאתם רואים בתמונה? נסו למיין אותם (זיהוי </a:t>
            </a:r>
            <a:r>
              <a:rPr kumimoji="0" lang="he-IL" altLang="he-IL" sz="1200" b="0" i="0" u="none" strike="noStrike" cap="none" normalizeH="0" baseline="0" dirty="0" err="1" smtClean="0">
                <a:ln>
                  <a:noFill/>
                </a:ln>
                <a:solidFill>
                  <a:schemeClr val="tx1"/>
                </a:solidFill>
                <a:effectLst/>
                <a:latin typeface="Gisha" panose="020B0502040204020203" pitchFamily="34" charset="-79"/>
                <a:ea typeface="Arial" panose="020B0604020202020204" pitchFamily="34" charset="0"/>
                <a:cs typeface="Gisha" panose="020B0502040204020203" pitchFamily="34" charset="-79"/>
              </a:rPr>
              <a:t>דמויות,מראה</a:t>
            </a:r>
            <a:r>
              <a:rPr kumimoji="0" lang="he-IL" altLang="he-IL" sz="1200" b="0" i="0" u="none" strike="noStrike" cap="none" normalizeH="0" baseline="0" dirty="0" smtClean="0">
                <a:ln>
                  <a:noFill/>
                </a:ln>
                <a:solidFill>
                  <a:schemeClr val="tx1"/>
                </a:solidFill>
                <a:effectLst/>
                <a:latin typeface="Gisha" panose="020B0502040204020203" pitchFamily="34" charset="-79"/>
                <a:ea typeface="Arial" panose="020B0604020202020204" pitchFamily="34" charset="0"/>
                <a:cs typeface="Gisha" panose="020B0502040204020203" pitchFamily="34" charset="-79"/>
              </a:rPr>
              <a:t>, חפצים, מבנים).</a:t>
            </a:r>
          </a:p>
          <a:p>
            <a:pPr marL="0" marR="0" lvl="0" indent="0" algn="r" defTabSz="914400" rtl="1" eaLnBrk="0" fontAlgn="base" latinLnBrk="0" hangingPunct="0">
              <a:lnSpc>
                <a:spcPct val="100000"/>
              </a:lnSpc>
              <a:spcBef>
                <a:spcPct val="0"/>
              </a:spcBef>
              <a:spcAft>
                <a:spcPct val="0"/>
              </a:spcAft>
              <a:buClrTx/>
              <a:buSzTx/>
              <a:buFont typeface="Symbol" panose="05050102010706020507" pitchFamily="18" charset="2"/>
              <a:buChar char="·"/>
              <a:tabLst/>
            </a:pPr>
            <a:r>
              <a:rPr kumimoji="0" lang="he-IL" altLang="he-IL" sz="1200" b="0" i="0" u="none" strike="noStrike" cap="none" normalizeH="0" baseline="0" dirty="0" smtClean="0">
                <a:ln>
                  <a:noFill/>
                </a:ln>
                <a:solidFill>
                  <a:schemeClr val="tx1"/>
                </a:solidFill>
                <a:effectLst/>
                <a:latin typeface="Gisha" panose="020B0502040204020203" pitchFamily="34" charset="-79"/>
                <a:ea typeface="Arial" panose="020B0604020202020204" pitchFamily="34" charset="0"/>
                <a:cs typeface="Gisha" panose="020B0502040204020203" pitchFamily="34" charset="-79"/>
              </a:rPr>
              <a:t>מהו נושא התמונה?</a:t>
            </a:r>
          </a:p>
          <a:p>
            <a:pPr marL="0" marR="0" lvl="0" indent="0" algn="r" defTabSz="914400" rtl="1" eaLnBrk="0" fontAlgn="base" latinLnBrk="0" hangingPunct="0">
              <a:lnSpc>
                <a:spcPct val="100000"/>
              </a:lnSpc>
              <a:spcBef>
                <a:spcPct val="0"/>
              </a:spcBef>
              <a:spcAft>
                <a:spcPct val="0"/>
              </a:spcAft>
              <a:buClrTx/>
              <a:buSzTx/>
              <a:buFont typeface="Symbol" panose="05050102010706020507" pitchFamily="18" charset="2"/>
              <a:buChar char="·"/>
              <a:tabLst/>
            </a:pPr>
            <a:r>
              <a:rPr kumimoji="0" lang="he-IL" altLang="he-IL" sz="1200" b="0" i="0" u="none" strike="noStrike" cap="none" normalizeH="0" baseline="0" dirty="0" smtClean="0">
                <a:ln>
                  <a:noFill/>
                </a:ln>
                <a:solidFill>
                  <a:schemeClr val="tx1"/>
                </a:solidFill>
                <a:effectLst/>
                <a:latin typeface="Gisha" panose="020B0502040204020203" pitchFamily="34" charset="-79"/>
                <a:ea typeface="Arial" panose="020B0604020202020204" pitchFamily="34" charset="0"/>
                <a:cs typeface="Gisha" panose="020B0502040204020203" pitchFamily="34" charset="-79"/>
              </a:rPr>
              <a:t>היכן נוצרה?</a:t>
            </a:r>
          </a:p>
          <a:p>
            <a:pPr marL="0" marR="0" lvl="0" indent="0" algn="r" defTabSz="914400" rtl="1" eaLnBrk="0" fontAlgn="base" latinLnBrk="0" hangingPunct="0">
              <a:lnSpc>
                <a:spcPct val="100000"/>
              </a:lnSpc>
              <a:spcBef>
                <a:spcPct val="0"/>
              </a:spcBef>
              <a:spcAft>
                <a:spcPct val="0"/>
              </a:spcAft>
              <a:buClrTx/>
              <a:buSzTx/>
              <a:buFont typeface="Symbol" panose="05050102010706020507" pitchFamily="18" charset="2"/>
              <a:buChar char="·"/>
              <a:tabLst/>
            </a:pPr>
            <a:r>
              <a:rPr kumimoji="0" lang="he-IL" altLang="he-IL" sz="1200" b="0" i="0" u="none" strike="noStrike" cap="none" normalizeH="0" baseline="0" dirty="0" smtClean="0">
                <a:ln>
                  <a:noFill/>
                </a:ln>
                <a:solidFill>
                  <a:schemeClr val="tx1"/>
                </a:solidFill>
                <a:effectLst/>
                <a:latin typeface="Gisha" panose="020B0502040204020203" pitchFamily="34" charset="-79"/>
                <a:ea typeface="Arial" panose="020B0604020202020204" pitchFamily="34" charset="0"/>
                <a:cs typeface="Gisha" panose="020B0502040204020203" pitchFamily="34" charset="-79"/>
              </a:rPr>
              <a:t>מתי?</a:t>
            </a:r>
          </a:p>
          <a:p>
            <a:pPr marL="0" marR="0" lvl="0" indent="0" algn="r" defTabSz="914400" rtl="1" eaLnBrk="0" fontAlgn="base" latinLnBrk="0" hangingPunct="0">
              <a:lnSpc>
                <a:spcPct val="100000"/>
              </a:lnSpc>
              <a:spcBef>
                <a:spcPct val="0"/>
              </a:spcBef>
              <a:spcAft>
                <a:spcPct val="0"/>
              </a:spcAft>
              <a:buClrTx/>
              <a:buSzTx/>
              <a:buFont typeface="Symbol" panose="05050102010706020507" pitchFamily="18" charset="2"/>
              <a:buChar char="·"/>
              <a:tabLst/>
            </a:pPr>
            <a:r>
              <a:rPr kumimoji="0" lang="he-IL" altLang="he-IL" sz="1200" b="0" i="0" u="none" strike="noStrike" cap="none" normalizeH="0" baseline="0" dirty="0" smtClean="0">
                <a:ln>
                  <a:noFill/>
                </a:ln>
                <a:solidFill>
                  <a:schemeClr val="tx1"/>
                </a:solidFill>
                <a:effectLst/>
                <a:latin typeface="Gisha" panose="020B0502040204020203" pitchFamily="34" charset="-79"/>
                <a:ea typeface="Arial" panose="020B0604020202020204" pitchFamily="34" charset="0"/>
                <a:cs typeface="Gisha" panose="020B0502040204020203" pitchFamily="34" charset="-79"/>
              </a:rPr>
              <a:t>מי האמן? </a:t>
            </a:r>
          </a:p>
          <a:p>
            <a:pPr marL="0" marR="0" lvl="0" indent="0" algn="r" defTabSz="914400" rtl="1" eaLnBrk="0" fontAlgn="base" latinLnBrk="0" hangingPunct="0">
              <a:lnSpc>
                <a:spcPct val="100000"/>
              </a:lnSpc>
              <a:spcBef>
                <a:spcPct val="0"/>
              </a:spcBef>
              <a:spcAft>
                <a:spcPct val="0"/>
              </a:spcAft>
              <a:buClrTx/>
              <a:buSzTx/>
              <a:buFont typeface="Symbol" panose="05050102010706020507" pitchFamily="18" charset="2"/>
              <a:buChar char="·"/>
              <a:tabLst/>
            </a:pPr>
            <a:r>
              <a:rPr kumimoji="0" lang="he-IL" altLang="he-IL" sz="1200" b="0" i="0" u="none" strike="noStrike" cap="none" normalizeH="0" baseline="0" dirty="0" smtClean="0">
                <a:ln>
                  <a:noFill/>
                </a:ln>
                <a:solidFill>
                  <a:schemeClr val="tx1"/>
                </a:solidFill>
                <a:effectLst/>
                <a:latin typeface="Gisha" panose="020B0502040204020203" pitchFamily="34" charset="-79"/>
                <a:ea typeface="Arial" panose="020B0604020202020204" pitchFamily="34" charset="0"/>
                <a:cs typeface="Gisha" panose="020B0502040204020203" pitchFamily="34" charset="-79"/>
              </a:rPr>
              <a:t>מהו סוג האמנות?</a:t>
            </a:r>
            <a:endParaRPr kumimoji="0" lang="en-US" altLang="he-IL" sz="1200" b="1" i="0" u="none" strike="noStrike" cap="none" normalizeH="0" baseline="0" dirty="0" smtClean="0">
              <a:ln>
                <a:noFill/>
              </a:ln>
              <a:solidFill>
                <a:schemeClr val="tx1"/>
              </a:solidFill>
              <a:effectLst/>
              <a:latin typeface="Gisha" panose="020B0502040204020203" pitchFamily="34" charset="-79"/>
              <a:ea typeface="Arial" panose="020B0604020202020204" pitchFamily="34" charset="0"/>
              <a:cs typeface="Gisha" panose="020B0502040204020203" pitchFamily="34" charset="-79"/>
            </a:endParaRPr>
          </a:p>
          <a:p>
            <a:pPr marL="0" marR="0" lvl="0" indent="0" algn="r" defTabSz="914400" rtl="1" eaLnBrk="0" fontAlgn="base" latinLnBrk="0" hangingPunct="0">
              <a:lnSpc>
                <a:spcPct val="100000"/>
              </a:lnSpc>
              <a:spcBef>
                <a:spcPct val="0"/>
              </a:spcBef>
              <a:spcAft>
                <a:spcPts val="800"/>
              </a:spcAft>
              <a:buClrTx/>
              <a:buSzTx/>
              <a:buFontTx/>
              <a:buNone/>
              <a:tabLst/>
            </a:pPr>
            <a:endParaRPr kumimoji="0" lang="he-IL" altLang="he-IL" sz="1200" b="1" i="0" u="none" strike="noStrike" cap="none" normalizeH="0" baseline="0" dirty="0" smtClean="0">
              <a:ln>
                <a:noFill/>
              </a:ln>
              <a:solidFill>
                <a:schemeClr val="tx1"/>
              </a:solidFill>
              <a:effectLst/>
              <a:latin typeface="Gisha" panose="020B0502040204020203" pitchFamily="34" charset="-79"/>
              <a:ea typeface="Arial" panose="020B0604020202020204" pitchFamily="34" charset="0"/>
              <a:cs typeface="Gisha" panose="020B0502040204020203" pitchFamily="34" charset="-79"/>
            </a:endParaRPr>
          </a:p>
          <a:p>
            <a:pPr marL="0" marR="0" lvl="0" indent="0" algn="r" defTabSz="914400" rtl="1" eaLnBrk="0" fontAlgn="base" latinLnBrk="0" hangingPunct="0">
              <a:lnSpc>
                <a:spcPct val="100000"/>
              </a:lnSpc>
              <a:spcBef>
                <a:spcPct val="0"/>
              </a:spcBef>
              <a:spcAft>
                <a:spcPts val="800"/>
              </a:spcAft>
              <a:buClrTx/>
              <a:buSzTx/>
              <a:buFontTx/>
              <a:buNone/>
              <a:tabLst/>
            </a:pPr>
            <a:r>
              <a:rPr kumimoji="0" lang="he-IL" altLang="he-IL" sz="1200" b="1" i="0" u="none" strike="noStrike" cap="none" normalizeH="0" baseline="0" dirty="0" smtClean="0">
                <a:ln>
                  <a:noFill/>
                </a:ln>
                <a:solidFill>
                  <a:schemeClr val="tx1"/>
                </a:solidFill>
                <a:effectLst/>
                <a:latin typeface="Gisha" panose="020B0502040204020203" pitchFamily="34" charset="-79"/>
                <a:ea typeface="Arial" panose="020B0604020202020204" pitchFamily="34" charset="0"/>
                <a:cs typeface="Gisha" panose="020B0502040204020203" pitchFamily="34" charset="-79"/>
              </a:rPr>
              <a:t>שלב ב: </a:t>
            </a:r>
            <a:r>
              <a:rPr kumimoji="0" lang="he-IL" altLang="he-IL" sz="1200" b="1" i="0" u="none" strike="noStrike" cap="none" normalizeH="0" baseline="0" dirty="0" err="1" smtClean="0">
                <a:ln>
                  <a:noFill/>
                </a:ln>
                <a:solidFill>
                  <a:schemeClr val="tx1"/>
                </a:solidFill>
                <a:effectLst/>
                <a:latin typeface="Gisha" panose="020B0502040204020203" pitchFamily="34" charset="-79"/>
                <a:ea typeface="Arial" panose="020B0604020202020204" pitchFamily="34" charset="0"/>
                <a:cs typeface="Gisha" panose="020B0502040204020203" pitchFamily="34" charset="-79"/>
              </a:rPr>
              <a:t>תוכן,פענוח</a:t>
            </a:r>
            <a:r>
              <a:rPr kumimoji="0" lang="he-IL" altLang="he-IL" sz="1200" b="1" i="0" u="none" strike="noStrike" cap="none" normalizeH="0" baseline="0" dirty="0" smtClean="0">
                <a:ln>
                  <a:noFill/>
                </a:ln>
                <a:solidFill>
                  <a:schemeClr val="tx1"/>
                </a:solidFill>
                <a:effectLst/>
                <a:latin typeface="Gisha" panose="020B0502040204020203" pitchFamily="34" charset="-79"/>
                <a:ea typeface="Arial" panose="020B0604020202020204" pitchFamily="34" charset="0"/>
                <a:cs typeface="Gisha" panose="020B0502040204020203" pitchFamily="34" charset="-79"/>
              </a:rPr>
              <a:t> ופרשנות</a:t>
            </a:r>
            <a:endParaRPr kumimoji="0" lang="en-US" altLang="he-IL" sz="1200" b="1" i="0" u="none" strike="noStrike" cap="none" normalizeH="0" baseline="0" dirty="0" smtClean="0">
              <a:ln>
                <a:noFill/>
              </a:ln>
              <a:solidFill>
                <a:schemeClr val="tx1"/>
              </a:solidFill>
              <a:effectLst/>
              <a:latin typeface="Gisha" panose="020B0502040204020203" pitchFamily="34" charset="-79"/>
              <a:ea typeface="Arial" panose="020B0604020202020204" pitchFamily="34" charset="0"/>
              <a:cs typeface="Gisha" panose="020B0502040204020203" pitchFamily="34" charset="-79"/>
            </a:endParaRPr>
          </a:p>
          <a:p>
            <a:pPr marL="0" marR="1143000" lvl="0" indent="0" algn="r" defTabSz="914400" rtl="1" eaLnBrk="0" fontAlgn="base" latinLnBrk="0" hangingPunct="0">
              <a:lnSpc>
                <a:spcPct val="100000"/>
              </a:lnSpc>
              <a:spcBef>
                <a:spcPct val="0"/>
              </a:spcBef>
              <a:spcAft>
                <a:spcPts val="1000"/>
              </a:spcAft>
              <a:buClrTx/>
              <a:buSzTx/>
              <a:buFont typeface="Wingdings" panose="05000000000000000000" pitchFamily="2" charset="2"/>
              <a:buChar char="q"/>
              <a:tabLst/>
            </a:pPr>
            <a:r>
              <a:rPr kumimoji="0" lang="he-IL" altLang="he-IL" sz="1200" b="0" i="0" u="none" strike="noStrike" cap="none" normalizeH="0" baseline="0" dirty="0" smtClean="0">
                <a:ln>
                  <a:noFill/>
                </a:ln>
                <a:solidFill>
                  <a:schemeClr val="tx1"/>
                </a:solidFill>
                <a:effectLst/>
                <a:latin typeface="Gisha" panose="020B0502040204020203" pitchFamily="34" charset="-79"/>
                <a:ea typeface="Arial" panose="020B0604020202020204" pitchFamily="34" charset="0"/>
                <a:cs typeface="Gisha" panose="020B0502040204020203" pitchFamily="34" charset="-79"/>
              </a:rPr>
              <a:t> מהו הסיפור שמספרת התמונה? (</a:t>
            </a:r>
            <a:r>
              <a:rPr kumimoji="0" lang="he-IL" altLang="he-IL" sz="1200" b="0" i="0" u="none" strike="noStrike" cap="none" normalizeH="0" baseline="0" dirty="0" err="1" smtClean="0">
                <a:ln>
                  <a:noFill/>
                </a:ln>
                <a:solidFill>
                  <a:schemeClr val="tx1"/>
                </a:solidFill>
                <a:effectLst/>
                <a:latin typeface="Gisha" panose="020B0502040204020203" pitchFamily="34" charset="-79"/>
                <a:ea typeface="Arial" panose="020B0604020202020204" pitchFamily="34" charset="0"/>
                <a:cs typeface="Gisha" panose="020B0502040204020203" pitchFamily="34" charset="-79"/>
              </a:rPr>
              <a:t>המללת</a:t>
            </a:r>
            <a:r>
              <a:rPr kumimoji="0" lang="he-IL" altLang="he-IL" sz="1200" b="0" i="0" u="none" strike="noStrike" cap="none" normalizeH="0" baseline="0" dirty="0" smtClean="0">
                <a:ln>
                  <a:noFill/>
                </a:ln>
                <a:solidFill>
                  <a:schemeClr val="tx1"/>
                </a:solidFill>
                <a:effectLst/>
                <a:latin typeface="Gisha" panose="020B0502040204020203" pitchFamily="34" charset="-79"/>
                <a:ea typeface="Arial" panose="020B0604020202020204" pitchFamily="34" charset="0"/>
                <a:cs typeface="Gisha" panose="020B0502040204020203" pitchFamily="34" charset="-79"/>
              </a:rPr>
              <a:t> תמונה ומציאת הקשר בין פרטיה).</a:t>
            </a:r>
          </a:p>
          <a:p>
            <a:pPr marL="0" marR="0" lvl="0" indent="0" algn="r" defTabSz="914400" rtl="1"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he-IL" altLang="he-IL" sz="1200" b="0" i="0" u="none" strike="noStrike" cap="none" normalizeH="0" baseline="0" dirty="0" smtClean="0">
                <a:ln>
                  <a:noFill/>
                </a:ln>
                <a:solidFill>
                  <a:schemeClr val="tx1"/>
                </a:solidFill>
                <a:effectLst/>
                <a:latin typeface="Gisha" panose="020B0502040204020203" pitchFamily="34" charset="-79"/>
                <a:ea typeface="Arial" panose="020B0604020202020204" pitchFamily="34" charset="0"/>
                <a:cs typeface="Gisha" panose="020B0502040204020203" pitchFamily="34" charset="-79"/>
              </a:rPr>
              <a:t>מה רעיון המרכזי\המסר המובע בתמונה? </a:t>
            </a:r>
          </a:p>
          <a:p>
            <a:pPr marL="0" marR="0" lvl="0" indent="0" algn="r" defTabSz="914400" rtl="1" eaLnBrk="0" fontAlgn="base" latinLnBrk="0" hangingPunct="0">
              <a:lnSpc>
                <a:spcPct val="100000"/>
              </a:lnSpc>
              <a:spcBef>
                <a:spcPct val="0"/>
              </a:spcBef>
              <a:spcAft>
                <a:spcPts val="800"/>
              </a:spcAft>
              <a:buClrTx/>
              <a:buSzTx/>
              <a:buFontTx/>
              <a:buNone/>
              <a:tabLst/>
            </a:pPr>
            <a:r>
              <a:rPr kumimoji="0" lang="he-IL" altLang="he-IL" sz="1200" b="0" i="0" u="none" strike="noStrike" cap="none" normalizeH="0" baseline="0" dirty="0" smtClean="0">
                <a:ln>
                  <a:noFill/>
                </a:ln>
                <a:solidFill>
                  <a:schemeClr val="tx1"/>
                </a:solidFill>
                <a:effectLst/>
                <a:latin typeface="Gisha" panose="020B0502040204020203" pitchFamily="34" charset="-79"/>
                <a:ea typeface="Arial" panose="020B0604020202020204" pitchFamily="34" charset="0"/>
                <a:cs typeface="Gisha" panose="020B0502040204020203" pitchFamily="34" charset="-79"/>
              </a:rPr>
              <a:t>מה אפשר ללמוד ממנה על התקופה? האירועים? האנשים? האידאולוגיה ? המקום?</a:t>
            </a:r>
            <a:endParaRPr kumimoji="0" lang="en-US" altLang="he-IL" sz="1200" b="1" i="0" u="none" strike="noStrike" cap="none" normalizeH="0" baseline="0" dirty="0" smtClean="0">
              <a:ln>
                <a:noFill/>
              </a:ln>
              <a:solidFill>
                <a:schemeClr val="tx1"/>
              </a:solidFill>
              <a:effectLst/>
              <a:latin typeface="Gisha" panose="020B0502040204020203" pitchFamily="34" charset="-79"/>
              <a:ea typeface="Arial" panose="020B0604020202020204" pitchFamily="34" charset="0"/>
              <a:cs typeface="Gisha" panose="020B0502040204020203" pitchFamily="34" charset="-79"/>
            </a:endParaRPr>
          </a:p>
          <a:p>
            <a:pPr marL="0" marR="0" lvl="0" indent="0" algn="r" defTabSz="914400" rtl="1" eaLnBrk="0" fontAlgn="base" latinLnBrk="0" hangingPunct="0">
              <a:lnSpc>
                <a:spcPct val="100000"/>
              </a:lnSpc>
              <a:spcBef>
                <a:spcPct val="0"/>
              </a:spcBef>
              <a:spcAft>
                <a:spcPts val="800"/>
              </a:spcAft>
              <a:buClrTx/>
              <a:buSzTx/>
              <a:buFontTx/>
              <a:buNone/>
              <a:tabLst/>
            </a:pPr>
            <a:endParaRPr kumimoji="0" lang="he-IL" altLang="he-IL" sz="1200" b="1" i="0" u="none" strike="noStrike" cap="none" normalizeH="0" baseline="0" dirty="0" smtClean="0">
              <a:ln>
                <a:noFill/>
              </a:ln>
              <a:solidFill>
                <a:schemeClr val="tx1"/>
              </a:solidFill>
              <a:effectLst/>
              <a:latin typeface="Gisha" panose="020B0502040204020203" pitchFamily="34" charset="-79"/>
              <a:ea typeface="Arial" panose="020B0604020202020204" pitchFamily="34" charset="0"/>
              <a:cs typeface="Gisha" panose="020B0502040204020203" pitchFamily="34" charset="-79"/>
            </a:endParaRPr>
          </a:p>
          <a:p>
            <a:pPr marL="0" marR="0" lvl="0" indent="0" algn="r" defTabSz="914400" rtl="1" eaLnBrk="0" fontAlgn="base" latinLnBrk="0" hangingPunct="0">
              <a:lnSpc>
                <a:spcPct val="100000"/>
              </a:lnSpc>
              <a:spcBef>
                <a:spcPct val="0"/>
              </a:spcBef>
              <a:spcAft>
                <a:spcPts val="800"/>
              </a:spcAft>
              <a:buClrTx/>
              <a:buSzTx/>
              <a:buFontTx/>
              <a:buNone/>
              <a:tabLst/>
            </a:pPr>
            <a:r>
              <a:rPr kumimoji="0" lang="he-IL" altLang="he-IL" sz="1200" b="1" i="0" u="none" strike="noStrike" cap="none" normalizeH="0" baseline="0" dirty="0" smtClean="0">
                <a:ln>
                  <a:noFill/>
                </a:ln>
                <a:solidFill>
                  <a:schemeClr val="tx1"/>
                </a:solidFill>
                <a:effectLst/>
                <a:latin typeface="Gisha" panose="020B0502040204020203" pitchFamily="34" charset="-79"/>
                <a:ea typeface="Arial" panose="020B0604020202020204" pitchFamily="34" charset="0"/>
                <a:cs typeface="Gisha" panose="020B0502040204020203" pitchFamily="34" charset="-79"/>
              </a:rPr>
              <a:t>שלב ג: מבע אישי וביקורתי</a:t>
            </a:r>
            <a:endParaRPr kumimoji="0" lang="en-US" altLang="he-IL" sz="1200" b="1" i="0" u="none" strike="noStrike" cap="none" normalizeH="0" baseline="0" dirty="0" smtClean="0">
              <a:ln>
                <a:noFill/>
              </a:ln>
              <a:solidFill>
                <a:schemeClr val="tx1"/>
              </a:solidFill>
              <a:effectLst/>
              <a:latin typeface="Gisha" panose="020B0502040204020203" pitchFamily="34" charset="-79"/>
              <a:ea typeface="Arial" panose="020B0604020202020204" pitchFamily="34" charset="0"/>
              <a:cs typeface="Gisha" panose="020B0502040204020203" pitchFamily="34" charset="-79"/>
            </a:endParaRPr>
          </a:p>
          <a:p>
            <a:pPr marL="0" marR="1143000" lvl="0" indent="0" algn="r" defTabSz="914400" rtl="1" eaLnBrk="0" fontAlgn="base" latinLnBrk="0" hangingPunct="0">
              <a:lnSpc>
                <a:spcPct val="100000"/>
              </a:lnSpc>
              <a:spcBef>
                <a:spcPct val="0"/>
              </a:spcBef>
              <a:spcAft>
                <a:spcPts val="1000"/>
              </a:spcAft>
              <a:buClrTx/>
              <a:buSzTx/>
              <a:buFont typeface="Wingdings" panose="05000000000000000000" pitchFamily="2" charset="2"/>
              <a:buChar char="ü"/>
              <a:tabLst/>
            </a:pPr>
            <a:r>
              <a:rPr kumimoji="0" lang="he-IL" altLang="he-IL" sz="1200" b="0" i="0" u="none" strike="noStrike" cap="none" normalizeH="0" baseline="0" dirty="0" smtClean="0">
                <a:ln>
                  <a:noFill/>
                </a:ln>
                <a:solidFill>
                  <a:schemeClr val="tx1"/>
                </a:solidFill>
                <a:effectLst/>
                <a:latin typeface="Gisha" panose="020B0502040204020203" pitchFamily="34" charset="-79"/>
                <a:ea typeface="Arial" panose="020B0604020202020204" pitchFamily="34" charset="0"/>
                <a:cs typeface="Gisha" panose="020B0502040204020203" pitchFamily="34" charset="-79"/>
              </a:rPr>
              <a:t>אילו רגשות\ תחושות מעוררת בך התמונה? </a:t>
            </a:r>
          </a:p>
          <a:p>
            <a:pPr marL="0" marR="0" lvl="0" indent="0" algn="r" defTabSz="914400" rtl="1"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he-IL" altLang="he-IL" sz="1200" b="0" i="0" u="none" strike="noStrike" cap="none" normalizeH="0" baseline="0" dirty="0" smtClean="0">
                <a:ln>
                  <a:noFill/>
                </a:ln>
                <a:solidFill>
                  <a:schemeClr val="tx1"/>
                </a:solidFill>
                <a:effectLst/>
                <a:latin typeface="Gisha" panose="020B0502040204020203" pitchFamily="34" charset="-79"/>
                <a:ea typeface="Arial" panose="020B0604020202020204" pitchFamily="34" charset="0"/>
                <a:cs typeface="Gisha" panose="020B0502040204020203" pitchFamily="34" charset="-79"/>
              </a:rPr>
              <a:t>אילו מחשבות מעוררת בך התמונה?</a:t>
            </a:r>
          </a:p>
          <a:p>
            <a:pPr marL="0" marR="0" lvl="0" indent="0" algn="r" defTabSz="914400" rtl="1"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he-IL" altLang="he-IL" sz="1200" b="0" i="0" u="none" strike="noStrike" cap="none" normalizeH="0" baseline="0" dirty="0" smtClean="0">
                <a:ln>
                  <a:noFill/>
                </a:ln>
                <a:solidFill>
                  <a:schemeClr val="tx1"/>
                </a:solidFill>
                <a:effectLst/>
                <a:latin typeface="Gisha" panose="020B0502040204020203" pitchFamily="34" charset="-79"/>
                <a:ea typeface="Arial" panose="020B0604020202020204" pitchFamily="34" charset="0"/>
                <a:cs typeface="Gisha" panose="020B0502040204020203" pitchFamily="34" charset="-79"/>
              </a:rPr>
              <a:t>האם לדעתך יש לתמונה מסר סמוי? מהו? </a:t>
            </a:r>
          </a:p>
          <a:p>
            <a:pPr marL="0" marR="0" lvl="0" indent="0" algn="r" defTabSz="914400" rtl="1"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he-IL" altLang="he-IL" sz="1200" b="0" i="0" u="none" strike="noStrike" cap="none" normalizeH="0" baseline="0" dirty="0" smtClean="0">
                <a:ln>
                  <a:noFill/>
                </a:ln>
                <a:solidFill>
                  <a:schemeClr val="tx1"/>
                </a:solidFill>
                <a:effectLst/>
                <a:latin typeface="Gisha" panose="020B0502040204020203" pitchFamily="34" charset="-79"/>
                <a:ea typeface="Arial" panose="020B0604020202020204" pitchFamily="34" charset="0"/>
                <a:cs typeface="Gisha" panose="020B0502040204020203" pitchFamily="34" charset="-79"/>
              </a:rPr>
              <a:t>מה אתה חושב על המציאות, הרעיונות, המסר העולה מן התמונות? </a:t>
            </a:r>
          </a:p>
          <a:p>
            <a:pPr marL="0" marR="0" lvl="0" indent="0" algn="r" defTabSz="914400" rtl="1"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he-IL" altLang="he-IL" sz="1200" b="0" i="0" u="none" strike="noStrike" cap="none" normalizeH="0" baseline="0" dirty="0" smtClean="0">
                <a:ln>
                  <a:noFill/>
                </a:ln>
                <a:solidFill>
                  <a:schemeClr val="tx1"/>
                </a:solidFill>
                <a:effectLst/>
                <a:latin typeface="Gisha" panose="020B0502040204020203" pitchFamily="34" charset="-79"/>
                <a:ea typeface="Arial" panose="020B0604020202020204" pitchFamily="34" charset="0"/>
                <a:cs typeface="Gisha" panose="020B0502040204020203" pitchFamily="34" charset="-79"/>
              </a:rPr>
              <a:t>חבר לתמונה כותרת שתביע את המסר שלה.</a:t>
            </a:r>
          </a:p>
          <a:p>
            <a:pPr marL="0" marR="0" lvl="0" indent="0" algn="r" defTabSz="914400" rtl="1"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he-IL" altLang="he-IL" sz="1200" b="0" i="0" u="none" strike="noStrike" cap="none" normalizeH="0" baseline="0" dirty="0" smtClean="0">
                <a:ln>
                  <a:noFill/>
                </a:ln>
                <a:solidFill>
                  <a:schemeClr val="tx1"/>
                </a:solidFill>
                <a:effectLst/>
                <a:latin typeface="Gisha" panose="020B0502040204020203" pitchFamily="34" charset="-79"/>
                <a:ea typeface="Arial" panose="020B0604020202020204" pitchFamily="34" charset="0"/>
                <a:cs typeface="Gisha" panose="020B0502040204020203" pitchFamily="34" charset="-79"/>
              </a:rPr>
              <a:t>דובב את הדמות המרכזית\הדמויות בתמונה.</a:t>
            </a:r>
          </a:p>
        </p:txBody>
      </p:sp>
      <p:pic>
        <p:nvPicPr>
          <p:cNvPr id="5" name="תמונה 4"/>
          <p:cNvPicPr>
            <a:picLocks noChangeAspect="1"/>
          </p:cNvPicPr>
          <p:nvPr/>
        </p:nvPicPr>
        <p:blipFill>
          <a:blip r:embed="rId2"/>
          <a:stretch>
            <a:fillRect/>
          </a:stretch>
        </p:blipFill>
        <p:spPr>
          <a:xfrm>
            <a:off x="6076900" y="611587"/>
            <a:ext cx="2817720" cy="2102776"/>
          </a:xfrm>
          <a:prstGeom prst="rect">
            <a:avLst/>
          </a:prstGeom>
        </p:spPr>
      </p:pic>
    </p:spTree>
    <p:extLst>
      <p:ext uri="{BB962C8B-B14F-4D97-AF65-F5344CB8AC3E}">
        <p14:creationId xmlns:p14="http://schemas.microsoft.com/office/powerpoint/2010/main" val="16066434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p:cNvPicPr>
            <a:picLocks noChangeAspect="1"/>
          </p:cNvPicPr>
          <p:nvPr/>
        </p:nvPicPr>
        <p:blipFill>
          <a:blip r:embed="rId2"/>
          <a:stretch>
            <a:fillRect/>
          </a:stretch>
        </p:blipFill>
        <p:spPr>
          <a:xfrm>
            <a:off x="551843" y="402041"/>
            <a:ext cx="3096586" cy="5915632"/>
          </a:xfrm>
          <a:prstGeom prst="rect">
            <a:avLst/>
          </a:prstGeom>
        </p:spPr>
      </p:pic>
      <p:pic>
        <p:nvPicPr>
          <p:cNvPr id="3" name="תמונה 2"/>
          <p:cNvPicPr>
            <a:picLocks noChangeAspect="1"/>
          </p:cNvPicPr>
          <p:nvPr/>
        </p:nvPicPr>
        <p:blipFill>
          <a:blip r:embed="rId3"/>
          <a:stretch>
            <a:fillRect/>
          </a:stretch>
        </p:blipFill>
        <p:spPr>
          <a:xfrm>
            <a:off x="4458825" y="371758"/>
            <a:ext cx="3163946" cy="6036764"/>
          </a:xfrm>
          <a:prstGeom prst="rect">
            <a:avLst/>
          </a:prstGeom>
        </p:spPr>
      </p:pic>
      <p:pic>
        <p:nvPicPr>
          <p:cNvPr id="6" name="תמונה 5"/>
          <p:cNvPicPr>
            <a:picLocks noChangeAspect="1"/>
          </p:cNvPicPr>
          <p:nvPr/>
        </p:nvPicPr>
        <p:blipFill>
          <a:blip r:embed="rId4"/>
          <a:stretch>
            <a:fillRect/>
          </a:stretch>
        </p:blipFill>
        <p:spPr>
          <a:xfrm>
            <a:off x="8300165" y="402041"/>
            <a:ext cx="3096586" cy="5976198"/>
          </a:xfrm>
          <a:prstGeom prst="rect">
            <a:avLst/>
          </a:prstGeom>
        </p:spPr>
      </p:pic>
    </p:spTree>
    <p:extLst>
      <p:ext uri="{BB962C8B-B14F-4D97-AF65-F5344CB8AC3E}">
        <p14:creationId xmlns:p14="http://schemas.microsoft.com/office/powerpoint/2010/main" val="22963783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p:cNvPicPr>
            <a:picLocks noChangeAspect="1"/>
          </p:cNvPicPr>
          <p:nvPr/>
        </p:nvPicPr>
        <p:blipFill>
          <a:blip r:embed="rId2"/>
          <a:stretch>
            <a:fillRect/>
          </a:stretch>
        </p:blipFill>
        <p:spPr>
          <a:xfrm>
            <a:off x="416156" y="3458787"/>
            <a:ext cx="4047780" cy="2966949"/>
          </a:xfrm>
          <a:prstGeom prst="rect">
            <a:avLst/>
          </a:prstGeom>
        </p:spPr>
      </p:pic>
      <p:pic>
        <p:nvPicPr>
          <p:cNvPr id="3" name="תמונה 2"/>
          <p:cNvPicPr>
            <a:picLocks noChangeAspect="1"/>
          </p:cNvPicPr>
          <p:nvPr/>
        </p:nvPicPr>
        <p:blipFill>
          <a:blip r:embed="rId3"/>
          <a:stretch>
            <a:fillRect/>
          </a:stretch>
        </p:blipFill>
        <p:spPr>
          <a:xfrm>
            <a:off x="416155" y="509846"/>
            <a:ext cx="4047780" cy="2667000"/>
          </a:xfrm>
          <a:prstGeom prst="rect">
            <a:avLst/>
          </a:prstGeom>
        </p:spPr>
      </p:pic>
      <p:pic>
        <p:nvPicPr>
          <p:cNvPr id="5" name="תמונה 4"/>
          <p:cNvPicPr>
            <a:picLocks noChangeAspect="1"/>
          </p:cNvPicPr>
          <p:nvPr/>
        </p:nvPicPr>
        <p:blipFill>
          <a:blip r:embed="rId4"/>
          <a:stretch>
            <a:fillRect/>
          </a:stretch>
        </p:blipFill>
        <p:spPr>
          <a:xfrm>
            <a:off x="8703425" y="509846"/>
            <a:ext cx="3075709" cy="5915892"/>
          </a:xfrm>
          <a:prstGeom prst="rect">
            <a:avLst/>
          </a:prstGeom>
        </p:spPr>
      </p:pic>
      <p:pic>
        <p:nvPicPr>
          <p:cNvPr id="6" name="תמונה 5"/>
          <p:cNvPicPr>
            <a:picLocks noChangeAspect="1"/>
          </p:cNvPicPr>
          <p:nvPr/>
        </p:nvPicPr>
        <p:blipFill>
          <a:blip r:embed="rId5"/>
          <a:stretch>
            <a:fillRect/>
          </a:stretch>
        </p:blipFill>
        <p:spPr>
          <a:xfrm>
            <a:off x="4680066" y="509846"/>
            <a:ext cx="3887406" cy="5915890"/>
          </a:xfrm>
          <a:prstGeom prst="rect">
            <a:avLst/>
          </a:prstGeom>
        </p:spPr>
      </p:pic>
    </p:spTree>
    <p:extLst>
      <p:ext uri="{BB962C8B-B14F-4D97-AF65-F5344CB8AC3E}">
        <p14:creationId xmlns:p14="http://schemas.microsoft.com/office/powerpoint/2010/main" val="17321342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p:cNvPicPr>
            <a:picLocks noChangeAspect="1"/>
          </p:cNvPicPr>
          <p:nvPr/>
        </p:nvPicPr>
        <p:blipFill>
          <a:blip r:embed="rId2"/>
          <a:stretch>
            <a:fillRect/>
          </a:stretch>
        </p:blipFill>
        <p:spPr>
          <a:xfrm>
            <a:off x="445077" y="396931"/>
            <a:ext cx="3353839" cy="5995555"/>
          </a:xfrm>
          <a:prstGeom prst="rect">
            <a:avLst/>
          </a:prstGeom>
        </p:spPr>
      </p:pic>
      <p:pic>
        <p:nvPicPr>
          <p:cNvPr id="4" name="תמונה 3"/>
          <p:cNvPicPr>
            <a:picLocks noChangeAspect="1"/>
          </p:cNvPicPr>
          <p:nvPr/>
        </p:nvPicPr>
        <p:blipFill>
          <a:blip r:embed="rId3"/>
          <a:stretch>
            <a:fillRect/>
          </a:stretch>
        </p:blipFill>
        <p:spPr>
          <a:xfrm>
            <a:off x="3986299" y="396930"/>
            <a:ext cx="3353839" cy="5995555"/>
          </a:xfrm>
          <a:prstGeom prst="rect">
            <a:avLst/>
          </a:prstGeom>
        </p:spPr>
      </p:pic>
      <p:pic>
        <p:nvPicPr>
          <p:cNvPr id="6" name="תמונה 5"/>
          <p:cNvPicPr>
            <a:picLocks noChangeAspect="1"/>
          </p:cNvPicPr>
          <p:nvPr/>
        </p:nvPicPr>
        <p:blipFill>
          <a:blip r:embed="rId4"/>
          <a:stretch>
            <a:fillRect/>
          </a:stretch>
        </p:blipFill>
        <p:spPr>
          <a:xfrm>
            <a:off x="10026361" y="2936471"/>
            <a:ext cx="1819275" cy="3456014"/>
          </a:xfrm>
          <a:prstGeom prst="rect">
            <a:avLst/>
          </a:prstGeom>
        </p:spPr>
      </p:pic>
      <p:pic>
        <p:nvPicPr>
          <p:cNvPr id="7" name="תמונה 6"/>
          <p:cNvPicPr>
            <a:picLocks noChangeAspect="1"/>
          </p:cNvPicPr>
          <p:nvPr/>
        </p:nvPicPr>
        <p:blipFill>
          <a:blip r:embed="rId5"/>
          <a:stretch>
            <a:fillRect/>
          </a:stretch>
        </p:blipFill>
        <p:spPr>
          <a:xfrm>
            <a:off x="7789509" y="3006089"/>
            <a:ext cx="2020236" cy="3316777"/>
          </a:xfrm>
          <a:prstGeom prst="rect">
            <a:avLst/>
          </a:prstGeom>
        </p:spPr>
      </p:pic>
      <p:pic>
        <p:nvPicPr>
          <p:cNvPr id="8" name="תמונה 7"/>
          <p:cNvPicPr>
            <a:picLocks noChangeAspect="1"/>
          </p:cNvPicPr>
          <p:nvPr/>
        </p:nvPicPr>
        <p:blipFill>
          <a:blip r:embed="rId6"/>
          <a:stretch>
            <a:fillRect/>
          </a:stretch>
        </p:blipFill>
        <p:spPr>
          <a:xfrm>
            <a:off x="7552943" y="396930"/>
            <a:ext cx="4172505" cy="2383289"/>
          </a:xfrm>
          <a:prstGeom prst="rect">
            <a:avLst/>
          </a:prstGeom>
        </p:spPr>
      </p:pic>
    </p:spTree>
    <p:extLst>
      <p:ext uri="{BB962C8B-B14F-4D97-AF65-F5344CB8AC3E}">
        <p14:creationId xmlns:p14="http://schemas.microsoft.com/office/powerpoint/2010/main" val="36789596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p:cNvPicPr>
            <a:picLocks noChangeAspect="1"/>
          </p:cNvPicPr>
          <p:nvPr/>
        </p:nvPicPr>
        <p:blipFill>
          <a:blip r:embed="rId2"/>
          <a:stretch>
            <a:fillRect/>
          </a:stretch>
        </p:blipFill>
        <p:spPr>
          <a:xfrm>
            <a:off x="321766" y="328243"/>
            <a:ext cx="3801005" cy="6197248"/>
          </a:xfrm>
          <a:prstGeom prst="rect">
            <a:avLst/>
          </a:prstGeom>
        </p:spPr>
      </p:pic>
      <p:pic>
        <p:nvPicPr>
          <p:cNvPr id="3" name="תמונה 2"/>
          <p:cNvPicPr>
            <a:picLocks noChangeAspect="1"/>
          </p:cNvPicPr>
          <p:nvPr/>
        </p:nvPicPr>
        <p:blipFill>
          <a:blip r:embed="rId3"/>
          <a:stretch>
            <a:fillRect/>
          </a:stretch>
        </p:blipFill>
        <p:spPr>
          <a:xfrm>
            <a:off x="4233516" y="328243"/>
            <a:ext cx="3040120" cy="2973157"/>
          </a:xfrm>
          <a:prstGeom prst="rect">
            <a:avLst/>
          </a:prstGeom>
        </p:spPr>
      </p:pic>
      <p:pic>
        <p:nvPicPr>
          <p:cNvPr id="4" name="תמונה 3"/>
          <p:cNvPicPr>
            <a:picLocks noChangeAspect="1"/>
          </p:cNvPicPr>
          <p:nvPr/>
        </p:nvPicPr>
        <p:blipFill>
          <a:blip r:embed="rId4"/>
          <a:stretch>
            <a:fillRect/>
          </a:stretch>
        </p:blipFill>
        <p:spPr>
          <a:xfrm>
            <a:off x="4291704" y="3374967"/>
            <a:ext cx="2981931" cy="3150524"/>
          </a:xfrm>
          <a:prstGeom prst="rect">
            <a:avLst/>
          </a:prstGeom>
        </p:spPr>
      </p:pic>
      <p:pic>
        <p:nvPicPr>
          <p:cNvPr id="5" name="תמונה 4"/>
          <p:cNvPicPr>
            <a:picLocks noChangeAspect="1"/>
          </p:cNvPicPr>
          <p:nvPr/>
        </p:nvPicPr>
        <p:blipFill>
          <a:blip r:embed="rId5"/>
          <a:stretch>
            <a:fillRect/>
          </a:stretch>
        </p:blipFill>
        <p:spPr>
          <a:xfrm>
            <a:off x="7384381" y="328242"/>
            <a:ext cx="4378128" cy="2973157"/>
          </a:xfrm>
          <a:prstGeom prst="rect">
            <a:avLst/>
          </a:prstGeom>
        </p:spPr>
      </p:pic>
      <p:pic>
        <p:nvPicPr>
          <p:cNvPr id="6" name="תמונה 5"/>
          <p:cNvPicPr>
            <a:picLocks noChangeAspect="1"/>
          </p:cNvPicPr>
          <p:nvPr/>
        </p:nvPicPr>
        <p:blipFill>
          <a:blip r:embed="rId6"/>
          <a:stretch>
            <a:fillRect/>
          </a:stretch>
        </p:blipFill>
        <p:spPr>
          <a:xfrm>
            <a:off x="7384381" y="3374967"/>
            <a:ext cx="4378128" cy="3150524"/>
          </a:xfrm>
          <a:prstGeom prst="rect">
            <a:avLst/>
          </a:prstGeom>
        </p:spPr>
      </p:pic>
    </p:spTree>
    <p:extLst>
      <p:ext uri="{BB962C8B-B14F-4D97-AF65-F5344CB8AC3E}">
        <p14:creationId xmlns:p14="http://schemas.microsoft.com/office/powerpoint/2010/main" val="62164935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783080" y="167419"/>
            <a:ext cx="9875520" cy="1356360"/>
          </a:xfrm>
        </p:spPr>
        <p:txBody>
          <a:bodyPr/>
          <a:lstStyle/>
          <a:p>
            <a:pPr algn="r"/>
            <a:r>
              <a:rPr lang="he-IL" b="1" dirty="0" smtClean="0"/>
              <a:t>הצעות נוספות לפעילות </a:t>
            </a:r>
            <a:endParaRPr lang="he-IL" b="1" dirty="0"/>
          </a:p>
        </p:txBody>
      </p:sp>
      <p:sp>
        <p:nvSpPr>
          <p:cNvPr id="3" name="מציין מיקום תוכן 2"/>
          <p:cNvSpPr>
            <a:spLocks noGrp="1"/>
          </p:cNvSpPr>
          <p:nvPr>
            <p:ph idx="1"/>
          </p:nvPr>
        </p:nvSpPr>
        <p:spPr>
          <a:xfrm>
            <a:off x="931025" y="1251066"/>
            <a:ext cx="10841304" cy="4916978"/>
          </a:xfrm>
        </p:spPr>
        <p:txBody>
          <a:bodyPr>
            <a:noAutofit/>
          </a:bodyPr>
          <a:lstStyle/>
          <a:p>
            <a:pPr marL="45720" indent="0">
              <a:lnSpc>
                <a:spcPct val="100000"/>
              </a:lnSpc>
              <a:spcBef>
                <a:spcPts val="0"/>
              </a:spcBef>
              <a:buNone/>
            </a:pPr>
            <a:r>
              <a:rPr lang="he-IL" sz="2000" dirty="0" smtClean="0">
                <a:cs typeface="+mj-cs"/>
              </a:rPr>
              <a:t>עיצוב </a:t>
            </a:r>
            <a:r>
              <a:rPr lang="he-IL" sz="2000" dirty="0">
                <a:cs typeface="+mj-cs"/>
              </a:rPr>
              <a:t>בול לזכרו של יאנוש </a:t>
            </a:r>
            <a:r>
              <a:rPr lang="he-IL" sz="2000" dirty="0" err="1" smtClean="0">
                <a:cs typeface="+mj-cs"/>
              </a:rPr>
              <a:t>קורצ'אק</a:t>
            </a:r>
            <a:r>
              <a:rPr lang="he-IL" sz="2000" dirty="0" smtClean="0">
                <a:cs typeface="+mj-cs"/>
              </a:rPr>
              <a:t>: </a:t>
            </a:r>
            <a:r>
              <a:rPr lang="he-IL" sz="2000" dirty="0">
                <a:cs typeface="+mj-cs"/>
              </a:rPr>
              <a:t> </a:t>
            </a:r>
            <a:r>
              <a:rPr lang="en-US" sz="2000" u="sng" dirty="0">
                <a:cs typeface="+mj-cs"/>
                <a:hlinkClick r:id="rId2"/>
              </a:rPr>
              <a:t>http://www.mkm-haifa.co.il/schools/herzel/mikzoot/korzak/bul.htm</a:t>
            </a:r>
            <a:endParaRPr lang="en-US" sz="2000" dirty="0">
              <a:cs typeface="+mj-cs"/>
            </a:endParaRPr>
          </a:p>
          <a:p>
            <a:pPr marL="45720" indent="0">
              <a:lnSpc>
                <a:spcPct val="100000"/>
              </a:lnSpc>
              <a:spcBef>
                <a:spcPts val="0"/>
              </a:spcBef>
              <a:buNone/>
            </a:pPr>
            <a:r>
              <a:rPr lang="he-IL" sz="2000" dirty="0">
                <a:cs typeface="+mj-cs"/>
              </a:rPr>
              <a:t> </a:t>
            </a:r>
            <a:endParaRPr lang="en-US" sz="2000" dirty="0">
              <a:cs typeface="+mj-cs"/>
            </a:endParaRPr>
          </a:p>
          <a:p>
            <a:pPr marL="45720" indent="0">
              <a:lnSpc>
                <a:spcPct val="100000"/>
              </a:lnSpc>
              <a:spcBef>
                <a:spcPts val="0"/>
              </a:spcBef>
              <a:buNone/>
            </a:pPr>
            <a:r>
              <a:rPr lang="he-IL" sz="2000" dirty="0" smtClean="0">
                <a:cs typeface="+mj-cs"/>
              </a:rPr>
              <a:t>קריאת </a:t>
            </a:r>
            <a:r>
              <a:rPr lang="he-IL" sz="2000" dirty="0">
                <a:cs typeface="+mj-cs"/>
              </a:rPr>
              <a:t>הסיפור "עשר קופסאות גפרורים", שיח על הסיפור ובקשה מהתלמידים שיסיימו את הסיפור כפי שמבקש </a:t>
            </a:r>
            <a:r>
              <a:rPr lang="he-IL" sz="2000" dirty="0" err="1">
                <a:cs typeface="+mj-cs"/>
              </a:rPr>
              <a:t>קורצ'אק</a:t>
            </a:r>
            <a:r>
              <a:rPr lang="he-IL" sz="2000" dirty="0">
                <a:cs typeface="+mj-cs"/>
              </a:rPr>
              <a:t>. </a:t>
            </a:r>
            <a:r>
              <a:rPr lang="he-IL" sz="2000" dirty="0" smtClean="0">
                <a:cs typeface="+mj-cs"/>
              </a:rPr>
              <a:t>כפעילות </a:t>
            </a:r>
            <a:r>
              <a:rPr lang="he-IL" sz="2000" dirty="0">
                <a:cs typeface="+mj-cs"/>
              </a:rPr>
              <a:t>יצירתית אפשר לחלק לתלמידים קופסת גפרורים.  </a:t>
            </a:r>
            <a:endParaRPr lang="en-US" sz="2000" dirty="0">
              <a:cs typeface="+mj-cs"/>
            </a:endParaRPr>
          </a:p>
          <a:p>
            <a:pPr marL="45720" indent="0">
              <a:lnSpc>
                <a:spcPct val="100000"/>
              </a:lnSpc>
              <a:spcBef>
                <a:spcPts val="0"/>
              </a:spcBef>
              <a:buNone/>
            </a:pPr>
            <a:r>
              <a:rPr lang="en-US" sz="2000" u="sng" dirty="0">
                <a:cs typeface="+mj-cs"/>
                <a:hlinkClick r:id="rId3"/>
              </a:rPr>
              <a:t>http://www.mkm-haifa.co.il/schools/herzel/mikzoot/korzak/sipur1.htm</a:t>
            </a:r>
            <a:endParaRPr lang="en-US" sz="2000" dirty="0">
              <a:cs typeface="+mj-cs"/>
            </a:endParaRPr>
          </a:p>
          <a:p>
            <a:pPr marL="45720" indent="0">
              <a:lnSpc>
                <a:spcPct val="100000"/>
              </a:lnSpc>
              <a:spcBef>
                <a:spcPts val="0"/>
              </a:spcBef>
              <a:buNone/>
            </a:pPr>
            <a:r>
              <a:rPr lang="he-IL" sz="2000" dirty="0">
                <a:cs typeface="+mj-cs"/>
              </a:rPr>
              <a:t>   </a:t>
            </a:r>
            <a:endParaRPr lang="en-US" sz="2000" dirty="0">
              <a:cs typeface="+mj-cs"/>
            </a:endParaRPr>
          </a:p>
          <a:p>
            <a:pPr marL="45720" indent="0">
              <a:lnSpc>
                <a:spcPct val="100000"/>
              </a:lnSpc>
              <a:spcBef>
                <a:spcPts val="0"/>
              </a:spcBef>
              <a:buNone/>
            </a:pPr>
            <a:r>
              <a:rPr lang="he-IL" sz="2000" dirty="0" smtClean="0">
                <a:cs typeface="+mj-cs"/>
              </a:rPr>
              <a:t>השמעת </a:t>
            </a:r>
            <a:r>
              <a:rPr lang="he-IL" sz="2000" dirty="0">
                <a:cs typeface="+mj-cs"/>
              </a:rPr>
              <a:t>השיר "דרכו האחרונה" והצגת המצגת (3.5 דקות) בקישור  </a:t>
            </a:r>
            <a:r>
              <a:rPr lang="en-US" sz="2000" u="sng" dirty="0">
                <a:cs typeface="+mj-cs"/>
                <a:hlinkClick r:id="rId4"/>
              </a:rPr>
              <a:t>http://www.youtube.com/watch?v=Q5_3ZrCOJ6U</a:t>
            </a:r>
            <a:endParaRPr lang="en-US" sz="2000" dirty="0">
              <a:cs typeface="+mj-cs"/>
            </a:endParaRPr>
          </a:p>
          <a:p>
            <a:pPr marL="45720" indent="0">
              <a:lnSpc>
                <a:spcPct val="100000"/>
              </a:lnSpc>
              <a:spcBef>
                <a:spcPts val="0"/>
              </a:spcBef>
              <a:buNone/>
            </a:pPr>
            <a:r>
              <a:rPr lang="he-IL" sz="2000" dirty="0" smtClean="0">
                <a:cs typeface="+mj-cs"/>
              </a:rPr>
              <a:t>מומלץ </a:t>
            </a:r>
            <a:r>
              <a:rPr lang="he-IL" sz="2000" dirty="0">
                <a:cs typeface="+mj-cs"/>
              </a:rPr>
              <a:t>לחלק את מילות השיר לתלמידים ולהוציא מסקנות היסטוריות מצד אחד ועל אישיותו של האיש מצד שני. </a:t>
            </a:r>
            <a:r>
              <a:rPr lang="he-IL" sz="2000" dirty="0" smtClean="0">
                <a:cs typeface="+mj-cs"/>
              </a:rPr>
              <a:t>מילות </a:t>
            </a:r>
            <a:r>
              <a:rPr lang="he-IL" sz="2000" dirty="0">
                <a:cs typeface="+mj-cs"/>
              </a:rPr>
              <a:t>השיר בקישור </a:t>
            </a:r>
            <a:r>
              <a:rPr lang="en-US" sz="2000" u="sng" dirty="0">
                <a:cs typeface="+mj-cs"/>
                <a:hlinkClick r:id="rId5"/>
              </a:rPr>
              <a:t>http://www.mkm-haifa.co.il/schools/ofarim/hagim/holocaust/09.doc</a:t>
            </a:r>
            <a:endParaRPr lang="en-US" sz="2000" dirty="0">
              <a:cs typeface="+mj-cs"/>
            </a:endParaRPr>
          </a:p>
          <a:p>
            <a:pPr marL="45720" indent="0">
              <a:lnSpc>
                <a:spcPct val="100000"/>
              </a:lnSpc>
              <a:spcBef>
                <a:spcPts val="0"/>
              </a:spcBef>
              <a:buNone/>
            </a:pPr>
            <a:r>
              <a:rPr lang="he-IL" sz="2000" dirty="0">
                <a:cs typeface="+mj-cs"/>
              </a:rPr>
              <a:t> </a:t>
            </a:r>
            <a:endParaRPr lang="en-US" sz="2000" dirty="0">
              <a:cs typeface="+mj-cs"/>
            </a:endParaRPr>
          </a:p>
          <a:p>
            <a:pPr marL="45720" indent="0">
              <a:lnSpc>
                <a:spcPct val="100000"/>
              </a:lnSpc>
              <a:spcBef>
                <a:spcPts val="0"/>
              </a:spcBef>
              <a:buNone/>
            </a:pPr>
            <a:r>
              <a:rPr lang="he-IL" sz="2000" dirty="0">
                <a:cs typeface="+mj-cs"/>
              </a:rPr>
              <a:t>לסיים בקטע הסרט "התקוממות" על הצעדה האחרונה בשירה ובאופטימיות של יאנוש </a:t>
            </a:r>
            <a:r>
              <a:rPr lang="he-IL" sz="2000" dirty="0" err="1">
                <a:cs typeface="+mj-cs"/>
              </a:rPr>
              <a:t>קורצ'אק</a:t>
            </a:r>
            <a:r>
              <a:rPr lang="he-IL" sz="2000" dirty="0">
                <a:cs typeface="+mj-cs"/>
              </a:rPr>
              <a:t> עם תלמידיו וניסיון הנאצים לשכנעו שלא לעלות (4.5 דקות)  </a:t>
            </a:r>
            <a:r>
              <a:rPr lang="en-US" sz="2000" u="sng" dirty="0">
                <a:cs typeface="+mj-cs"/>
                <a:hlinkClick r:id="rId6"/>
              </a:rPr>
              <a:t>http://www.youtube.com/watch?v=f-xnLOgvHno</a:t>
            </a:r>
            <a:endParaRPr lang="en-US" sz="2000" dirty="0">
              <a:cs typeface="+mj-cs"/>
            </a:endParaRPr>
          </a:p>
          <a:p>
            <a:pPr marL="45720" indent="0">
              <a:lnSpc>
                <a:spcPct val="100000"/>
              </a:lnSpc>
              <a:spcBef>
                <a:spcPts val="0"/>
              </a:spcBef>
              <a:buNone/>
            </a:pPr>
            <a:r>
              <a:rPr lang="he-IL" sz="2000" dirty="0">
                <a:cs typeface="+mj-cs"/>
              </a:rPr>
              <a:t> </a:t>
            </a:r>
            <a:endParaRPr lang="en-US" sz="2000" dirty="0">
              <a:cs typeface="+mj-cs"/>
            </a:endParaRPr>
          </a:p>
          <a:p>
            <a:pPr marL="45720" indent="0">
              <a:lnSpc>
                <a:spcPct val="100000"/>
              </a:lnSpc>
              <a:spcBef>
                <a:spcPts val="0"/>
              </a:spcBef>
              <a:buNone/>
            </a:pPr>
            <a:r>
              <a:rPr lang="he-IL" sz="2000" dirty="0">
                <a:cs typeface="+mj-cs"/>
              </a:rPr>
              <a:t>פיזור ציטוטים מספריו של יאנוש </a:t>
            </a:r>
            <a:r>
              <a:rPr lang="he-IL" sz="2000" dirty="0" err="1">
                <a:cs typeface="+mj-cs"/>
              </a:rPr>
              <a:t>קורצ'אק</a:t>
            </a:r>
            <a:r>
              <a:rPr lang="he-IL" sz="2000" dirty="0">
                <a:cs typeface="+mj-cs"/>
              </a:rPr>
              <a:t> בכיתה, כל תלמיד יצטרך לבחור ציטוט ולהתייחס </a:t>
            </a:r>
            <a:r>
              <a:rPr lang="he-IL" sz="2000" dirty="0" smtClean="0">
                <a:cs typeface="+mj-cs"/>
              </a:rPr>
              <a:t>אליו בעל פה או כמשימת כתיבה. </a:t>
            </a:r>
            <a:endParaRPr lang="en-US" sz="2000" dirty="0">
              <a:cs typeface="+mj-cs"/>
            </a:endParaRPr>
          </a:p>
          <a:p>
            <a:pPr marL="45720" indent="0">
              <a:lnSpc>
                <a:spcPct val="100000"/>
              </a:lnSpc>
              <a:spcBef>
                <a:spcPts val="0"/>
              </a:spcBef>
              <a:buNone/>
            </a:pPr>
            <a:r>
              <a:rPr lang="he-IL" sz="2000" dirty="0">
                <a:cs typeface="+mj-cs"/>
              </a:rPr>
              <a:t> </a:t>
            </a:r>
            <a:endParaRPr lang="en-US" sz="2000" dirty="0">
              <a:cs typeface="+mj-cs"/>
            </a:endParaRPr>
          </a:p>
          <a:p>
            <a:pPr marL="45720" indent="0">
              <a:lnSpc>
                <a:spcPct val="100000"/>
              </a:lnSpc>
              <a:spcBef>
                <a:spcPts val="0"/>
              </a:spcBef>
              <a:buNone/>
            </a:pPr>
            <a:r>
              <a:rPr lang="en-US" sz="2000" dirty="0">
                <a:cs typeface="+mj-cs"/>
              </a:rPr>
              <a:t> </a:t>
            </a:r>
          </a:p>
        </p:txBody>
      </p:sp>
      <p:pic>
        <p:nvPicPr>
          <p:cNvPr id="7" name="תמונה 6"/>
          <p:cNvPicPr>
            <a:picLocks noChangeAspect="1"/>
          </p:cNvPicPr>
          <p:nvPr/>
        </p:nvPicPr>
        <p:blipFill>
          <a:blip r:embed="rId7"/>
          <a:stretch>
            <a:fillRect/>
          </a:stretch>
        </p:blipFill>
        <p:spPr>
          <a:xfrm>
            <a:off x="2865242" y="365450"/>
            <a:ext cx="2281955" cy="177123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תמונה 7"/>
          <p:cNvPicPr>
            <a:picLocks noChangeAspect="1"/>
          </p:cNvPicPr>
          <p:nvPr/>
        </p:nvPicPr>
        <p:blipFill>
          <a:blip r:embed="rId8"/>
          <a:stretch>
            <a:fillRect/>
          </a:stretch>
        </p:blipFill>
        <p:spPr>
          <a:xfrm>
            <a:off x="403682" y="365450"/>
            <a:ext cx="2223140" cy="177123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982178034"/>
      </p:ext>
    </p:extLst>
  </p:cSld>
  <p:clrMapOvr>
    <a:masterClrMapping/>
  </p:clrMapOvr>
  <p:timing>
    <p:tnLst>
      <p:par>
        <p:cTn id="1" dur="indefinite" restart="never" nodeType="tmRoot"/>
      </p:par>
    </p:tnLst>
  </p:timing>
</p:sld>
</file>

<file path=ppt/theme/theme1.xml><?xml version="1.0" encoding="utf-8"?>
<a:theme xmlns:a="http://schemas.openxmlformats.org/drawingml/2006/main" name="בסיס">
  <a:themeElements>
    <a:clrScheme name="בסיס">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בסיס">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בסיס">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ACC63D00-1EE0-4159-BF5A-6FF02000B710}"/>
    </a:ext>
  </a:extLst>
</a:theme>
</file>

<file path=docProps/app.xml><?xml version="1.0" encoding="utf-8"?>
<Properties xmlns="http://schemas.openxmlformats.org/officeDocument/2006/extended-properties" xmlns:vt="http://schemas.openxmlformats.org/officeDocument/2006/docPropsVTypes">
  <Template>TM03457444[[fn=בסיס]]</Template>
  <TotalTime>555</TotalTime>
  <Words>1297</Words>
  <Application>Microsoft Office PowerPoint</Application>
  <PresentationFormat>מסך רחב</PresentationFormat>
  <Paragraphs>105</Paragraphs>
  <Slides>15</Slides>
  <Notes>0</Notes>
  <HiddenSlides>0</HiddenSlides>
  <MMClips>0</MMClips>
  <ScaleCrop>false</ScaleCrop>
  <HeadingPairs>
    <vt:vector size="6" baseType="variant">
      <vt:variant>
        <vt:lpstr>גופנים בשימוש</vt:lpstr>
      </vt:variant>
      <vt:variant>
        <vt:i4>5</vt:i4>
      </vt:variant>
      <vt:variant>
        <vt:lpstr>ערכת נושא</vt:lpstr>
      </vt:variant>
      <vt:variant>
        <vt:i4>1</vt:i4>
      </vt:variant>
      <vt:variant>
        <vt:lpstr>כותרות שקופיות</vt:lpstr>
      </vt:variant>
      <vt:variant>
        <vt:i4>15</vt:i4>
      </vt:variant>
    </vt:vector>
  </HeadingPairs>
  <TitlesOfParts>
    <vt:vector size="21" baseType="lpstr">
      <vt:lpstr>Arial</vt:lpstr>
      <vt:lpstr>Corbel</vt:lpstr>
      <vt:lpstr>Gisha</vt:lpstr>
      <vt:lpstr>Symbol</vt:lpstr>
      <vt:lpstr>Wingdings</vt:lpstr>
      <vt:lpstr>בסיס</vt:lpstr>
      <vt:lpstr> יום השואה הבין-לאומי</vt:lpstr>
      <vt:lpstr>יום השואה הבין לאומי</vt:lpstr>
      <vt:lpstr>על יום השואה הבין-לאומי </vt:lpstr>
      <vt:lpstr>יאנוש קורצ'אק </vt:lpstr>
      <vt:lpstr>טקסט ושאלות  בעקבות דמותו של יאנוש קורצ'אק </vt:lpstr>
      <vt:lpstr>סטפניה וילצ'ינסקה</vt:lpstr>
      <vt:lpstr>מצגת של PowerPoint‏</vt:lpstr>
      <vt:lpstr>יצחק בלפר</vt:lpstr>
      <vt:lpstr>בעקבות יצירתו של  יצחק בלפר</vt:lpstr>
      <vt:lpstr>שיח גלריה </vt:lpstr>
      <vt:lpstr>מצגת של PowerPoint‏</vt:lpstr>
      <vt:lpstr>מצגת של PowerPoint‏</vt:lpstr>
      <vt:lpstr>מצגת של PowerPoint‏</vt:lpstr>
      <vt:lpstr>מצגת של PowerPoint‏</vt:lpstr>
      <vt:lpstr>הצעות נוספות לפעילות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עבודה בקבוצות  מאלרגיה לסינרגיה</dc:title>
  <dc:creator>שרון</dc:creator>
  <cp:lastModifiedBy>מסי</cp:lastModifiedBy>
  <cp:revision>48</cp:revision>
  <dcterms:created xsi:type="dcterms:W3CDTF">2021-01-11T12:28:42Z</dcterms:created>
  <dcterms:modified xsi:type="dcterms:W3CDTF">2022-01-23T13:04:44Z</dcterms:modified>
</cp:coreProperties>
</file>