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1" r:id="rId5"/>
    <p:sldId id="263" r:id="rId6"/>
    <p:sldId id="264" r:id="rId7"/>
    <p:sldId id="265" r:id="rId8"/>
    <p:sldId id="266" r:id="rId9"/>
    <p:sldId id="262" r:id="rId10"/>
    <p:sldId id="259" r:id="rId11"/>
    <p:sldId id="260"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2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10/2/2021</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nchor="ct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dirty="0"/>
              <a:pPr/>
              <a:t>10/2/2021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10/2/2021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61BEF0D-F0BB-DE4B-95CE-6DB70DBA9567}" type="datetimeFigureOut">
              <a:rPr lang="en-US" dirty="0"/>
              <a:pPr/>
              <a:t>10/2/2021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he-IL"/>
              <a:t>לחץ כדי לערוך סגנון כותרת של תבנית בסיס</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61BEF0D-F0BB-DE4B-95CE-6DB70DBA9567}" type="datetimeFigureOut">
              <a:rPr lang="en-US" dirty="0"/>
              <a:pPr/>
              <a:t>10/2/2021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תמונה פנורמית עם כיתוב">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61BEF0D-F0BB-DE4B-95CE-6DB70DBA9567}" type="datetimeFigureOut">
              <a:rPr lang="en-US" dirty="0"/>
              <a:pPr/>
              <a:t>10/2/2021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dirty="0"/>
              <a:pPr/>
              <a:t>10/2/2021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he-IL"/>
              <a:t>לחץ כדי לערוך סגנון כותרת של תבנית בסיס</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dirty="0"/>
              <a:pPr/>
              <a:t>10/2/2021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dirty="0"/>
              <a:pPr/>
              <a:t>10/2/2021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he-IL"/>
              <a:t>לחץ כדי לערוך סגנון כותרת של תבנית בסיס</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he-IL"/>
              <a:t>לחץ כדי לערוך סגנונות טקסט של תבנית בסיס</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dirty="0"/>
              <a:pPr/>
              <a:t>10/2/2021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he-IL"/>
              <a:t>לחץ כדי לערוך סגנון כותרת של תבנית בסיס</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he-IL"/>
              <a:t>לחץ כדי לערוך סגנונות טקסט של תבנית בסיס</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dirty="0"/>
              <a:pPr/>
              <a:t>10/2/2021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685801" y="609600"/>
            <a:ext cx="10131425" cy="1456267"/>
          </a:xfrm>
        </p:spPr>
        <p:txBody>
          <a:bodyPr/>
          <a:lstStyle/>
          <a:p>
            <a:r>
              <a:rPr lang="he-IL"/>
              <a:t>לחץ כדי לערוך סגנון כותרת של תבנית בסיס</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10/2/2021</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8" r:id="rId14"/>
    <p:sldLayoutId id="2147483667" r:id="rId15"/>
    <p:sldLayoutId id="2147483658" r:id="rId16"/>
    <p:sldLayoutId id="2147483659" r:id="rId17"/>
  </p:sldLayoutIdLst>
  <p:txStyles>
    <p:titleStyle>
      <a:lvl1pPr algn="l" defTabSz="457200" rtl="1" eaLnBrk="1" latinLnBrk="0" hangingPunct="1">
        <a:spcBef>
          <a:spcPct val="0"/>
        </a:spcBef>
        <a:buNone/>
        <a:defRPr sz="3600" kern="1200" cap="all">
          <a:ln w="3175" cmpd="sng">
            <a:noFill/>
          </a:ln>
          <a:solidFill>
            <a:schemeClr val="tx1"/>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85750" indent="-285750" algn="r" defTabSz="457200" rtl="1"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r" defTabSz="457200" rtl="1"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r" defTabSz="457200" rtl="1"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r" defTabSz="457200" rtl="1"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r" defTabSz="457200" rtl="1"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r" defTabSz="457200" rtl="1"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r" defTabSz="457200" rtl="1"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r" defTabSz="457200" rtl="1"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r" defTabSz="457200" rtl="1"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youtube.com/watch?v=FglOrujz8dk" TargetMode="Externa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hyperlink" Target="https://www.youtube.com/watch?v=FlQY-GFYwxs"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BEA9AF1-EF35-4EC4-862B-93C14919B56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pic>
        <p:nvPicPr>
          <p:cNvPr id="5" name="תמונה 4">
            <a:extLst>
              <a:ext uri="{FF2B5EF4-FFF2-40B4-BE49-F238E27FC236}">
                <a16:creationId xmlns:a16="http://schemas.microsoft.com/office/drawing/2014/main" id="{BF92AD9C-4BF7-4FDB-AED1-E4D217EF0958}"/>
              </a:ext>
            </a:extLst>
          </p:cNvPr>
          <p:cNvPicPr>
            <a:picLocks noChangeAspect="1"/>
          </p:cNvPicPr>
          <p:nvPr/>
        </p:nvPicPr>
        <p:blipFill rotWithShape="1">
          <a:blip r:embed="rId4"/>
          <a:srcRect r="1" b="10933"/>
          <a:stretch/>
        </p:blipFill>
        <p:spPr>
          <a:xfrm>
            <a:off x="516466" y="10"/>
            <a:ext cx="11159068" cy="6857990"/>
          </a:xfrm>
          <a:custGeom>
            <a:avLst/>
            <a:gdLst/>
            <a:ahLst/>
            <a:cxnLst/>
            <a:rect l="l" t="t" r="r" b="b"/>
            <a:pathLst>
              <a:path w="11159068" h="6858000">
                <a:moveTo>
                  <a:pt x="1192024" y="0"/>
                </a:moveTo>
                <a:cubicBezTo>
                  <a:pt x="1192024" y="0"/>
                  <a:pt x="1192024" y="0"/>
                  <a:pt x="9967044" y="0"/>
                </a:cubicBezTo>
                <a:cubicBezTo>
                  <a:pt x="10713854" y="942975"/>
                  <a:pt x="11159068" y="2138363"/>
                  <a:pt x="11159068" y="3433763"/>
                </a:cubicBezTo>
                <a:cubicBezTo>
                  <a:pt x="11159068" y="4724400"/>
                  <a:pt x="10718641" y="5915025"/>
                  <a:pt x="9971831" y="6858000"/>
                </a:cubicBezTo>
                <a:cubicBezTo>
                  <a:pt x="9971831" y="6858000"/>
                  <a:pt x="9971831" y="6858000"/>
                  <a:pt x="1187237" y="6858000"/>
                </a:cubicBezTo>
                <a:cubicBezTo>
                  <a:pt x="440427" y="5915025"/>
                  <a:pt x="0" y="4724400"/>
                  <a:pt x="0" y="3433763"/>
                </a:cubicBezTo>
                <a:cubicBezTo>
                  <a:pt x="0" y="2138363"/>
                  <a:pt x="445214" y="942975"/>
                  <a:pt x="1192024" y="0"/>
                </a:cubicBezTo>
                <a:close/>
              </a:path>
            </a:pathLst>
          </a:cu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8" name="תיבת טקסט 7">
            <a:extLst>
              <a:ext uri="{FF2B5EF4-FFF2-40B4-BE49-F238E27FC236}">
                <a16:creationId xmlns:a16="http://schemas.microsoft.com/office/drawing/2014/main" id="{CBE5FADF-F60F-42DB-94AF-D4F909F7A9DD}"/>
              </a:ext>
            </a:extLst>
          </p:cNvPr>
          <p:cNvSpPr txBox="1"/>
          <p:nvPr/>
        </p:nvSpPr>
        <p:spPr>
          <a:xfrm>
            <a:off x="1074198" y="2002784"/>
            <a:ext cx="9221679" cy="1077218"/>
          </a:xfrm>
          <a:prstGeom prst="rect">
            <a:avLst/>
          </a:prstGeom>
          <a:noFill/>
        </p:spPr>
        <p:txBody>
          <a:bodyPr wrap="square">
            <a:spAutoFit/>
          </a:bodyPr>
          <a:lstStyle/>
          <a:p>
            <a:pPr algn="r"/>
            <a:r>
              <a:rPr lang="he-IL" sz="3200" b="0" i="0" dirty="0">
                <a:solidFill>
                  <a:srgbClr val="000000"/>
                </a:solidFill>
                <a:effectLst/>
                <a:latin typeface="arial" panose="020B0604020202020204" pitchFamily="34" charset="0"/>
              </a:rPr>
              <a:t>שבוע העליות יתקיים השנה בסימן "</a:t>
            </a:r>
            <a:r>
              <a:rPr lang="he-IL" sz="3200" b="1" i="0" dirty="0">
                <a:solidFill>
                  <a:srgbClr val="000000"/>
                </a:solidFill>
                <a:effectLst/>
                <a:latin typeface="arial" panose="020B0604020202020204" pitchFamily="34" charset="0"/>
              </a:rPr>
              <a:t>שותפות ואחדות", </a:t>
            </a:r>
            <a:r>
              <a:rPr lang="he-IL" sz="3200" b="0" i="0" dirty="0">
                <a:solidFill>
                  <a:srgbClr val="000000"/>
                </a:solidFill>
                <a:effectLst/>
                <a:latin typeface="arial" panose="020B0604020202020204" pitchFamily="34" charset="0"/>
              </a:rPr>
              <a:t>בדגש על 30 שנה לעליות מאתיופיה ומבריה"מ</a:t>
            </a:r>
            <a:r>
              <a:rPr lang="he-IL" b="0" i="0" dirty="0">
                <a:solidFill>
                  <a:srgbClr val="000000"/>
                </a:solidFill>
                <a:effectLst/>
                <a:latin typeface="arial" panose="020B0604020202020204" pitchFamily="34" charset="0"/>
              </a:rPr>
              <a:t>. </a:t>
            </a:r>
            <a:endParaRPr lang="he-IL" dirty="0"/>
          </a:p>
        </p:txBody>
      </p:sp>
    </p:spTree>
    <p:extLst>
      <p:ext uri="{BB962C8B-B14F-4D97-AF65-F5344CB8AC3E}">
        <p14:creationId xmlns:p14="http://schemas.microsoft.com/office/powerpoint/2010/main" val="19808110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66C836D3-BB44-4AB7-BAD1-0CDED41782C1}"/>
              </a:ext>
            </a:extLst>
          </p:cNvPr>
          <p:cNvSpPr txBox="1"/>
          <p:nvPr/>
        </p:nvSpPr>
        <p:spPr>
          <a:xfrm>
            <a:off x="2574524" y="399494"/>
            <a:ext cx="9099611" cy="1815882"/>
          </a:xfrm>
          <a:prstGeom prst="rect">
            <a:avLst/>
          </a:prstGeom>
          <a:noFill/>
        </p:spPr>
        <p:txBody>
          <a:bodyPr wrap="square">
            <a:spAutoFit/>
          </a:bodyPr>
          <a:lstStyle/>
          <a:p>
            <a:pPr algn="r"/>
            <a:r>
              <a:rPr lang="he-IL" sz="2800" dirty="0"/>
              <a:t>שבוע העליות מצוין במערכת החינוך בכל שנה סמוך ליום ז' במרחשוון שנקבע על פי חוק 'יום העלייה'. מועד זה נבחר בשל סמיכותו לשבת שבה קוראים בתורה את פרשת "לֵךְ </a:t>
            </a:r>
            <a:r>
              <a:rPr lang="he-IL" sz="2800" dirty="0" err="1"/>
              <a:t>לְךָ</a:t>
            </a:r>
            <a:r>
              <a:rPr lang="he-IL" sz="2800" dirty="0"/>
              <a:t>" העוסקת בעלייתו של אברהם אבינו לארץ.</a:t>
            </a:r>
          </a:p>
        </p:txBody>
      </p:sp>
      <p:sp>
        <p:nvSpPr>
          <p:cNvPr id="5" name="תיבת טקסט 4">
            <a:extLst>
              <a:ext uri="{FF2B5EF4-FFF2-40B4-BE49-F238E27FC236}">
                <a16:creationId xmlns:a16="http://schemas.microsoft.com/office/drawing/2014/main" id="{84C0960F-187C-44BB-8852-80E5BA82AE32}"/>
              </a:ext>
            </a:extLst>
          </p:cNvPr>
          <p:cNvSpPr txBox="1"/>
          <p:nvPr/>
        </p:nvSpPr>
        <p:spPr>
          <a:xfrm>
            <a:off x="1111927" y="2199546"/>
            <a:ext cx="10562208" cy="3108543"/>
          </a:xfrm>
          <a:prstGeom prst="rect">
            <a:avLst/>
          </a:prstGeom>
          <a:noFill/>
        </p:spPr>
        <p:txBody>
          <a:bodyPr wrap="square">
            <a:spAutoFit/>
          </a:bodyPr>
          <a:lstStyle/>
          <a:p>
            <a:pPr algn="r"/>
            <a:r>
              <a:rPr lang="he-IL" sz="2800" dirty="0"/>
              <a:t>אברהם היה בעצם הראשון ש"עשה עלייה" לארץ ישראל, הראשון שעקר מקום מושבו ועבר להתגורר בארץ אחרת, ועשה כן על פי צו ה'. בכך ייסד אברהם את זיקת העם היהודי לדורותיו לארץ ישראל.</a:t>
            </a:r>
          </a:p>
          <a:p>
            <a:pPr algn="r"/>
            <a:endParaRPr lang="he-IL" sz="2800" dirty="0"/>
          </a:p>
          <a:p>
            <a:pPr algn="r"/>
            <a:r>
              <a:rPr lang="he-IL" sz="2800" dirty="0"/>
              <a:t>פרשת לך-לך פותחת בציווי של אלוהים לאברהם: "לך </a:t>
            </a:r>
            <a:r>
              <a:rPr lang="he-IL" sz="2800" dirty="0" err="1"/>
              <a:t>לך</a:t>
            </a:r>
            <a:r>
              <a:rPr lang="he-IL" sz="2800" dirty="0"/>
              <a:t> </a:t>
            </a:r>
          </a:p>
          <a:p>
            <a:pPr algn="r"/>
            <a:r>
              <a:rPr lang="he-IL" sz="2800" dirty="0"/>
              <a:t>מארצך וממולדתך ומבית אביך אל הארץ אשר אראך; </a:t>
            </a:r>
          </a:p>
          <a:p>
            <a:pPr algn="r"/>
            <a:r>
              <a:rPr lang="he-IL" sz="2800" dirty="0"/>
              <a:t>ואעשך לגוי גדול ואברכך ואגדלה שמך והיה ברכה</a:t>
            </a:r>
            <a:r>
              <a:rPr lang="he-IL" dirty="0"/>
              <a:t>".</a:t>
            </a:r>
          </a:p>
        </p:txBody>
      </p:sp>
      <p:sp>
        <p:nvSpPr>
          <p:cNvPr id="7" name="תיבת טקסט 6">
            <a:extLst>
              <a:ext uri="{FF2B5EF4-FFF2-40B4-BE49-F238E27FC236}">
                <a16:creationId xmlns:a16="http://schemas.microsoft.com/office/drawing/2014/main" id="{C7DF7370-B8D6-48DD-8ECD-BDAC945A0818}"/>
              </a:ext>
            </a:extLst>
          </p:cNvPr>
          <p:cNvSpPr txBox="1"/>
          <p:nvPr/>
        </p:nvSpPr>
        <p:spPr>
          <a:xfrm>
            <a:off x="2085141" y="5451262"/>
            <a:ext cx="8615779" cy="1138773"/>
          </a:xfrm>
          <a:prstGeom prst="rect">
            <a:avLst/>
          </a:prstGeom>
          <a:noFill/>
        </p:spPr>
        <p:txBody>
          <a:bodyPr wrap="square">
            <a:spAutoFit/>
          </a:bodyPr>
          <a:lstStyle/>
          <a:p>
            <a:pPr algn="r"/>
            <a:r>
              <a:rPr lang="he-IL" dirty="0">
                <a:hlinkClick r:id="rId2"/>
              </a:rPr>
              <a:t>סרטון :</a:t>
            </a:r>
            <a:endParaRPr lang="en-US" dirty="0">
              <a:hlinkClick r:id="rId2"/>
            </a:endParaRPr>
          </a:p>
          <a:p>
            <a:r>
              <a:rPr lang="en-US" sz="3200" dirty="0">
                <a:hlinkClick r:id="rId2"/>
              </a:rPr>
              <a:t>https://www.youtube.com/watch?v=FglOrujz8dk</a:t>
            </a:r>
            <a:endParaRPr lang="en-US" sz="3200" dirty="0"/>
          </a:p>
          <a:p>
            <a:endParaRPr lang="he-IL" dirty="0"/>
          </a:p>
        </p:txBody>
      </p:sp>
      <p:pic>
        <p:nvPicPr>
          <p:cNvPr id="8" name="תמונה 7">
            <a:extLst>
              <a:ext uri="{FF2B5EF4-FFF2-40B4-BE49-F238E27FC236}">
                <a16:creationId xmlns:a16="http://schemas.microsoft.com/office/drawing/2014/main" id="{28F5B560-DC7C-45C7-9BC0-01C71E4363E9}"/>
              </a:ext>
            </a:extLst>
          </p:cNvPr>
          <p:cNvPicPr>
            <a:picLocks noChangeAspect="1"/>
          </p:cNvPicPr>
          <p:nvPr/>
        </p:nvPicPr>
        <p:blipFill>
          <a:blip r:embed="rId3"/>
          <a:stretch>
            <a:fillRect/>
          </a:stretch>
        </p:blipFill>
        <p:spPr>
          <a:xfrm>
            <a:off x="353072" y="417250"/>
            <a:ext cx="2324100" cy="155257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0" name="תמונה 9">
            <a:extLst>
              <a:ext uri="{FF2B5EF4-FFF2-40B4-BE49-F238E27FC236}">
                <a16:creationId xmlns:a16="http://schemas.microsoft.com/office/drawing/2014/main" id="{A127F7A3-31D9-41D5-AE17-0129038FA549}"/>
              </a:ext>
            </a:extLst>
          </p:cNvPr>
          <p:cNvPicPr>
            <a:picLocks noChangeAspect="1"/>
          </p:cNvPicPr>
          <p:nvPr/>
        </p:nvPicPr>
        <p:blipFill>
          <a:blip r:embed="rId4"/>
          <a:stretch>
            <a:fillRect/>
          </a:stretch>
        </p:blipFill>
        <p:spPr>
          <a:xfrm flipH="1">
            <a:off x="159373" y="3142695"/>
            <a:ext cx="3265601" cy="2622657"/>
          </a:xfrm>
          <a:prstGeom prst="ellipse">
            <a:avLst/>
          </a:prstGeom>
          <a:ln>
            <a:noFill/>
          </a:ln>
          <a:effectLst>
            <a:softEdge rad="112500"/>
          </a:effectLst>
        </p:spPr>
      </p:pic>
    </p:spTree>
    <p:extLst>
      <p:ext uri="{BB962C8B-B14F-4D97-AF65-F5344CB8AC3E}">
        <p14:creationId xmlns:p14="http://schemas.microsoft.com/office/powerpoint/2010/main" val="1541702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904A7664-2B50-488C-9134-7BAE64A56CA1}"/>
              </a:ext>
            </a:extLst>
          </p:cNvPr>
          <p:cNvSpPr txBox="1"/>
          <p:nvPr/>
        </p:nvSpPr>
        <p:spPr>
          <a:xfrm>
            <a:off x="2887462" y="933025"/>
            <a:ext cx="6094520" cy="1815882"/>
          </a:xfrm>
          <a:prstGeom prst="rect">
            <a:avLst/>
          </a:prstGeom>
          <a:noFill/>
        </p:spPr>
        <p:txBody>
          <a:bodyPr wrap="square">
            <a:spAutoFit/>
          </a:bodyPr>
          <a:lstStyle/>
          <a:p>
            <a:pPr algn="ctr"/>
            <a:r>
              <a:rPr lang="he-IL" sz="2800" dirty="0"/>
              <a:t>הסיפור היהודי התחיל לפני אלפי שנים ועדיין ממשיך ומתחדש וגם</a:t>
            </a:r>
          </a:p>
          <a:p>
            <a:pPr algn="ctr"/>
            <a:r>
              <a:rPr lang="he-IL" sz="2800" dirty="0"/>
              <a:t>אנחנו, כל אחד מאיתנו, הוא חלק מהסיפור הזה.</a:t>
            </a:r>
          </a:p>
        </p:txBody>
      </p:sp>
      <p:sp>
        <p:nvSpPr>
          <p:cNvPr id="5" name="תיבת טקסט 4">
            <a:extLst>
              <a:ext uri="{FF2B5EF4-FFF2-40B4-BE49-F238E27FC236}">
                <a16:creationId xmlns:a16="http://schemas.microsoft.com/office/drawing/2014/main" id="{7ECF672B-01ED-42A6-BABB-3764A540E97B}"/>
              </a:ext>
            </a:extLst>
          </p:cNvPr>
          <p:cNvSpPr txBox="1"/>
          <p:nvPr/>
        </p:nvSpPr>
        <p:spPr>
          <a:xfrm>
            <a:off x="1085666" y="3068557"/>
            <a:ext cx="10020668" cy="1200329"/>
          </a:xfrm>
          <a:prstGeom prst="rect">
            <a:avLst/>
          </a:prstGeom>
          <a:noFill/>
        </p:spPr>
        <p:txBody>
          <a:bodyPr wrap="square">
            <a:spAutoFit/>
          </a:bodyPr>
          <a:lstStyle/>
          <a:p>
            <a:pPr algn="r"/>
            <a:r>
              <a:rPr lang="he-IL" sz="3600" dirty="0"/>
              <a:t>צפו בסרטון "אתם חלק מהסיפור":</a:t>
            </a:r>
            <a:endParaRPr lang="en-US" sz="3600" dirty="0"/>
          </a:p>
          <a:p>
            <a:r>
              <a:rPr lang="en-US" sz="3600" dirty="0"/>
              <a:t>https://www.youtube.com/watch?v=uj65WfW6ARA</a:t>
            </a:r>
            <a:endParaRPr lang="he-IL" sz="3600" dirty="0"/>
          </a:p>
        </p:txBody>
      </p:sp>
      <p:sp>
        <p:nvSpPr>
          <p:cNvPr id="6" name="מלבן 5">
            <a:extLst>
              <a:ext uri="{FF2B5EF4-FFF2-40B4-BE49-F238E27FC236}">
                <a16:creationId xmlns:a16="http://schemas.microsoft.com/office/drawing/2014/main" id="{21421F5C-6DEF-42DC-9732-138261C90F86}"/>
              </a:ext>
            </a:extLst>
          </p:cNvPr>
          <p:cNvSpPr/>
          <p:nvPr/>
        </p:nvSpPr>
        <p:spPr>
          <a:xfrm>
            <a:off x="639216" y="4588536"/>
            <a:ext cx="11144397" cy="1754326"/>
          </a:xfrm>
          <a:prstGeom prst="rect">
            <a:avLst/>
          </a:prstGeom>
          <a:noFill/>
        </p:spPr>
        <p:txBody>
          <a:bodyPr wrap="none" lIns="91440" tIns="45720" rIns="91440" bIns="45720">
            <a:spAutoFit/>
          </a:bodyPr>
          <a:lstStyle/>
          <a:p>
            <a:pPr algn="ctr"/>
            <a:r>
              <a:rPr lang="he-IL" sz="3600" b="0" cap="none" spc="0" dirty="0">
                <a:ln w="0"/>
                <a:solidFill>
                  <a:schemeClr val="tx1"/>
                </a:solidFill>
                <a:effectLst>
                  <a:outerShdw blurRad="38100" dist="19050" dir="2700000" algn="tl" rotWithShape="0">
                    <a:schemeClr val="dk1">
                      <a:alpha val="40000"/>
                    </a:schemeClr>
                  </a:outerShdw>
                </a:effectLst>
                <a:latin typeface="Guttman Yad-Brush" panose="02010401010101010101" pitchFamily="2" charset="-79"/>
                <a:cs typeface="Guttman Yad-Brush" panose="02010401010101010101" pitchFamily="2" charset="-79"/>
              </a:rPr>
              <a:t>מדוע לדעתכם נקרא הסרטון</a:t>
            </a:r>
          </a:p>
          <a:p>
            <a:pPr algn="ctr"/>
            <a:r>
              <a:rPr lang="he-IL" sz="3600" dirty="0">
                <a:ln w="0"/>
                <a:effectLst>
                  <a:outerShdw blurRad="38100" dist="19050" dir="2700000" algn="tl" rotWithShape="0">
                    <a:schemeClr val="dk1">
                      <a:alpha val="40000"/>
                    </a:schemeClr>
                  </a:outerShdw>
                </a:effectLst>
                <a:latin typeface="Guttman Yad-Brush" panose="02010401010101010101" pitchFamily="2" charset="-79"/>
                <a:cs typeface="Guttman Yad-Brush" panose="02010401010101010101" pitchFamily="2" charset="-79"/>
              </a:rPr>
              <a:t>אתם חלק מהסיפור? מי זה אתם? ולאיזה סיפור</a:t>
            </a:r>
          </a:p>
          <a:p>
            <a:pPr algn="ctr"/>
            <a:r>
              <a:rPr lang="he-IL" sz="3600" dirty="0">
                <a:ln w="0"/>
                <a:effectLst>
                  <a:outerShdw blurRad="38100" dist="19050" dir="2700000" algn="tl" rotWithShape="0">
                    <a:schemeClr val="dk1">
                      <a:alpha val="40000"/>
                    </a:schemeClr>
                  </a:outerShdw>
                </a:effectLst>
                <a:latin typeface="Guttman Yad-Brush" panose="02010401010101010101" pitchFamily="2" charset="-79"/>
                <a:cs typeface="Guttman Yad-Brush" panose="02010401010101010101" pitchFamily="2" charset="-79"/>
              </a:rPr>
              <a:t>התכוונו?</a:t>
            </a:r>
            <a:endParaRPr lang="he-IL" sz="3600" b="0" cap="none" spc="0" dirty="0">
              <a:ln w="0"/>
              <a:solidFill>
                <a:schemeClr val="tx1"/>
              </a:solidFill>
              <a:effectLst>
                <a:outerShdw blurRad="38100" dist="19050" dir="2700000" algn="tl" rotWithShape="0">
                  <a:schemeClr val="dk1">
                    <a:alpha val="40000"/>
                  </a:schemeClr>
                </a:outerShdw>
              </a:effectLst>
              <a:latin typeface="Guttman Yad-Brush" panose="02010401010101010101" pitchFamily="2" charset="-79"/>
              <a:cs typeface="Guttman Yad-Brush" panose="02010401010101010101" pitchFamily="2" charset="-79"/>
            </a:endParaRPr>
          </a:p>
        </p:txBody>
      </p:sp>
    </p:spTree>
    <p:extLst>
      <p:ext uri="{BB962C8B-B14F-4D97-AF65-F5344CB8AC3E}">
        <p14:creationId xmlns:p14="http://schemas.microsoft.com/office/powerpoint/2010/main" val="16141470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BBD93E56-D195-4FAA-A14F-3460209D92B1}"/>
              </a:ext>
            </a:extLst>
          </p:cNvPr>
          <p:cNvSpPr/>
          <p:nvPr/>
        </p:nvSpPr>
        <p:spPr>
          <a:xfrm>
            <a:off x="3249228" y="614751"/>
            <a:ext cx="8492070" cy="1754326"/>
          </a:xfrm>
          <a:prstGeom prst="rect">
            <a:avLst/>
          </a:prstGeom>
          <a:noFill/>
        </p:spPr>
        <p:txBody>
          <a:bodyPr wrap="square" lIns="91440" tIns="45720" rIns="91440" bIns="45720">
            <a:spAutoFit/>
          </a:bodyPr>
          <a:lstStyle/>
          <a:p>
            <a:pPr algn="ctr"/>
            <a:r>
              <a:rPr lang="he-IL" sz="5400" b="1" dirty="0">
                <a:ln w="6600">
                  <a:solidFill>
                    <a:schemeClr val="accent2"/>
                  </a:solidFill>
                  <a:prstDash val="solid"/>
                </a:ln>
                <a:solidFill>
                  <a:srgbClr val="FFFFFF"/>
                </a:solidFill>
                <a:effectLst>
                  <a:outerShdw dist="38100" dir="2700000" algn="tl" rotWithShape="0">
                    <a:schemeClr val="accent2"/>
                  </a:outerShdw>
                </a:effectLst>
              </a:rPr>
              <a:t>שאלות לדיון:</a:t>
            </a:r>
          </a:p>
          <a:p>
            <a:pPr algn="r"/>
            <a:endParaRPr lang="he-IL" sz="54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3" name="מלבן 2">
            <a:extLst>
              <a:ext uri="{FF2B5EF4-FFF2-40B4-BE49-F238E27FC236}">
                <a16:creationId xmlns:a16="http://schemas.microsoft.com/office/drawing/2014/main" id="{042CDA3B-D21E-476F-9CF4-592929ADF681}"/>
              </a:ext>
            </a:extLst>
          </p:cNvPr>
          <p:cNvSpPr/>
          <p:nvPr/>
        </p:nvSpPr>
        <p:spPr>
          <a:xfrm>
            <a:off x="274826" y="2090172"/>
            <a:ext cx="11466472" cy="2677656"/>
          </a:xfrm>
          <a:prstGeom prst="rect">
            <a:avLst/>
          </a:prstGeom>
          <a:noFill/>
        </p:spPr>
        <p:txBody>
          <a:bodyPr wrap="none" lIns="91440" tIns="45720" rIns="91440" bIns="45720">
            <a:spAutoFit/>
          </a:bodyPr>
          <a:lstStyle/>
          <a:p>
            <a:pPr marL="342900" indent="-342900" algn="r" rtl="1">
              <a:buFont typeface="Wingdings" panose="05000000000000000000" pitchFamily="2" charset="2"/>
              <a:buChar char="v"/>
            </a:pPr>
            <a:r>
              <a:rPr lang="he-IL" sz="2400" b="1" cap="none" spc="0" dirty="0">
                <a:ln w="6600">
                  <a:solidFill>
                    <a:schemeClr val="accent2"/>
                  </a:solidFill>
                  <a:prstDash val="solid"/>
                </a:ln>
                <a:solidFill>
                  <a:srgbClr val="FFFFFF"/>
                </a:solidFill>
                <a:effectLst>
                  <a:outerShdw dist="38100" dir="2700000" algn="tl" rotWithShape="0">
                    <a:schemeClr val="accent2"/>
                  </a:outerShdw>
                </a:effectLst>
              </a:rPr>
              <a:t>למרות שלכל דמות בסרטון, סיפור משלו, מה הסיפור המאחד את כל הדמויות בסיפור?</a:t>
            </a:r>
          </a:p>
          <a:p>
            <a:pPr algn="r" rtl="1"/>
            <a:endParaRPr lang="he-IL" sz="2400" b="1" dirty="0">
              <a:ln w="6600">
                <a:solidFill>
                  <a:schemeClr val="accent2"/>
                </a:solidFill>
                <a:prstDash val="solid"/>
              </a:ln>
              <a:solidFill>
                <a:srgbClr val="FFFFFF"/>
              </a:solidFill>
              <a:effectLst>
                <a:outerShdw dist="38100" dir="2700000" algn="tl" rotWithShape="0">
                  <a:schemeClr val="accent2"/>
                </a:outerShdw>
              </a:effectLst>
            </a:endParaRPr>
          </a:p>
          <a:p>
            <a:pPr marL="342900" indent="-342900" algn="r" rtl="1">
              <a:buFont typeface="Wingdings" panose="05000000000000000000" pitchFamily="2" charset="2"/>
              <a:buChar char="v"/>
            </a:pPr>
            <a:r>
              <a:rPr lang="he-IL" sz="2400" b="1" cap="none" spc="0" dirty="0">
                <a:ln w="6600">
                  <a:solidFill>
                    <a:schemeClr val="accent2"/>
                  </a:solidFill>
                  <a:prstDash val="solid"/>
                </a:ln>
                <a:solidFill>
                  <a:srgbClr val="FFFFFF"/>
                </a:solidFill>
                <a:effectLst>
                  <a:outerShdw dist="38100" dir="2700000" algn="tl" rotWithShape="0">
                    <a:schemeClr val="accent2"/>
                  </a:outerShdw>
                </a:effectLst>
              </a:rPr>
              <a:t>האם אתם מזדהים עם הדמויות בסיפור?</a:t>
            </a:r>
          </a:p>
          <a:p>
            <a:pPr marL="342900" indent="-342900" algn="r" rtl="1">
              <a:buFont typeface="Wingdings" panose="05000000000000000000" pitchFamily="2" charset="2"/>
              <a:buChar char="v"/>
            </a:pPr>
            <a:endParaRPr lang="he-IL" sz="2400" b="1" dirty="0">
              <a:ln w="6600">
                <a:solidFill>
                  <a:schemeClr val="accent2"/>
                </a:solidFill>
                <a:prstDash val="solid"/>
              </a:ln>
              <a:solidFill>
                <a:srgbClr val="FFFFFF"/>
              </a:solidFill>
              <a:effectLst>
                <a:outerShdw dist="38100" dir="2700000" algn="tl" rotWithShape="0">
                  <a:schemeClr val="accent2"/>
                </a:outerShdw>
              </a:effectLst>
            </a:endParaRPr>
          </a:p>
          <a:p>
            <a:pPr marL="342900" indent="-342900" algn="r" rtl="1">
              <a:buFont typeface="Wingdings" panose="05000000000000000000" pitchFamily="2" charset="2"/>
              <a:buChar char="v"/>
            </a:pPr>
            <a:r>
              <a:rPr lang="he-IL" sz="2400" b="1" cap="none" spc="0" dirty="0">
                <a:ln w="6600">
                  <a:solidFill>
                    <a:schemeClr val="accent2"/>
                  </a:solidFill>
                  <a:prstDash val="solid"/>
                </a:ln>
                <a:solidFill>
                  <a:srgbClr val="FFFFFF"/>
                </a:solidFill>
                <a:effectLst>
                  <a:outerShdw dist="38100" dir="2700000" algn="tl" rotWithShape="0">
                    <a:schemeClr val="accent2"/>
                  </a:outerShdw>
                </a:effectLst>
              </a:rPr>
              <a:t>האם אתם מרגישים חלק מהסיפור?</a:t>
            </a:r>
          </a:p>
          <a:p>
            <a:pPr marL="342900" indent="-342900" algn="r" rtl="1">
              <a:buFont typeface="Wingdings" panose="05000000000000000000" pitchFamily="2" charset="2"/>
              <a:buChar char="v"/>
            </a:pPr>
            <a:endParaRPr lang="he-IL" sz="2400" b="1" dirty="0">
              <a:ln w="6600">
                <a:solidFill>
                  <a:schemeClr val="accent2"/>
                </a:solidFill>
                <a:prstDash val="solid"/>
              </a:ln>
              <a:solidFill>
                <a:srgbClr val="FFFFFF"/>
              </a:solidFill>
              <a:effectLst>
                <a:outerShdw dist="38100" dir="2700000" algn="tl" rotWithShape="0">
                  <a:schemeClr val="accent2"/>
                </a:outerShdw>
              </a:effectLst>
            </a:endParaRPr>
          </a:p>
          <a:p>
            <a:pPr marL="342900" indent="-342900" algn="r" rtl="1">
              <a:buFont typeface="Wingdings" panose="05000000000000000000" pitchFamily="2" charset="2"/>
              <a:buChar char="v"/>
            </a:pPr>
            <a:r>
              <a:rPr lang="he-IL" sz="2400" b="1" cap="none" spc="0" dirty="0">
                <a:ln w="6600">
                  <a:solidFill>
                    <a:schemeClr val="accent2"/>
                  </a:solidFill>
                  <a:prstDash val="solid"/>
                </a:ln>
                <a:solidFill>
                  <a:srgbClr val="FFFFFF"/>
                </a:solidFill>
                <a:effectLst>
                  <a:outerShdw dist="38100" dir="2700000" algn="tl" rotWithShape="0">
                    <a:schemeClr val="accent2"/>
                  </a:outerShdw>
                </a:effectLst>
              </a:rPr>
              <a:t>כיצד ארץ ישראל הוא חלק מהסיפור היהודי? מה מסמל עבורכם "ארץ ישראל"?</a:t>
            </a:r>
          </a:p>
        </p:txBody>
      </p:sp>
    </p:spTree>
    <p:extLst>
      <p:ext uri="{BB962C8B-B14F-4D97-AF65-F5344CB8AC3E}">
        <p14:creationId xmlns:p14="http://schemas.microsoft.com/office/powerpoint/2010/main" val="12298320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7725C2AC-4846-48DE-84B4-17F824C086F0}"/>
              </a:ext>
            </a:extLst>
          </p:cNvPr>
          <p:cNvPicPr>
            <a:picLocks noChangeAspect="1"/>
          </p:cNvPicPr>
          <p:nvPr/>
        </p:nvPicPr>
        <p:blipFill rotWithShape="1">
          <a:blip r:embed="rId3"/>
          <a:srcRect r="1" b="72"/>
          <a:stretch/>
        </p:blipFill>
        <p:spPr>
          <a:xfrm>
            <a:off x="516466" y="10"/>
            <a:ext cx="11159068" cy="6857990"/>
          </a:xfrm>
          <a:custGeom>
            <a:avLst/>
            <a:gdLst/>
            <a:ahLst/>
            <a:cxnLst/>
            <a:rect l="l" t="t" r="r" b="b"/>
            <a:pathLst>
              <a:path w="11159068" h="6858000">
                <a:moveTo>
                  <a:pt x="1192024" y="0"/>
                </a:moveTo>
                <a:cubicBezTo>
                  <a:pt x="1192024" y="0"/>
                  <a:pt x="1192024" y="0"/>
                  <a:pt x="9967044" y="0"/>
                </a:cubicBezTo>
                <a:cubicBezTo>
                  <a:pt x="10713854" y="942975"/>
                  <a:pt x="11159068" y="2138363"/>
                  <a:pt x="11159068" y="3433763"/>
                </a:cubicBezTo>
                <a:cubicBezTo>
                  <a:pt x="11159068" y="4724400"/>
                  <a:pt x="10718641" y="5915025"/>
                  <a:pt x="9971831" y="6858000"/>
                </a:cubicBezTo>
                <a:cubicBezTo>
                  <a:pt x="9971831" y="6858000"/>
                  <a:pt x="9971831" y="6858000"/>
                  <a:pt x="1187237" y="6858000"/>
                </a:cubicBezTo>
                <a:cubicBezTo>
                  <a:pt x="440427" y="5915025"/>
                  <a:pt x="0" y="4724400"/>
                  <a:pt x="0" y="3433763"/>
                </a:cubicBezTo>
                <a:cubicBezTo>
                  <a:pt x="0" y="2138363"/>
                  <a:pt x="445214" y="942975"/>
                  <a:pt x="1192024" y="0"/>
                </a:cubicBezTo>
                <a:close/>
              </a:path>
            </a:pathLst>
          </a:cu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162147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8C668FA-2417-47B5-B454-2D55FC17FF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97FEBA57-8992-46BB-BCF0-5A83FE8E01E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2" name="Rectangle 11">
            <a:extLst>
              <a:ext uri="{FF2B5EF4-FFF2-40B4-BE49-F238E27FC236}">
                <a16:creationId xmlns:a16="http://schemas.microsoft.com/office/drawing/2014/main" id="{2B4CDDF6-55C3-415A-8D8B-7E03C3D616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תמונה 2">
            <a:extLst>
              <a:ext uri="{FF2B5EF4-FFF2-40B4-BE49-F238E27FC236}">
                <a16:creationId xmlns:a16="http://schemas.microsoft.com/office/drawing/2014/main" id="{20BC12E9-98A7-44CE-80A1-56D56B028B31}"/>
              </a:ext>
            </a:extLst>
          </p:cNvPr>
          <p:cNvPicPr>
            <a:picLocks noChangeAspect="1"/>
          </p:cNvPicPr>
          <p:nvPr/>
        </p:nvPicPr>
        <p:blipFill>
          <a:blip r:embed="rId3"/>
          <a:stretch>
            <a:fillRect/>
          </a:stretch>
        </p:blipFill>
        <p:spPr>
          <a:xfrm>
            <a:off x="1249081" y="800007"/>
            <a:ext cx="9679483" cy="5251118"/>
          </a:xfrm>
          <a:prstGeom prst="rect">
            <a:avLst/>
          </a:prstGeom>
        </p:spPr>
      </p:pic>
    </p:spTree>
    <p:extLst>
      <p:ext uri="{BB962C8B-B14F-4D97-AF65-F5344CB8AC3E}">
        <p14:creationId xmlns:p14="http://schemas.microsoft.com/office/powerpoint/2010/main" val="206516980"/>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2FB946D-2326-449B-B771-9EDB01C8D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9224A0EC-9334-468D-849F-BF1FF8C6FF6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2" name="Rectangle 11">
            <a:extLst>
              <a:ext uri="{FF2B5EF4-FFF2-40B4-BE49-F238E27FC236}">
                <a16:creationId xmlns:a16="http://schemas.microsoft.com/office/drawing/2014/main" id="{0EFFC263-7EB0-4842-BE9B-3176A41A7E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תמונה 2">
            <a:extLst>
              <a:ext uri="{FF2B5EF4-FFF2-40B4-BE49-F238E27FC236}">
                <a16:creationId xmlns:a16="http://schemas.microsoft.com/office/drawing/2014/main" id="{B7B1B75F-9B1D-462E-8834-BF666B5C9F41}"/>
              </a:ext>
            </a:extLst>
          </p:cNvPr>
          <p:cNvPicPr>
            <a:picLocks noChangeAspect="1"/>
          </p:cNvPicPr>
          <p:nvPr/>
        </p:nvPicPr>
        <p:blipFill rotWithShape="1">
          <a:blip r:embed="rId3"/>
          <a:srcRect t="13043" r="1" b="1"/>
          <a:stretch/>
        </p:blipFill>
        <p:spPr>
          <a:xfrm>
            <a:off x="643467" y="643467"/>
            <a:ext cx="10905066" cy="5571066"/>
          </a:xfrm>
          <a:prstGeom prst="rect">
            <a:avLst/>
          </a:prstGeom>
        </p:spPr>
      </p:pic>
    </p:spTree>
    <p:extLst>
      <p:ext uri="{BB962C8B-B14F-4D97-AF65-F5344CB8AC3E}">
        <p14:creationId xmlns:p14="http://schemas.microsoft.com/office/powerpoint/2010/main" val="964196174"/>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8C668FA-2417-47B5-B454-2D55FC17FF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97FEBA57-8992-46BB-BCF0-5A83FE8E01E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2" name="Rectangle 11">
            <a:extLst>
              <a:ext uri="{FF2B5EF4-FFF2-40B4-BE49-F238E27FC236}">
                <a16:creationId xmlns:a16="http://schemas.microsoft.com/office/drawing/2014/main" id="{2B4CDDF6-55C3-415A-8D8B-7E03C3D616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תמונה 2">
            <a:extLst>
              <a:ext uri="{FF2B5EF4-FFF2-40B4-BE49-F238E27FC236}">
                <a16:creationId xmlns:a16="http://schemas.microsoft.com/office/drawing/2014/main" id="{7F5E8F3D-0A9C-4F35-9290-B4A10146C485}"/>
              </a:ext>
            </a:extLst>
          </p:cNvPr>
          <p:cNvPicPr>
            <a:picLocks noChangeAspect="1"/>
          </p:cNvPicPr>
          <p:nvPr/>
        </p:nvPicPr>
        <p:blipFill>
          <a:blip r:embed="rId3"/>
          <a:stretch>
            <a:fillRect/>
          </a:stretch>
        </p:blipFill>
        <p:spPr>
          <a:xfrm>
            <a:off x="2033904" y="800007"/>
            <a:ext cx="8109836" cy="5251118"/>
          </a:xfrm>
          <a:prstGeom prst="rect">
            <a:avLst/>
          </a:prstGeom>
        </p:spPr>
      </p:pic>
    </p:spTree>
    <p:extLst>
      <p:ext uri="{BB962C8B-B14F-4D97-AF65-F5344CB8AC3E}">
        <p14:creationId xmlns:p14="http://schemas.microsoft.com/office/powerpoint/2010/main" val="316115158"/>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תיבת טקסט 4">
            <a:extLst>
              <a:ext uri="{FF2B5EF4-FFF2-40B4-BE49-F238E27FC236}">
                <a16:creationId xmlns:a16="http://schemas.microsoft.com/office/drawing/2014/main" id="{36CE9D7B-6C46-47EE-8B1E-36254F051774}"/>
              </a:ext>
            </a:extLst>
          </p:cNvPr>
          <p:cNvSpPr txBox="1"/>
          <p:nvPr/>
        </p:nvSpPr>
        <p:spPr>
          <a:xfrm>
            <a:off x="2069305" y="3961430"/>
            <a:ext cx="7426036" cy="954107"/>
          </a:xfrm>
          <a:prstGeom prst="rect">
            <a:avLst/>
          </a:prstGeom>
          <a:noFill/>
        </p:spPr>
        <p:txBody>
          <a:bodyPr wrap="square">
            <a:spAutoFit/>
          </a:bodyPr>
          <a:lstStyle/>
          <a:p>
            <a:r>
              <a:rPr lang="en-US" sz="2800" dirty="0">
                <a:hlinkClick r:id="rId2"/>
              </a:rPr>
              <a:t>https://www.youtube.com/watch?v=FlQY-GFYwxs</a:t>
            </a:r>
            <a:endParaRPr lang="en-US" sz="2800" dirty="0"/>
          </a:p>
          <a:p>
            <a:endParaRPr lang="he-IL" sz="2800" dirty="0"/>
          </a:p>
        </p:txBody>
      </p:sp>
      <p:sp>
        <p:nvSpPr>
          <p:cNvPr id="6" name="מלבן 5">
            <a:extLst>
              <a:ext uri="{FF2B5EF4-FFF2-40B4-BE49-F238E27FC236}">
                <a16:creationId xmlns:a16="http://schemas.microsoft.com/office/drawing/2014/main" id="{3109CBBA-303D-4CDE-A502-4BE1EC3FDC96}"/>
              </a:ext>
            </a:extLst>
          </p:cNvPr>
          <p:cNvSpPr/>
          <p:nvPr/>
        </p:nvSpPr>
        <p:spPr>
          <a:xfrm>
            <a:off x="5683140" y="3233770"/>
            <a:ext cx="2666114" cy="523220"/>
          </a:xfrm>
          <a:prstGeom prst="rect">
            <a:avLst/>
          </a:prstGeom>
          <a:noFill/>
        </p:spPr>
        <p:txBody>
          <a:bodyPr wrap="none" lIns="91440" tIns="45720" rIns="91440" bIns="45720">
            <a:spAutoFit/>
          </a:bodyPr>
          <a:lstStyle/>
          <a:p>
            <a:pPr algn="ctr"/>
            <a:r>
              <a:rPr lang="he-IL" sz="2800" b="1" dirty="0">
                <a:ln w="6600">
                  <a:solidFill>
                    <a:schemeClr val="accent2"/>
                  </a:solidFill>
                  <a:prstDash val="solid"/>
                </a:ln>
                <a:solidFill>
                  <a:srgbClr val="FFFFFF"/>
                </a:solidFill>
                <a:effectLst>
                  <a:outerShdw dist="38100" dir="2700000" algn="tl" rotWithShape="0">
                    <a:schemeClr val="accent2"/>
                  </a:outerShdw>
                </a:effectLst>
              </a:rPr>
              <a:t>צפו בסרטון הבא:</a:t>
            </a:r>
            <a:endParaRPr lang="he-IL" sz="28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8" name="תיבת טקסט 7">
            <a:extLst>
              <a:ext uri="{FF2B5EF4-FFF2-40B4-BE49-F238E27FC236}">
                <a16:creationId xmlns:a16="http://schemas.microsoft.com/office/drawing/2014/main" id="{E5A572B5-ACD8-466F-A1B2-5CF9B448A5F5}"/>
              </a:ext>
            </a:extLst>
          </p:cNvPr>
          <p:cNvSpPr txBox="1"/>
          <p:nvPr/>
        </p:nvSpPr>
        <p:spPr>
          <a:xfrm>
            <a:off x="1384916" y="864085"/>
            <a:ext cx="8998191" cy="1938992"/>
          </a:xfrm>
          <a:prstGeom prst="rect">
            <a:avLst/>
          </a:prstGeom>
          <a:noFill/>
        </p:spPr>
        <p:txBody>
          <a:bodyPr wrap="square">
            <a:spAutoFit/>
          </a:bodyPr>
          <a:lstStyle/>
          <a:p>
            <a:pPr algn="r"/>
            <a:r>
              <a:rPr lang="he-IL" sz="4000" dirty="0"/>
              <a:t>שאלות לצפייה מודרכת: </a:t>
            </a:r>
          </a:p>
          <a:p>
            <a:pPr algn="r"/>
            <a:r>
              <a:rPr lang="he-IL" sz="4000" dirty="0"/>
              <a:t>• הביאו מהסרט עדויות לאתגרים העומדים בפני יהודי אתיופיה בישראל.</a:t>
            </a:r>
          </a:p>
        </p:txBody>
      </p:sp>
      <p:sp>
        <p:nvSpPr>
          <p:cNvPr id="10" name="תיבת טקסט 9">
            <a:extLst>
              <a:ext uri="{FF2B5EF4-FFF2-40B4-BE49-F238E27FC236}">
                <a16:creationId xmlns:a16="http://schemas.microsoft.com/office/drawing/2014/main" id="{C495F2EB-2101-419D-B787-04FABD17BC71}"/>
              </a:ext>
            </a:extLst>
          </p:cNvPr>
          <p:cNvSpPr txBox="1"/>
          <p:nvPr/>
        </p:nvSpPr>
        <p:spPr>
          <a:xfrm>
            <a:off x="4192480" y="5261784"/>
            <a:ext cx="4871621" cy="461665"/>
          </a:xfrm>
          <a:prstGeom prst="rect">
            <a:avLst/>
          </a:prstGeom>
          <a:noFill/>
        </p:spPr>
        <p:txBody>
          <a:bodyPr wrap="square">
            <a:spAutoFit/>
          </a:bodyPr>
          <a:lstStyle/>
          <a:p>
            <a:r>
              <a:rPr lang="he-IL" sz="2400" dirty="0"/>
              <a:t>• האם למדתם מהסרט דברים חדשים?</a:t>
            </a:r>
          </a:p>
        </p:txBody>
      </p:sp>
    </p:spTree>
    <p:extLst>
      <p:ext uri="{BB962C8B-B14F-4D97-AF65-F5344CB8AC3E}">
        <p14:creationId xmlns:p14="http://schemas.microsoft.com/office/powerpoint/2010/main" val="10985356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13" name="Picture 8">
            <a:extLst>
              <a:ext uri="{FF2B5EF4-FFF2-40B4-BE49-F238E27FC236}">
                <a16:creationId xmlns:a16="http://schemas.microsoft.com/office/drawing/2014/main" id="{6AF6706C-CF07-43A1-BCC4-CBA5D33820D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מלבן 1">
            <a:extLst>
              <a:ext uri="{FF2B5EF4-FFF2-40B4-BE49-F238E27FC236}">
                <a16:creationId xmlns:a16="http://schemas.microsoft.com/office/drawing/2014/main" id="{40F87D2C-FA17-4A5B-A1B2-3208727F0B71}"/>
              </a:ext>
            </a:extLst>
          </p:cNvPr>
          <p:cNvSpPr/>
          <p:nvPr/>
        </p:nvSpPr>
        <p:spPr>
          <a:xfrm>
            <a:off x="5275555" y="355105"/>
            <a:ext cx="6272981" cy="2299479"/>
          </a:xfrm>
          <a:prstGeom prst="rect">
            <a:avLst/>
          </a:prstGeom>
        </p:spPr>
        <p:txBody>
          <a:bodyPr vert="horz" lIns="91440" tIns="45720" rIns="91440" bIns="45720" rtlCol="0" anchor="b">
            <a:normAutofit/>
          </a:bodyPr>
          <a:lstStyle/>
          <a:p>
            <a:pPr algn="r" rtl="1">
              <a:spcBef>
                <a:spcPct val="0"/>
              </a:spcBef>
              <a:spcAft>
                <a:spcPts val="600"/>
              </a:spcAft>
            </a:pPr>
            <a:r>
              <a:rPr lang="en-US" sz="4800" b="1" cap="all" dirty="0" err="1">
                <a:ln w="3175" cmpd="sng">
                  <a:noFill/>
                </a:ln>
                <a:latin typeface="+mj-lt"/>
                <a:ea typeface="+mj-ea"/>
                <a:cs typeface="+mj-cs"/>
              </a:rPr>
              <a:t>לפניכם</a:t>
            </a:r>
            <a:r>
              <a:rPr lang="en-US" sz="4800" b="1" cap="all" dirty="0">
                <a:ln w="3175" cmpd="sng">
                  <a:noFill/>
                </a:ln>
                <a:latin typeface="+mj-lt"/>
                <a:ea typeface="+mj-ea"/>
                <a:cs typeface="+mj-cs"/>
              </a:rPr>
              <a:t> </a:t>
            </a:r>
            <a:r>
              <a:rPr lang="en-US" sz="4800" b="1" cap="all" dirty="0" err="1">
                <a:ln w="3175" cmpd="sng">
                  <a:noFill/>
                </a:ln>
                <a:latin typeface="+mj-lt"/>
                <a:ea typeface="+mj-ea"/>
                <a:cs typeface="+mj-cs"/>
              </a:rPr>
              <a:t>קטע</a:t>
            </a:r>
            <a:r>
              <a:rPr lang="en-US" sz="4800" b="1" cap="all" dirty="0">
                <a:ln w="3175" cmpd="sng">
                  <a:noFill/>
                </a:ln>
                <a:latin typeface="+mj-lt"/>
                <a:ea typeface="+mj-ea"/>
                <a:cs typeface="+mj-cs"/>
              </a:rPr>
              <a:t> </a:t>
            </a:r>
            <a:r>
              <a:rPr lang="en-US" sz="4800" b="1" cap="all" dirty="0" err="1">
                <a:ln w="3175" cmpd="sng">
                  <a:noFill/>
                </a:ln>
                <a:latin typeface="+mj-lt"/>
                <a:ea typeface="+mj-ea"/>
                <a:cs typeface="+mj-cs"/>
              </a:rPr>
              <a:t>מתוך</a:t>
            </a:r>
            <a:r>
              <a:rPr lang="en-US" sz="4800" b="1" cap="all" dirty="0">
                <a:ln w="3175" cmpd="sng">
                  <a:noFill/>
                </a:ln>
                <a:latin typeface="+mj-lt"/>
                <a:ea typeface="+mj-ea"/>
                <a:cs typeface="+mj-cs"/>
              </a:rPr>
              <a:t> </a:t>
            </a:r>
            <a:r>
              <a:rPr lang="en-US" sz="4800" b="1" cap="all" dirty="0" err="1">
                <a:ln w="3175" cmpd="sng">
                  <a:noFill/>
                </a:ln>
                <a:latin typeface="+mj-lt"/>
                <a:ea typeface="+mj-ea"/>
                <a:cs typeface="+mj-cs"/>
              </a:rPr>
              <a:t>הכרזת</a:t>
            </a:r>
            <a:r>
              <a:rPr lang="en-US" sz="4800" b="1" cap="all" dirty="0">
                <a:ln w="3175" cmpd="sng">
                  <a:noFill/>
                </a:ln>
                <a:latin typeface="+mj-lt"/>
                <a:ea typeface="+mj-ea"/>
                <a:cs typeface="+mj-cs"/>
              </a:rPr>
              <a:t> </a:t>
            </a:r>
            <a:r>
              <a:rPr lang="en-US" sz="4800" b="1" cap="all" dirty="0" err="1">
                <a:ln w="3175" cmpd="sng">
                  <a:noFill/>
                </a:ln>
                <a:latin typeface="+mj-lt"/>
                <a:ea typeface="+mj-ea"/>
                <a:cs typeface="+mj-cs"/>
              </a:rPr>
              <a:t>המדינה</a:t>
            </a:r>
            <a:r>
              <a:rPr lang="en-US" sz="4800" b="1" cap="all" dirty="0">
                <a:ln w="3175" cmpd="sng">
                  <a:noFill/>
                </a:ln>
                <a:latin typeface="+mj-lt"/>
                <a:ea typeface="+mj-ea"/>
                <a:cs typeface="+mj-cs"/>
              </a:rPr>
              <a:t>:</a:t>
            </a:r>
            <a:endParaRPr lang="en-US" sz="4800" b="1" cap="all" spc="0" dirty="0">
              <a:ln w="3175" cmpd="sng">
                <a:noFill/>
              </a:ln>
              <a:latin typeface="+mj-lt"/>
              <a:ea typeface="+mj-ea"/>
              <a:cs typeface="+mj-cs"/>
            </a:endParaRPr>
          </a:p>
          <a:p>
            <a:pPr algn="r" rtl="1">
              <a:spcBef>
                <a:spcPct val="0"/>
              </a:spcBef>
              <a:spcAft>
                <a:spcPts val="600"/>
              </a:spcAft>
            </a:pPr>
            <a:endParaRPr lang="en-US" sz="4800" b="1" cap="all" spc="0" dirty="0">
              <a:ln w="3175" cmpd="sng">
                <a:noFill/>
              </a:ln>
              <a:latin typeface="+mj-lt"/>
              <a:ea typeface="+mj-ea"/>
              <a:cs typeface="+mj-cs"/>
            </a:endParaRPr>
          </a:p>
        </p:txBody>
      </p:sp>
      <p:pic>
        <p:nvPicPr>
          <p:cNvPr id="4" name="תמונה 3" descr="תמונה שמכילה טקסט&#10;&#10;התיאור נוצר באופן אוטומטי">
            <a:extLst>
              <a:ext uri="{FF2B5EF4-FFF2-40B4-BE49-F238E27FC236}">
                <a16:creationId xmlns:a16="http://schemas.microsoft.com/office/drawing/2014/main" id="{D75D783E-86E3-4927-A390-6DA4805E31D3}"/>
              </a:ext>
            </a:extLst>
          </p:cNvPr>
          <p:cNvPicPr>
            <a:picLocks noChangeAspect="1"/>
          </p:cNvPicPr>
          <p:nvPr/>
        </p:nvPicPr>
        <p:blipFill>
          <a:blip r:embed="rId4"/>
          <a:stretch>
            <a:fillRect/>
          </a:stretch>
        </p:blipFill>
        <p:spPr>
          <a:xfrm>
            <a:off x="501422" y="0"/>
            <a:ext cx="5452536" cy="6710812"/>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843545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תיבת טקסט 4">
            <a:extLst>
              <a:ext uri="{FF2B5EF4-FFF2-40B4-BE49-F238E27FC236}">
                <a16:creationId xmlns:a16="http://schemas.microsoft.com/office/drawing/2014/main" id="{FF6467D4-B32C-4FD2-9D29-7469F14A7161}"/>
              </a:ext>
            </a:extLst>
          </p:cNvPr>
          <p:cNvSpPr txBox="1"/>
          <p:nvPr/>
        </p:nvSpPr>
        <p:spPr>
          <a:xfrm>
            <a:off x="1393794" y="1616605"/>
            <a:ext cx="8582487" cy="3539430"/>
          </a:xfrm>
          <a:prstGeom prst="rect">
            <a:avLst/>
          </a:prstGeom>
          <a:noFill/>
        </p:spPr>
        <p:txBody>
          <a:bodyPr wrap="square">
            <a:spAutoFit/>
          </a:bodyPr>
          <a:lstStyle/>
          <a:p>
            <a:pPr algn="r"/>
            <a:r>
              <a:rPr lang="he-IL" sz="2800" dirty="0"/>
              <a:t>*על פי העדויות ליחס החברה הישראלית לאתיופים שהבאתם מהסרט – אילו זכויות של יהודי אתיופיה נפגעות?</a:t>
            </a:r>
          </a:p>
          <a:p>
            <a:pPr algn="r"/>
            <a:endParaRPr lang="he-IL" sz="2800" dirty="0"/>
          </a:p>
          <a:p>
            <a:pPr algn="r"/>
            <a:endParaRPr lang="he-IL" sz="2800" dirty="0"/>
          </a:p>
          <a:p>
            <a:pPr algn="r"/>
            <a:r>
              <a:rPr lang="he-IL" sz="2800" dirty="0"/>
              <a:t>*כיצד ניתן לייצר אחדות למרות השוני?</a:t>
            </a:r>
          </a:p>
          <a:p>
            <a:pPr algn="r"/>
            <a:endParaRPr lang="he-IL" sz="2800" dirty="0"/>
          </a:p>
          <a:p>
            <a:pPr algn="r"/>
            <a:r>
              <a:rPr lang="he-IL" sz="2800" dirty="0"/>
              <a:t>*כיצד נשמר את השוני ועדיין נשמור על אחדות? מה נרוויח בדרך?</a:t>
            </a:r>
          </a:p>
        </p:txBody>
      </p:sp>
    </p:spTree>
    <p:extLst>
      <p:ext uri="{BB962C8B-B14F-4D97-AF65-F5344CB8AC3E}">
        <p14:creationId xmlns:p14="http://schemas.microsoft.com/office/powerpoint/2010/main" val="9007179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שמימי">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docProps/app.xml><?xml version="1.0" encoding="utf-8"?>
<Properties xmlns="http://schemas.openxmlformats.org/officeDocument/2006/extended-properties" xmlns:vt="http://schemas.openxmlformats.org/officeDocument/2006/docPropsVTypes">
  <Template>TM03457452[[fn=שמימי]]</Template>
  <TotalTime>152</TotalTime>
  <Words>328</Words>
  <Application>Microsoft Office PowerPoint</Application>
  <PresentationFormat>מסך רחב</PresentationFormat>
  <Paragraphs>36</Paragraphs>
  <Slides>11</Slides>
  <Notes>0</Notes>
  <HiddenSlides>0</HiddenSlides>
  <MMClips>0</MMClips>
  <ScaleCrop>false</ScaleCrop>
  <HeadingPairs>
    <vt:vector size="6" baseType="variant">
      <vt:variant>
        <vt:lpstr>גופנים בשימוש</vt:lpstr>
      </vt:variant>
      <vt:variant>
        <vt:i4>6</vt:i4>
      </vt:variant>
      <vt:variant>
        <vt:lpstr>ערכת נושא</vt:lpstr>
      </vt:variant>
      <vt:variant>
        <vt:i4>1</vt:i4>
      </vt:variant>
      <vt:variant>
        <vt:lpstr>כותרות שקופיות</vt:lpstr>
      </vt:variant>
      <vt:variant>
        <vt:i4>11</vt:i4>
      </vt:variant>
    </vt:vector>
  </HeadingPairs>
  <TitlesOfParts>
    <vt:vector size="18" baseType="lpstr">
      <vt:lpstr>arial</vt:lpstr>
      <vt:lpstr>arial</vt:lpstr>
      <vt:lpstr>Calibri</vt:lpstr>
      <vt:lpstr>Calibri Light</vt:lpstr>
      <vt:lpstr>Guttman Yad-Brush</vt:lpstr>
      <vt:lpstr>Wingdings</vt:lpstr>
      <vt:lpstr>שמימי</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אליאל איצקוביץ</dc:creator>
  <cp:lastModifiedBy>אליאל איצקוביץ</cp:lastModifiedBy>
  <cp:revision>1</cp:revision>
  <dcterms:created xsi:type="dcterms:W3CDTF">2021-10-02T16:38:53Z</dcterms:created>
  <dcterms:modified xsi:type="dcterms:W3CDTF">2021-10-02T19:11:13Z</dcterms:modified>
</cp:coreProperties>
</file>