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FF9A6E-7D96-4EE6-9953-B3AA7C63352A}"/>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6C1B2DA-326C-4351-A06D-634EB29D52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81468568-6866-4091-A118-34115E9389E0}"/>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5" name="מציין מיקום של כותרת תחתונה 4">
            <a:extLst>
              <a:ext uri="{FF2B5EF4-FFF2-40B4-BE49-F238E27FC236}">
                <a16:creationId xmlns:a16="http://schemas.microsoft.com/office/drawing/2014/main" id="{DC825998-5DAA-4AAA-881F-67A9FDEA86C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251DC41-7A6E-4010-8C90-0DCC8FB862E4}"/>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1245415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968805-ADA8-45BE-825E-921D6594411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6DC65A3-862E-4653-82F8-3D501BC6E92F}"/>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D26D147-1D69-4B51-9686-A214CD20CF03}"/>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5" name="מציין מיקום של כותרת תחתונה 4">
            <a:extLst>
              <a:ext uri="{FF2B5EF4-FFF2-40B4-BE49-F238E27FC236}">
                <a16:creationId xmlns:a16="http://schemas.microsoft.com/office/drawing/2014/main" id="{BF376CD2-0EC6-4F20-ABC7-CA6386DCE55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B1BB17B-5775-4006-B4E2-108DFF9C6B6A}"/>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1130848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A40F5A-7851-46E3-82E1-276515B5DDD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4518928-A83C-447C-840D-3542E84914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830C9ED-9CF3-47EE-8720-5596F240E159}"/>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5" name="מציין מיקום של כותרת תחתונה 4">
            <a:extLst>
              <a:ext uri="{FF2B5EF4-FFF2-40B4-BE49-F238E27FC236}">
                <a16:creationId xmlns:a16="http://schemas.microsoft.com/office/drawing/2014/main" id="{602E0B46-7B86-490A-AB39-0DA9DBACCD5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85E61D7-A89F-4684-AFFA-8A12B2476FDB}"/>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3500215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29EB89-4C11-40A9-AAFB-36ECECB6534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C4319DA-8DF2-4489-A55E-316356BCC09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4234442-34E3-411D-B0DC-8FF77BBED25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0952001-B18B-4B92-AADD-EA20EB143FA6}"/>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6" name="מציין מיקום של כותרת תחתונה 5">
            <a:extLst>
              <a:ext uri="{FF2B5EF4-FFF2-40B4-BE49-F238E27FC236}">
                <a16:creationId xmlns:a16="http://schemas.microsoft.com/office/drawing/2014/main" id="{E80111FD-91C4-41AA-8195-DDB527AA6EF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3FD4AA2-05C1-40E5-95E2-98C31E6FEBCF}"/>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1359024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C0D2DD-A1C8-4FFB-85A1-C1B5246045D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CEFFACA-ABFF-422F-85DE-155B43762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929C992-E676-4AFF-A562-D8C235C5850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3B01C55-9577-4775-A1D5-F968CCA114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688E3AEB-3871-41F6-9464-4DC3D7C1712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BC4EC9C-D599-4179-8363-5FE51090A82B}"/>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8" name="מציין מיקום של כותרת תחתונה 7">
            <a:extLst>
              <a:ext uri="{FF2B5EF4-FFF2-40B4-BE49-F238E27FC236}">
                <a16:creationId xmlns:a16="http://schemas.microsoft.com/office/drawing/2014/main" id="{049B6FD9-25A2-4A3B-A173-9A18DB81EC7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D2A7713E-147F-4E1E-BC0F-83B068D5E415}"/>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3526071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2FE07C-3B3C-4F73-9255-D0024F0DAD1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6305BE36-436A-4C50-B087-277E3DFB7EA7}"/>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4" name="מציין מיקום של כותרת תחתונה 3">
            <a:extLst>
              <a:ext uri="{FF2B5EF4-FFF2-40B4-BE49-F238E27FC236}">
                <a16:creationId xmlns:a16="http://schemas.microsoft.com/office/drawing/2014/main" id="{ED2F6E28-42FB-47A9-A5DA-7AE467515CF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01ED5FD0-1A66-40FA-8926-756BFB37387C}"/>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2159104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EE0C1E2-D0F9-4C0B-A4A0-7B8BC65F414B}"/>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3" name="מציין מיקום של כותרת תחתונה 2">
            <a:extLst>
              <a:ext uri="{FF2B5EF4-FFF2-40B4-BE49-F238E27FC236}">
                <a16:creationId xmlns:a16="http://schemas.microsoft.com/office/drawing/2014/main" id="{C3D36257-5320-41C9-A2FC-D883D2B2EFD3}"/>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B06B62C-8EED-4B7F-AD71-781241A3AF2D}"/>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2877876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E61B96-1DF9-4413-AD61-DC98177C4AD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8BBBBD2-60CA-461E-98E0-8C2E8EF324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F28CF273-9E2D-4704-9D08-F437FCB57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DDDB66E-E879-4EC9-956B-AF9774CDC315}"/>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6" name="מציין מיקום של כותרת תחתונה 5">
            <a:extLst>
              <a:ext uri="{FF2B5EF4-FFF2-40B4-BE49-F238E27FC236}">
                <a16:creationId xmlns:a16="http://schemas.microsoft.com/office/drawing/2014/main" id="{5B654CBD-C6A8-4FEE-A49E-0813DC493B1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9DF1F2-398D-4D79-872A-20A6FDB9523A}"/>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2301239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66663D-F383-4FE1-A250-F42B65DBCCA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9472257-7881-4B6B-8234-F6D3EEFBA9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125B3BD6-E267-4678-839B-23528B2177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BFC8E6C-D35C-4205-A611-A97DBC900E4A}"/>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6" name="מציין מיקום של כותרת תחתונה 5">
            <a:extLst>
              <a:ext uri="{FF2B5EF4-FFF2-40B4-BE49-F238E27FC236}">
                <a16:creationId xmlns:a16="http://schemas.microsoft.com/office/drawing/2014/main" id="{C9E4BC01-C07A-49AB-AA8C-FE160567EA8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D58DE47-CD0E-4B0D-A67A-EF9EA300132E}"/>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99935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47982C-A745-421D-87D2-56EE031F9F2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26DB454-7B71-4CFD-880F-254D5659DF5D}"/>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67D8F55-FAA3-44D6-A725-B039078B1C40}"/>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5" name="מציין מיקום של כותרת תחתונה 4">
            <a:extLst>
              <a:ext uri="{FF2B5EF4-FFF2-40B4-BE49-F238E27FC236}">
                <a16:creationId xmlns:a16="http://schemas.microsoft.com/office/drawing/2014/main" id="{722F06F4-77FA-424E-9E85-CC8014AD1CF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0FB82E5-4232-4674-8D5A-271F63566C19}"/>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226182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FDD6857-E41D-416E-AE5B-A62AA9B2B27D}"/>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C3C93AE-3A67-49F6-97D6-805662739322}"/>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29C31E7-3251-408E-A051-3D259727D385}"/>
              </a:ext>
            </a:extLst>
          </p:cNvPr>
          <p:cNvSpPr>
            <a:spLocks noGrp="1"/>
          </p:cNvSpPr>
          <p:nvPr>
            <p:ph type="dt" sz="half" idx="10"/>
          </p:nvPr>
        </p:nvSpPr>
        <p:spPr/>
        <p:txBody>
          <a:bodyPr/>
          <a:lstStyle/>
          <a:p>
            <a:fld id="{B9C2C681-D53C-4512-835E-C1CAB85A13E1}" type="datetimeFigureOut">
              <a:rPr lang="he-IL" smtClean="0"/>
              <a:t>י'/תשרי/תשפ"א</a:t>
            </a:fld>
            <a:endParaRPr lang="he-IL"/>
          </a:p>
        </p:txBody>
      </p:sp>
      <p:sp>
        <p:nvSpPr>
          <p:cNvPr id="5" name="מציין מיקום של כותרת תחתונה 4">
            <a:extLst>
              <a:ext uri="{FF2B5EF4-FFF2-40B4-BE49-F238E27FC236}">
                <a16:creationId xmlns:a16="http://schemas.microsoft.com/office/drawing/2014/main" id="{49178AC0-0D15-483A-9A92-443CDECC094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19B5583-7693-4E53-B6BA-D640EB9AAEB5}"/>
              </a:ext>
            </a:extLst>
          </p:cNvPr>
          <p:cNvSpPr>
            <a:spLocks noGrp="1"/>
          </p:cNvSpPr>
          <p:nvPr>
            <p:ph type="sldNum" sz="quarter" idx="12"/>
          </p:nvPr>
        </p:nvSpPr>
        <p:spPr/>
        <p:txBody>
          <a:bodyPr/>
          <a:lstStyle/>
          <a:p>
            <a:fld id="{5162CD3D-FE59-47B3-8B3A-145C01D83833}" type="slidenum">
              <a:rPr lang="he-IL" smtClean="0"/>
              <a:t>‹#›</a:t>
            </a:fld>
            <a:endParaRPr lang="he-IL"/>
          </a:p>
        </p:txBody>
      </p:sp>
    </p:spTree>
    <p:extLst>
      <p:ext uri="{BB962C8B-B14F-4D97-AF65-F5344CB8AC3E}">
        <p14:creationId xmlns:p14="http://schemas.microsoft.com/office/powerpoint/2010/main" val="146271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62D2393F-F171-4299-866A-D85FEE09DF8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83B181E-D192-4374-B422-2D806A28636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6FD669C-5B9D-47FF-AE79-8150414B2575}"/>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9C2C681-D53C-4512-835E-C1CAB85A13E1}" type="datetimeFigureOut">
              <a:rPr lang="he-IL" smtClean="0"/>
              <a:t>י'/תשרי/תשפ"א</a:t>
            </a:fld>
            <a:endParaRPr lang="he-IL"/>
          </a:p>
        </p:txBody>
      </p:sp>
      <p:sp>
        <p:nvSpPr>
          <p:cNvPr id="5" name="מציין מיקום של כותרת תחתונה 4">
            <a:extLst>
              <a:ext uri="{FF2B5EF4-FFF2-40B4-BE49-F238E27FC236}">
                <a16:creationId xmlns:a16="http://schemas.microsoft.com/office/drawing/2014/main" id="{7BEBE0D4-F7A3-4762-859A-C1AB4448F2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3A1B474-D27E-483F-8E85-A48024ACABA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162CD3D-FE59-47B3-8B3A-145C01D83833}" type="slidenum">
              <a:rPr lang="he-IL" smtClean="0"/>
              <a:t>‹#›</a:t>
            </a:fld>
            <a:endParaRPr lang="he-IL"/>
          </a:p>
        </p:txBody>
      </p:sp>
    </p:spTree>
    <p:extLst>
      <p:ext uri="{BB962C8B-B14F-4D97-AF65-F5344CB8AC3E}">
        <p14:creationId xmlns:p14="http://schemas.microsoft.com/office/powerpoint/2010/main" val="1070532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Zveps8ISjZ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lobes.co.il/news/%D7%A0%D7%92%D7%99%D7%A3_%D7%94%D7%A7%D7%95%D7%A8%D7%95%D7%A0%D7%94.ta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facebook.com/watch/?v=842651555941269"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XsDGMJv8Hs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כותרת 1">
            <a:extLst>
              <a:ext uri="{FF2B5EF4-FFF2-40B4-BE49-F238E27FC236}">
                <a16:creationId xmlns:a16="http://schemas.microsoft.com/office/drawing/2014/main" id="{EDA8D9AB-8972-4CDF-9EA1-9A9C6CDF67D8}"/>
              </a:ext>
            </a:extLst>
          </p:cNvPr>
          <p:cNvSpPr>
            <a:spLocks noGrp="1"/>
          </p:cNvSpPr>
          <p:nvPr>
            <p:ph type="ctrTitle"/>
          </p:nvPr>
        </p:nvSpPr>
        <p:spPr>
          <a:xfrm>
            <a:off x="8842248" y="1481328"/>
            <a:ext cx="2926080" cy="2468880"/>
          </a:xfrm>
        </p:spPr>
        <p:txBody>
          <a:bodyPr>
            <a:normAutofit/>
          </a:bodyPr>
          <a:lstStyle/>
          <a:p>
            <a:r>
              <a:rPr lang="he-IL" sz="4000" dirty="0"/>
              <a:t>1.10.2020</a:t>
            </a:r>
            <a:br>
              <a:rPr lang="he-IL" sz="4000" dirty="0"/>
            </a:br>
            <a:r>
              <a:rPr lang="he-IL" sz="4000" dirty="0"/>
              <a:t>יום הקשיש הבינלאומי</a:t>
            </a:r>
          </a:p>
        </p:txBody>
      </p:sp>
      <p:sp>
        <p:nvSpPr>
          <p:cNvPr id="37"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Shape 40">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תמונה 3">
            <a:extLst>
              <a:ext uri="{FF2B5EF4-FFF2-40B4-BE49-F238E27FC236}">
                <a16:creationId xmlns:a16="http://schemas.microsoft.com/office/drawing/2014/main" id="{EEF85889-7033-41DB-B2AA-02845B8C11C8}"/>
              </a:ext>
            </a:extLst>
          </p:cNvPr>
          <p:cNvPicPr>
            <a:picLocks noChangeAspect="1"/>
          </p:cNvPicPr>
          <p:nvPr/>
        </p:nvPicPr>
        <p:blipFill rotWithShape="1">
          <a:blip r:embed="rId2"/>
          <a:srcRect t="3119" r="-1" b="-1"/>
          <a:stretch/>
        </p:blipFill>
        <p:spPr>
          <a:xfrm>
            <a:off x="921910" y="1017331"/>
            <a:ext cx="6959900" cy="4790977"/>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22" name="תיבת טקסט 21">
            <a:extLst>
              <a:ext uri="{FF2B5EF4-FFF2-40B4-BE49-F238E27FC236}">
                <a16:creationId xmlns:a16="http://schemas.microsoft.com/office/drawing/2014/main" id="{64FB3255-0C2E-4D4A-BA70-63677EEE38D6}"/>
              </a:ext>
            </a:extLst>
          </p:cNvPr>
          <p:cNvSpPr txBox="1"/>
          <p:nvPr/>
        </p:nvSpPr>
        <p:spPr>
          <a:xfrm>
            <a:off x="6651268" y="5160981"/>
            <a:ext cx="5300426" cy="1754326"/>
          </a:xfrm>
          <a:prstGeom prst="rect">
            <a:avLst/>
          </a:prstGeom>
          <a:noFill/>
        </p:spPr>
        <p:txBody>
          <a:bodyPr wrap="square">
            <a:spAutoFit/>
          </a:bodyPr>
          <a:lstStyle/>
          <a:p>
            <a:r>
              <a:rPr lang="he-IL" b="0" i="0" dirty="0">
                <a:solidFill>
                  <a:srgbClr val="000000"/>
                </a:solidFill>
                <a:effectLst/>
                <a:latin typeface="Arial" panose="020B0604020202020204" pitchFamily="34" charset="0"/>
              </a:rPr>
              <a:t>ועדה של האו"ם בנושא הזקנה קבעה כי מדי שנה </a:t>
            </a:r>
            <a:r>
              <a:rPr lang="he-IL" b="0" i="0" dirty="0" err="1">
                <a:solidFill>
                  <a:srgbClr val="000000"/>
                </a:solidFill>
                <a:effectLst/>
                <a:latin typeface="Arial" panose="020B0604020202020204" pitchFamily="34" charset="0"/>
              </a:rPr>
              <a:t>יצויין</a:t>
            </a:r>
            <a:r>
              <a:rPr lang="he-IL" b="0" i="0" dirty="0">
                <a:solidFill>
                  <a:srgbClr val="000000"/>
                </a:solidFill>
                <a:effectLst/>
                <a:latin typeface="Arial" panose="020B0604020202020204" pitchFamily="34" charset="0"/>
              </a:rPr>
              <a:t> 'יום הקשיש הבינלאומי' בראשון באוקטובר. מטרתו של יום זה היא להעלות על סדר היום הציבורי את נושא רווחת הקשיש והדאגה לצרכיו.</a:t>
            </a:r>
            <a:br>
              <a:rPr lang="he-IL" b="0" i="0" dirty="0">
                <a:solidFill>
                  <a:srgbClr val="000000"/>
                </a:solidFill>
                <a:effectLst/>
                <a:latin typeface="Arial" panose="020B0604020202020204" pitchFamily="34" charset="0"/>
              </a:rPr>
            </a:br>
            <a:endParaRPr lang="he-IL" b="0" i="0" dirty="0">
              <a:solidFill>
                <a:srgbClr val="000000"/>
              </a:solidFill>
              <a:effectLst/>
              <a:latin typeface="Arial" panose="020B0604020202020204" pitchFamily="34" charset="0"/>
            </a:endParaRPr>
          </a:p>
          <a:p>
            <a:pPr algn="l"/>
            <a:r>
              <a:rPr lang="he-IL" b="0" i="0" dirty="0">
                <a:solidFill>
                  <a:srgbClr val="000000"/>
                </a:solidFill>
                <a:effectLst/>
                <a:latin typeface="Arial" panose="020B0604020202020204" pitchFamily="34" charset="0"/>
              </a:rPr>
              <a:t> </a:t>
            </a:r>
          </a:p>
        </p:txBody>
      </p:sp>
    </p:spTree>
    <p:extLst>
      <p:ext uri="{BB962C8B-B14F-4D97-AF65-F5344CB8AC3E}">
        <p14:creationId xmlns:p14="http://schemas.microsoft.com/office/powerpoint/2010/main" val="3687713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C9EFE1-D8CB-4668-9980-DB108327A7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6271569"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CBAE1BD-B8E4-4029-8AA2-C77E4FED9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a:extLst>
              <a:ext uri="{FF2B5EF4-FFF2-40B4-BE49-F238E27FC236}">
                <a16:creationId xmlns:a16="http://schemas.microsoft.com/office/drawing/2014/main" id="{BB18031A-E759-489A-B2D7-385C460F3D43}"/>
              </a:ext>
            </a:extLst>
          </p:cNvPr>
          <p:cNvSpPr>
            <a:spLocks noGrp="1"/>
          </p:cNvSpPr>
          <p:nvPr>
            <p:ph type="title"/>
          </p:nvPr>
        </p:nvSpPr>
        <p:spPr>
          <a:xfrm>
            <a:off x="6701292" y="1924127"/>
            <a:ext cx="4805996" cy="1401448"/>
          </a:xfrm>
        </p:spPr>
        <p:txBody>
          <a:bodyPr vert="horz" lIns="91440" tIns="45720" rIns="91440" bIns="45720" rtlCol="0" anchor="t">
            <a:normAutofit fontScale="90000"/>
          </a:bodyPr>
          <a:lstStyle/>
          <a:p>
            <a:pPr rtl="0"/>
            <a:r>
              <a:rPr lang="he-IL" sz="4400" dirty="0">
                <a:effectLst/>
                <a:latin typeface="Times New Roman" panose="02020603050405020304" pitchFamily="18" charset="0"/>
                <a:ea typeface="Times New Roman" panose="02020603050405020304" pitchFamily="18" charset="0"/>
                <a:cs typeface="David" panose="020E0502060401010101" pitchFamily="34" charset="-79"/>
              </a:rPr>
              <a:t>אילו יחסים שוררים בין "שתי הידיים"?</a:t>
            </a:r>
            <a:br>
              <a:rPr lang="he-IL" sz="4400" dirty="0">
                <a:effectLst/>
                <a:latin typeface="Times New Roman" panose="02020603050405020304" pitchFamily="18" charset="0"/>
                <a:ea typeface="Times New Roman" panose="02020603050405020304" pitchFamily="18" charset="0"/>
                <a:cs typeface="David" panose="020E0502060401010101" pitchFamily="34" charset="-79"/>
              </a:rPr>
            </a:br>
            <a:r>
              <a:rPr lang="he-IL" sz="4400" dirty="0">
                <a:effectLst/>
                <a:latin typeface="Times New Roman" panose="02020603050405020304" pitchFamily="18" charset="0"/>
                <a:ea typeface="Times New Roman" panose="02020603050405020304" pitchFamily="18" charset="0"/>
                <a:cs typeface="David" panose="020E0502060401010101" pitchFamily="34" charset="-79"/>
              </a:rPr>
              <a:t> אילו רגשות באים לידי ביטוי באחיזת ידיים זו? </a:t>
            </a:r>
            <a:endParaRPr lang="en-US" dirty="0">
              <a:solidFill>
                <a:srgbClr val="000000"/>
              </a:solidFill>
            </a:endParaRPr>
          </a:p>
        </p:txBody>
      </p:sp>
      <p:sp>
        <p:nvSpPr>
          <p:cNvPr id="13" name="Freeform 49">
            <a:extLst>
              <a:ext uri="{FF2B5EF4-FFF2-40B4-BE49-F238E27FC236}">
                <a16:creationId xmlns:a16="http://schemas.microsoft.com/office/drawing/2014/main" id="{77DA6D33-2D62-458C-BF5D-DBF612FD5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90635"/>
            <a:ext cx="5478085" cy="6276841"/>
          </a:xfrm>
          <a:custGeom>
            <a:avLst/>
            <a:gdLst>
              <a:gd name="connsiteX0" fmla="*/ 2178155 w 5478085"/>
              <a:gd name="connsiteY0" fmla="*/ 0 h 6276841"/>
              <a:gd name="connsiteX1" fmla="*/ 5478085 w 5478085"/>
              <a:gd name="connsiteY1" fmla="*/ 3299930 h 6276841"/>
              <a:gd name="connsiteX2" fmla="*/ 3751098 w 5478085"/>
              <a:gd name="connsiteY2" fmla="*/ 6201577 h 6276841"/>
              <a:gd name="connsiteX3" fmla="*/ 3594858 w 5478085"/>
              <a:gd name="connsiteY3" fmla="*/ 6276841 h 6276841"/>
              <a:gd name="connsiteX4" fmla="*/ 761453 w 5478085"/>
              <a:gd name="connsiteY4" fmla="*/ 6276841 h 6276841"/>
              <a:gd name="connsiteX5" fmla="*/ 605213 w 5478085"/>
              <a:gd name="connsiteY5" fmla="*/ 6201577 h 6276841"/>
              <a:gd name="connsiteX6" fmla="*/ 79093 w 5478085"/>
              <a:gd name="connsiteY6" fmla="*/ 5846317 h 6276841"/>
              <a:gd name="connsiteX7" fmla="*/ 0 w 5478085"/>
              <a:gd name="connsiteY7" fmla="*/ 5774432 h 6276841"/>
              <a:gd name="connsiteX8" fmla="*/ 0 w 5478085"/>
              <a:gd name="connsiteY8" fmla="*/ 825429 h 6276841"/>
              <a:gd name="connsiteX9" fmla="*/ 79093 w 5478085"/>
              <a:gd name="connsiteY9" fmla="*/ 753544 h 6276841"/>
              <a:gd name="connsiteX10" fmla="*/ 2178155 w 5478085"/>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78085" h="6276841">
                <a:moveTo>
                  <a:pt x="2178155" y="0"/>
                </a:moveTo>
                <a:cubicBezTo>
                  <a:pt x="4000656" y="0"/>
                  <a:pt x="5478085" y="1477429"/>
                  <a:pt x="5478085" y="3299930"/>
                </a:cubicBezTo>
                <a:cubicBezTo>
                  <a:pt x="5478085" y="4552900"/>
                  <a:pt x="4779769" y="5642769"/>
                  <a:pt x="3751098" y="6201577"/>
                </a:cubicBezTo>
                <a:lnTo>
                  <a:pt x="3594858" y="6276841"/>
                </a:lnTo>
                <a:lnTo>
                  <a:pt x="761453" y="6276841"/>
                </a:lnTo>
                <a:lnTo>
                  <a:pt x="605213" y="6201577"/>
                </a:lnTo>
                <a:cubicBezTo>
                  <a:pt x="418182" y="6099975"/>
                  <a:pt x="242071" y="5980818"/>
                  <a:pt x="79093" y="5846317"/>
                </a:cubicBezTo>
                <a:lnTo>
                  <a:pt x="0" y="5774432"/>
                </a:lnTo>
                <a:lnTo>
                  <a:pt x="0" y="825429"/>
                </a:lnTo>
                <a:lnTo>
                  <a:pt x="79093" y="753544"/>
                </a:lnTo>
                <a:cubicBezTo>
                  <a:pt x="649516" y="282789"/>
                  <a:pt x="1380811" y="0"/>
                  <a:pt x="2178155"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accent3"/>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מציין מיקום תוכן 3" descr="תמונה שמכילה מקורה, יד, אחזקה, מזון&#10;&#10;התיאור נוצר באופן אוטומטי">
            <a:extLst>
              <a:ext uri="{FF2B5EF4-FFF2-40B4-BE49-F238E27FC236}">
                <a16:creationId xmlns:a16="http://schemas.microsoft.com/office/drawing/2014/main" id="{39D74E5F-4E27-4C2F-B437-16B105FB1DDF}"/>
              </a:ext>
            </a:extLst>
          </p:cNvPr>
          <p:cNvPicPr>
            <a:picLocks noGrp="1" noChangeAspect="1"/>
          </p:cNvPicPr>
          <p:nvPr>
            <p:ph idx="1"/>
          </p:nvPr>
        </p:nvPicPr>
        <p:blipFill rotWithShape="1">
          <a:blip r:embed="rId3">
            <a:alphaModFix/>
          </a:blip>
          <a:srcRect l="25869" r="18734" b="2"/>
          <a:stretch/>
        </p:blipFill>
        <p:spPr>
          <a:xfrm>
            <a:off x="1" y="770037"/>
            <a:ext cx="5298683" cy="6097438"/>
          </a:xfrm>
          <a:custGeom>
            <a:avLst/>
            <a:gdLst/>
            <a:ahLst/>
            <a:cxnLst/>
            <a:rect l="l" t="t" r="r" b="b"/>
            <a:pathLst>
              <a:path w="5298683" h="6097438">
                <a:moveTo>
                  <a:pt x="2178155" y="0"/>
                </a:moveTo>
                <a:cubicBezTo>
                  <a:pt x="3901575" y="0"/>
                  <a:pt x="5298683" y="1397108"/>
                  <a:pt x="5298683" y="3120527"/>
                </a:cubicBezTo>
                <a:cubicBezTo>
                  <a:pt x="5298683" y="4413092"/>
                  <a:pt x="4512810" y="5522106"/>
                  <a:pt x="3392805" y="5995828"/>
                </a:cubicBezTo>
                <a:lnTo>
                  <a:pt x="3115184" y="6097438"/>
                </a:lnTo>
                <a:lnTo>
                  <a:pt x="1241127" y="6097438"/>
                </a:lnTo>
                <a:lnTo>
                  <a:pt x="963506" y="5995828"/>
                </a:lnTo>
                <a:cubicBezTo>
                  <a:pt x="683504" y="5877397"/>
                  <a:pt x="424387" y="5719261"/>
                  <a:pt x="193210" y="5528477"/>
                </a:cubicBezTo>
                <a:lnTo>
                  <a:pt x="0" y="5352876"/>
                </a:lnTo>
                <a:lnTo>
                  <a:pt x="0" y="888178"/>
                </a:lnTo>
                <a:lnTo>
                  <a:pt x="193210" y="712577"/>
                </a:lnTo>
                <a:cubicBezTo>
                  <a:pt x="732621" y="267415"/>
                  <a:pt x="1424159" y="0"/>
                  <a:pt x="2178155" y="0"/>
                </a:cubicBezTo>
                <a:close/>
              </a:path>
            </a:pathLst>
          </a:custGeom>
          <a:effectLst>
            <a:softEdge rad="0"/>
          </a:effectLst>
        </p:spPr>
      </p:pic>
    </p:spTree>
    <p:extLst>
      <p:ext uri="{BB962C8B-B14F-4D97-AF65-F5344CB8AC3E}">
        <p14:creationId xmlns:p14="http://schemas.microsoft.com/office/powerpoint/2010/main" val="1460546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4DAB24B-AA03-4F6F-86AA-258EB38B0EE2}"/>
              </a:ext>
            </a:extLst>
          </p:cNvPr>
          <p:cNvSpPr>
            <a:spLocks noGrp="1"/>
          </p:cNvSpPr>
          <p:nvPr>
            <p:ph idx="1"/>
          </p:nvPr>
        </p:nvSpPr>
        <p:spPr/>
        <p:txBody>
          <a:bodyPr/>
          <a:lstStyle/>
          <a:p>
            <a:pPr marL="0" indent="0" algn="r" rtl="1">
              <a:buNone/>
            </a:pPr>
            <a:r>
              <a:rPr lang="he-IL" sz="2800" dirty="0">
                <a:effectLst/>
                <a:latin typeface="Times New Roman" panose="02020603050405020304" pitchFamily="18" charset="0"/>
                <a:ea typeface="Times New Roman" panose="02020603050405020304" pitchFamily="18" charset="0"/>
                <a:cs typeface="David" panose="020E0502060401010101" pitchFamily="34" charset="-79"/>
              </a:rPr>
              <a:t>חשבו על דמות של קשיש/ה הקרוב/ה לליבכם. זה יכול להיות סבא או סבתא, או סבא של מישהו אחר, שהוא משמעותי בעולמכם.</a:t>
            </a:r>
          </a:p>
          <a:p>
            <a:pPr marL="0" indent="0" algn="r" rtl="1">
              <a:buNone/>
            </a:pPr>
            <a:endParaRPr lang="en-US" sz="2800" dirty="0">
              <a:effectLst/>
              <a:latin typeface="Times New Roman" panose="02020603050405020304" pitchFamily="18" charset="0"/>
              <a:ea typeface="Times New Roman" panose="02020603050405020304" pitchFamily="18" charset="0"/>
            </a:endParaRPr>
          </a:p>
          <a:p>
            <a:pPr algn="r" rtl="1"/>
            <a:r>
              <a:rPr lang="he-IL" sz="2800" dirty="0">
                <a:effectLst/>
                <a:latin typeface="Times New Roman" panose="02020603050405020304" pitchFamily="18" charset="0"/>
                <a:ea typeface="Times New Roman" panose="02020603050405020304" pitchFamily="18" charset="0"/>
                <a:cs typeface="David" panose="020E0502060401010101" pitchFamily="34" charset="-79"/>
              </a:rPr>
              <a:t>חשבו: מדוע איש/ה זה יקר/ה לליבכם? מה המיוחד בו או בה? מדוע איכפת לכם מדמות זו ומדוע היא יקר/ה לכם? כיצד גילה המתקדם משפיע על יחסי הקרבה ביניכם? מה הייתם רוצים לאחל לו/לה?</a:t>
            </a:r>
            <a:endParaRPr lang="en-US" sz="2800" dirty="0">
              <a:effectLst/>
              <a:latin typeface="Times New Roman" panose="02020603050405020304" pitchFamily="18" charset="0"/>
              <a:ea typeface="Times New Roman" panose="02020603050405020304" pitchFamily="18" charset="0"/>
            </a:endParaRPr>
          </a:p>
          <a:p>
            <a:endParaRPr lang="he-IL" dirty="0"/>
          </a:p>
        </p:txBody>
      </p:sp>
    </p:spTree>
    <p:extLst>
      <p:ext uri="{BB962C8B-B14F-4D97-AF65-F5344CB8AC3E}">
        <p14:creationId xmlns:p14="http://schemas.microsoft.com/office/powerpoint/2010/main" val="1659208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EAAA02F-16EE-475D-A651-89EA24D11E72}"/>
              </a:ext>
            </a:extLst>
          </p:cNvPr>
          <p:cNvSpPr>
            <a:spLocks noGrp="1"/>
          </p:cNvSpPr>
          <p:nvPr>
            <p:ph idx="1"/>
          </p:nvPr>
        </p:nvSpPr>
        <p:spPr>
          <a:xfrm>
            <a:off x="92476" y="3429000"/>
            <a:ext cx="10515600" cy="722266"/>
          </a:xfrm>
        </p:spPr>
        <p:txBody>
          <a:bodyPr/>
          <a:lstStyle/>
          <a:p>
            <a:r>
              <a:rPr lang="en-US" dirty="0">
                <a:hlinkClick r:id="rId2"/>
              </a:rPr>
              <a:t>https://www.youtube.com/watch?v=Zveps8ISjZc</a:t>
            </a:r>
            <a:endParaRPr lang="he-IL" dirty="0"/>
          </a:p>
          <a:p>
            <a:endParaRPr lang="he-IL" dirty="0"/>
          </a:p>
        </p:txBody>
      </p:sp>
      <p:sp>
        <p:nvSpPr>
          <p:cNvPr id="4" name="מלבן 3">
            <a:extLst>
              <a:ext uri="{FF2B5EF4-FFF2-40B4-BE49-F238E27FC236}">
                <a16:creationId xmlns:a16="http://schemas.microsoft.com/office/drawing/2014/main" id="{52D25024-A9E2-4FF8-A083-06E404CD64EF}"/>
              </a:ext>
            </a:extLst>
          </p:cNvPr>
          <p:cNvSpPr/>
          <p:nvPr/>
        </p:nvSpPr>
        <p:spPr>
          <a:xfrm>
            <a:off x="3261649" y="1848749"/>
            <a:ext cx="6574236" cy="923330"/>
          </a:xfrm>
          <a:prstGeom prst="rect">
            <a:avLst/>
          </a:prstGeom>
          <a:noFill/>
        </p:spPr>
        <p:txBody>
          <a:bodyPr wrap="none" lIns="91440" tIns="45720" rIns="91440" bIns="45720">
            <a:spAutoFit/>
          </a:bodyPr>
          <a:lstStyle/>
          <a:p>
            <a:pPr algn="ctr"/>
            <a:r>
              <a:rPr lang="he-I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סרטון "והדרת פני זקן"</a:t>
            </a:r>
          </a:p>
        </p:txBody>
      </p:sp>
    </p:spTree>
    <p:extLst>
      <p:ext uri="{BB962C8B-B14F-4D97-AF65-F5344CB8AC3E}">
        <p14:creationId xmlns:p14="http://schemas.microsoft.com/office/powerpoint/2010/main" val="211575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F26E0990-733B-4E21-836B-717614C97C9B}"/>
              </a:ext>
            </a:extLst>
          </p:cNvPr>
          <p:cNvSpPr txBox="1"/>
          <p:nvPr/>
        </p:nvSpPr>
        <p:spPr>
          <a:xfrm>
            <a:off x="192349" y="1043046"/>
            <a:ext cx="6094520" cy="4524315"/>
          </a:xfrm>
          <a:prstGeom prst="rect">
            <a:avLst/>
          </a:prstGeom>
          <a:noFill/>
        </p:spPr>
        <p:txBody>
          <a:bodyPr wrap="square">
            <a:spAutoFit/>
          </a:bodyPr>
          <a:lstStyle/>
          <a:p>
            <a:br>
              <a:rPr lang="he-IL" dirty="0">
                <a:effectLst/>
              </a:rPr>
            </a:br>
            <a:endParaRPr lang="he-IL" dirty="0">
              <a:effectLst/>
            </a:endParaRPr>
          </a:p>
          <a:p>
            <a:pPr algn="l"/>
            <a:r>
              <a:rPr lang="he-IL" b="0" i="0" dirty="0">
                <a:solidFill>
                  <a:srgbClr val="000000"/>
                </a:solidFill>
                <a:effectLst/>
                <a:latin typeface="AlmoniDL400"/>
              </a:rPr>
              <a:t>  </a:t>
            </a:r>
          </a:p>
          <a:p>
            <a:pPr algn="r" rtl="1"/>
            <a:r>
              <a:rPr lang="he-IL" b="1" dirty="0">
                <a:effectLst/>
                <a:latin typeface="OpenSansHebrew"/>
              </a:rPr>
              <a:t>ההוראה לבתי אבות ובתי </a:t>
            </a:r>
            <a:r>
              <a:rPr lang="he-IL" b="1" strike="noStrike" dirty="0">
                <a:effectLst/>
                <a:latin typeface="OpenSansHebrew"/>
              </a:rPr>
              <a:t>הדיור המוגן </a:t>
            </a:r>
            <a:r>
              <a:rPr lang="he-IL" b="1" dirty="0">
                <a:effectLst/>
                <a:latin typeface="OpenSansHebrew"/>
              </a:rPr>
              <a:t>להימנע לחלוטין מהכנסת אורחים בשעריהם, מפנה זרקור אל אחת האוכלוסיות המועדות ביותר להידבק ב</a:t>
            </a:r>
            <a:r>
              <a:rPr lang="he-IL" b="1" strike="noStrike" dirty="0">
                <a:effectLst/>
                <a:latin typeface="OpenSansHebrew"/>
                <a:hlinkClick r:id="rId2">
                  <a:extLst>
                    <a:ext uri="{A12FA001-AC4F-418D-AE19-62706E023703}">
                      <ahyp:hlinkClr xmlns:ahyp="http://schemas.microsoft.com/office/drawing/2018/hyperlinkcolor" val="tx"/>
                    </a:ext>
                  </a:extLst>
                </a:hlinkClick>
              </a:rPr>
              <a:t>קורונה</a:t>
            </a:r>
            <a:r>
              <a:rPr lang="he-IL" b="1" dirty="0">
                <a:effectLst/>
                <a:latin typeface="OpenSansHebrew"/>
              </a:rPr>
              <a:t> וגם זו שמועדת יותר לתחושת בדידות בימים בתיקונם. </a:t>
            </a:r>
          </a:p>
          <a:p>
            <a:pPr algn="r" rtl="1"/>
            <a:r>
              <a:rPr lang="he-IL" b="1" dirty="0">
                <a:effectLst/>
                <a:latin typeface="OpenSansHebrew"/>
              </a:rPr>
              <a:t>הפגיעה בקשישים היא ממש פגיעה בבטן הרכה. הם נפגעים פעמיים; גם בשל הפגיעות המוגברת שלהם לנגיף, וגם בשל הצורך שלהם הגדול שלהם בקשר אנושי. </a:t>
            </a:r>
          </a:p>
          <a:p>
            <a:pPr algn="r" rtl="1"/>
            <a:r>
              <a:rPr lang="he-IL" b="1" dirty="0">
                <a:effectLst/>
                <a:latin typeface="OpenSansHebrew"/>
              </a:rPr>
              <a:t>אך כעת, כאשר ברחבי העולם ממשיכים למנות את מספרם העולה של חולי הקורונה והסוף לא נראה באופק, הרגישות החברתית כלפי אוכלוסיית הזקנים נפגעת. מצבם הופך קשה מיום ליום: לצד העסקים והכלכלה הנמצאים במרכז תשומת הלב - המחיר החברתי נותר סמוי מן העין, ואותו משלמים האנשים הזקוקים לרשת חברתית איתנה; </a:t>
            </a:r>
          </a:p>
        </p:txBody>
      </p:sp>
      <p:pic>
        <p:nvPicPr>
          <p:cNvPr id="6" name="תמונה 5">
            <a:extLst>
              <a:ext uri="{FF2B5EF4-FFF2-40B4-BE49-F238E27FC236}">
                <a16:creationId xmlns:a16="http://schemas.microsoft.com/office/drawing/2014/main" id="{6019C475-BC1C-41FF-BA3B-5F170C7F716D}"/>
              </a:ext>
            </a:extLst>
          </p:cNvPr>
          <p:cNvPicPr>
            <a:picLocks noChangeAspect="1"/>
          </p:cNvPicPr>
          <p:nvPr/>
        </p:nvPicPr>
        <p:blipFill rotWithShape="1">
          <a:blip r:embed="rId3"/>
          <a:srcRect l="18251" r="11818"/>
          <a:stretch/>
        </p:blipFill>
        <p:spPr>
          <a:xfrm>
            <a:off x="6457950" y="981193"/>
            <a:ext cx="5638800" cy="45243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8327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ADAD6344-B8D6-41D4-AFA8-4139B27017B7}"/>
              </a:ext>
            </a:extLst>
          </p:cNvPr>
          <p:cNvSpPr>
            <a:spLocks noGrp="1"/>
          </p:cNvSpPr>
          <p:nvPr>
            <p:ph idx="1"/>
          </p:nvPr>
        </p:nvSpPr>
        <p:spPr/>
        <p:txBody>
          <a:bodyPr/>
          <a:lstStyle/>
          <a:p>
            <a:pPr marL="0" indent="0">
              <a:buNone/>
            </a:pPr>
            <a:r>
              <a:rPr lang="he-IL" dirty="0"/>
              <a:t>צפו בסרטון:</a:t>
            </a:r>
          </a:p>
          <a:p>
            <a:pPr marL="0" indent="0">
              <a:buNone/>
            </a:pPr>
            <a:endParaRPr lang="he-IL" dirty="0"/>
          </a:p>
          <a:p>
            <a:pPr marL="0" indent="0">
              <a:buNone/>
            </a:pPr>
            <a:r>
              <a:rPr lang="en-US" dirty="0">
                <a:hlinkClick r:id="rId2"/>
              </a:rPr>
              <a:t>https://www.facebook.com/watch/?v=842651555941269</a:t>
            </a:r>
            <a:endParaRPr lang="he-IL" dirty="0"/>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he-IL" sz="2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כיצד לדעתכם ניתן לסייע לקשישים?</a:t>
            </a:r>
          </a:p>
          <a:p>
            <a:pPr marL="0" indent="0">
              <a:buNone/>
            </a:pPr>
            <a:endParaRPr lang="he-IL" dirty="0"/>
          </a:p>
        </p:txBody>
      </p:sp>
    </p:spTree>
    <p:extLst>
      <p:ext uri="{BB962C8B-B14F-4D97-AF65-F5344CB8AC3E}">
        <p14:creationId xmlns:p14="http://schemas.microsoft.com/office/powerpoint/2010/main" val="3477800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EC4F62-B139-493F-ADA2-028AFACBC239}"/>
              </a:ext>
            </a:extLst>
          </p:cNvPr>
          <p:cNvSpPr>
            <a:spLocks noGrp="1"/>
          </p:cNvSpPr>
          <p:nvPr>
            <p:ph type="title"/>
          </p:nvPr>
        </p:nvSpPr>
        <p:spPr>
          <a:xfrm>
            <a:off x="838200" y="2149077"/>
            <a:ext cx="10515600" cy="3923930"/>
          </a:xfrm>
        </p:spPr>
        <p:txBody>
          <a:bodyPr>
            <a:normAutofit/>
          </a:bodyPr>
          <a:lstStyle/>
          <a:p>
            <a:r>
              <a:rPr lang="he-IL" dirty="0"/>
              <a:t>תלמידים יקרים בואו נשמח גם אנחנו, משפחת "</a:t>
            </a:r>
            <a:r>
              <a:rPr lang="he-IL" dirty="0" err="1"/>
              <a:t>טביב</a:t>
            </a:r>
            <a:r>
              <a:rPr lang="he-IL" dirty="0"/>
              <a:t>",</a:t>
            </a:r>
            <a:br>
              <a:rPr lang="he-IL" dirty="0"/>
            </a:br>
            <a:r>
              <a:rPr lang="he-IL" dirty="0"/>
              <a:t>את הקשישים.</a:t>
            </a:r>
            <a:br>
              <a:rPr lang="he-IL" dirty="0"/>
            </a:br>
            <a:r>
              <a:rPr lang="he-IL" dirty="0"/>
              <a:t>שלחו תמונה עם ברכה של חג שמח, איחולי בריאות, או מסר של דאגה, אהבה, מחשבה ויחד ניצור עבורם סרטון</a:t>
            </a:r>
            <a:br>
              <a:rPr lang="he-IL" dirty="0"/>
            </a:br>
            <a:r>
              <a:rPr lang="he-IL" dirty="0"/>
              <a:t>שיחמם את הלב  </a:t>
            </a:r>
          </a:p>
        </p:txBody>
      </p:sp>
      <p:sp>
        <p:nvSpPr>
          <p:cNvPr id="4" name="לב 3">
            <a:extLst>
              <a:ext uri="{FF2B5EF4-FFF2-40B4-BE49-F238E27FC236}">
                <a16:creationId xmlns:a16="http://schemas.microsoft.com/office/drawing/2014/main" id="{B5ED8AAA-B96B-4217-98D3-37B1DABBA27A}"/>
              </a:ext>
            </a:extLst>
          </p:cNvPr>
          <p:cNvSpPr/>
          <p:nvPr/>
        </p:nvSpPr>
        <p:spPr>
          <a:xfrm>
            <a:off x="7483877" y="5113538"/>
            <a:ext cx="683580" cy="639192"/>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תיבת טקסט 5">
            <a:extLst>
              <a:ext uri="{FF2B5EF4-FFF2-40B4-BE49-F238E27FC236}">
                <a16:creationId xmlns:a16="http://schemas.microsoft.com/office/drawing/2014/main" id="{C183AD7E-9C43-4518-A895-D7406327534F}"/>
              </a:ext>
            </a:extLst>
          </p:cNvPr>
          <p:cNvSpPr txBox="1"/>
          <p:nvPr/>
        </p:nvSpPr>
        <p:spPr>
          <a:xfrm>
            <a:off x="3215936" y="1502746"/>
            <a:ext cx="6094520" cy="646331"/>
          </a:xfrm>
          <a:prstGeom prst="rect">
            <a:avLst/>
          </a:prstGeom>
          <a:noFill/>
        </p:spPr>
        <p:txBody>
          <a:bodyPr wrap="square">
            <a:spAutoFit/>
          </a:bodyPr>
          <a:lstStyle/>
          <a:p>
            <a:r>
              <a:rPr lang="en-US" dirty="0">
                <a:hlinkClick r:id="rId2"/>
              </a:rPr>
              <a:t>https://www.youtube.com/watch?v=XsDGMJv8HsM</a:t>
            </a:r>
            <a:endParaRPr lang="en-US" dirty="0"/>
          </a:p>
          <a:p>
            <a:endParaRPr lang="he-IL" dirty="0"/>
          </a:p>
        </p:txBody>
      </p:sp>
      <p:sp>
        <p:nvSpPr>
          <p:cNvPr id="8" name="תיבת טקסט 7">
            <a:extLst>
              <a:ext uri="{FF2B5EF4-FFF2-40B4-BE49-F238E27FC236}">
                <a16:creationId xmlns:a16="http://schemas.microsoft.com/office/drawing/2014/main" id="{93F414AA-26BA-4D4B-A57C-F9E5F69CA646}"/>
              </a:ext>
            </a:extLst>
          </p:cNvPr>
          <p:cNvSpPr txBox="1"/>
          <p:nvPr/>
        </p:nvSpPr>
        <p:spPr>
          <a:xfrm>
            <a:off x="5763827" y="938787"/>
            <a:ext cx="6094520" cy="461665"/>
          </a:xfrm>
          <a:prstGeom prst="rect">
            <a:avLst/>
          </a:prstGeom>
          <a:noFill/>
        </p:spPr>
        <p:txBody>
          <a:bodyPr wrap="square">
            <a:spAutoFit/>
          </a:bodyPr>
          <a:lstStyle/>
          <a:p>
            <a:pPr algn="l"/>
            <a:r>
              <a:rPr lang="he-IL" sz="2400" b="0" i="0" dirty="0">
                <a:effectLst/>
                <a:latin typeface="Roboto"/>
              </a:rPr>
              <a:t>והדרת פני זקן גם בקורונה! </a:t>
            </a:r>
          </a:p>
        </p:txBody>
      </p:sp>
    </p:spTree>
    <p:extLst>
      <p:ext uri="{BB962C8B-B14F-4D97-AF65-F5344CB8AC3E}">
        <p14:creationId xmlns:p14="http://schemas.microsoft.com/office/powerpoint/2010/main" val="3018955136"/>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355</Words>
  <Application>Microsoft Office PowerPoint</Application>
  <PresentationFormat>מסך רחב</PresentationFormat>
  <Paragraphs>22</Paragraphs>
  <Slides>7</Slides>
  <Notes>0</Notes>
  <HiddenSlides>0</HiddenSlides>
  <MMClips>0</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7</vt:i4>
      </vt:variant>
    </vt:vector>
  </HeadingPairs>
  <TitlesOfParts>
    <vt:vector size="16" baseType="lpstr">
      <vt:lpstr>AlmoniDL400</vt:lpstr>
      <vt:lpstr>Arial</vt:lpstr>
      <vt:lpstr>Calibri</vt:lpstr>
      <vt:lpstr>Calibri Light</vt:lpstr>
      <vt:lpstr>OpenSansHebrew</vt:lpstr>
      <vt:lpstr>Roboto</vt:lpstr>
      <vt:lpstr>Rockwell</vt:lpstr>
      <vt:lpstr>Times New Roman</vt:lpstr>
      <vt:lpstr>ערכת נושא Office</vt:lpstr>
      <vt:lpstr>1.10.2020 יום הקשיש הבינלאומי</vt:lpstr>
      <vt:lpstr>אילו יחסים שוררים בין "שתי הידיים"?  אילו רגשות באים לידי ביטוי באחיזת ידיים זו? </vt:lpstr>
      <vt:lpstr>מצגת של PowerPoint‏</vt:lpstr>
      <vt:lpstr>מצגת של PowerPoint‏</vt:lpstr>
      <vt:lpstr>מצגת של PowerPoint‏</vt:lpstr>
      <vt:lpstr>מצגת של PowerPoint‏</vt:lpstr>
      <vt:lpstr>תלמידים יקרים בואו נשמח גם אנחנו, משפחת "טביב", את הקשישים. שלחו תמונה עם ברכה של חג שמח, איחולי בריאות, או מסר של דאגה, אהבה, מחשבה ויחד ניצור עבורם סרטון שיחמם את הלב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1.10.2020 יום הקשיש הבינלאומי</dc:title>
  <dc:creator>אליאל איצקוביץ</dc:creator>
  <cp:lastModifiedBy>אליאל איצקוביץ</cp:lastModifiedBy>
  <cp:revision>8</cp:revision>
  <dcterms:created xsi:type="dcterms:W3CDTF">2020-09-28T19:53:44Z</dcterms:created>
  <dcterms:modified xsi:type="dcterms:W3CDTF">2020-09-28T20:48:09Z</dcterms:modified>
</cp:coreProperties>
</file>