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lvl="0">
      <a:defRPr lang="he-IL"/>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350B82-7CF1-420A-A993-065652348F4D}"/>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6AE8CC0A-6C5C-48BC-A8F2-7C574FBF4A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A14B555-FFAF-4ADC-BE20-48AB1D9FD051}"/>
              </a:ext>
            </a:extLst>
          </p:cNvPr>
          <p:cNvSpPr>
            <a:spLocks noGrp="1"/>
          </p:cNvSpPr>
          <p:nvPr>
            <p:ph type="dt" sz="half" idx="10"/>
          </p:nvPr>
        </p:nvSpPr>
        <p:spPr/>
        <p:txBody>
          <a:bodyPr/>
          <a:lstStyle/>
          <a:p>
            <a:fld id="{D70F5AA5-0ED7-4FF9-AE2D-1C8FA1A3A1F2}" type="datetimeFigureOut">
              <a:rPr lang="he-IL" smtClean="0"/>
              <a:t>כ"ג/תשרי/תשפ"א</a:t>
            </a:fld>
            <a:endParaRPr lang="he-IL"/>
          </a:p>
        </p:txBody>
      </p:sp>
      <p:sp>
        <p:nvSpPr>
          <p:cNvPr id="5" name="מציין מיקום של כותרת תחתונה 4">
            <a:extLst>
              <a:ext uri="{FF2B5EF4-FFF2-40B4-BE49-F238E27FC236}">
                <a16:creationId xmlns:a16="http://schemas.microsoft.com/office/drawing/2014/main" id="{B921C2AD-1B78-454E-8B56-8C349BCD308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9974FFA-0EB2-45F1-9881-902DD0BB3CA4}"/>
              </a:ext>
            </a:extLst>
          </p:cNvPr>
          <p:cNvSpPr>
            <a:spLocks noGrp="1"/>
          </p:cNvSpPr>
          <p:nvPr>
            <p:ph type="sldNum" sz="quarter" idx="12"/>
          </p:nvPr>
        </p:nvSpPr>
        <p:spPr/>
        <p:txBody>
          <a:bodyPr/>
          <a:lstStyle/>
          <a:p>
            <a:fld id="{4F551EBC-5237-4C1F-8768-C4EEB99A8921}" type="slidenum">
              <a:rPr lang="he-IL" smtClean="0"/>
              <a:t>‹#›</a:t>
            </a:fld>
            <a:endParaRPr lang="he-IL"/>
          </a:p>
        </p:txBody>
      </p:sp>
    </p:spTree>
    <p:extLst>
      <p:ext uri="{BB962C8B-B14F-4D97-AF65-F5344CB8AC3E}">
        <p14:creationId xmlns:p14="http://schemas.microsoft.com/office/powerpoint/2010/main" val="188986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3DA9F0B-8ABE-4E19-99B6-9585AB4788A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EC7D382F-956A-414F-B71C-17ABF5C1DF74}"/>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781085B-3462-4324-8E4E-50DCEE34A21C}"/>
              </a:ext>
            </a:extLst>
          </p:cNvPr>
          <p:cNvSpPr>
            <a:spLocks noGrp="1"/>
          </p:cNvSpPr>
          <p:nvPr>
            <p:ph type="dt" sz="half" idx="10"/>
          </p:nvPr>
        </p:nvSpPr>
        <p:spPr/>
        <p:txBody>
          <a:bodyPr/>
          <a:lstStyle/>
          <a:p>
            <a:fld id="{D70F5AA5-0ED7-4FF9-AE2D-1C8FA1A3A1F2}" type="datetimeFigureOut">
              <a:rPr lang="he-IL" smtClean="0"/>
              <a:t>כ"ג/תשרי/תשפ"א</a:t>
            </a:fld>
            <a:endParaRPr lang="he-IL"/>
          </a:p>
        </p:txBody>
      </p:sp>
      <p:sp>
        <p:nvSpPr>
          <p:cNvPr id="5" name="מציין מיקום של כותרת תחתונה 4">
            <a:extLst>
              <a:ext uri="{FF2B5EF4-FFF2-40B4-BE49-F238E27FC236}">
                <a16:creationId xmlns:a16="http://schemas.microsoft.com/office/drawing/2014/main" id="{D483830D-65A9-457E-A58E-F35498CD798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22742C9-6056-4A42-A059-793AE0D3E863}"/>
              </a:ext>
            </a:extLst>
          </p:cNvPr>
          <p:cNvSpPr>
            <a:spLocks noGrp="1"/>
          </p:cNvSpPr>
          <p:nvPr>
            <p:ph type="sldNum" sz="quarter" idx="12"/>
          </p:nvPr>
        </p:nvSpPr>
        <p:spPr/>
        <p:txBody>
          <a:bodyPr/>
          <a:lstStyle/>
          <a:p>
            <a:fld id="{4F551EBC-5237-4C1F-8768-C4EEB99A8921}" type="slidenum">
              <a:rPr lang="he-IL" smtClean="0"/>
              <a:t>‹#›</a:t>
            </a:fld>
            <a:endParaRPr lang="he-IL"/>
          </a:p>
        </p:txBody>
      </p:sp>
    </p:spTree>
    <p:extLst>
      <p:ext uri="{BB962C8B-B14F-4D97-AF65-F5344CB8AC3E}">
        <p14:creationId xmlns:p14="http://schemas.microsoft.com/office/powerpoint/2010/main" val="754789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77FF5539-E7A4-420A-8BBC-C9B28CD291FA}"/>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90709A5-5FC6-4B12-A2F1-BB26D3F5FF59}"/>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092A3F2-9068-4795-99DB-CA362438B73D}"/>
              </a:ext>
            </a:extLst>
          </p:cNvPr>
          <p:cNvSpPr>
            <a:spLocks noGrp="1"/>
          </p:cNvSpPr>
          <p:nvPr>
            <p:ph type="dt" sz="half" idx="10"/>
          </p:nvPr>
        </p:nvSpPr>
        <p:spPr/>
        <p:txBody>
          <a:bodyPr/>
          <a:lstStyle/>
          <a:p>
            <a:fld id="{D70F5AA5-0ED7-4FF9-AE2D-1C8FA1A3A1F2}" type="datetimeFigureOut">
              <a:rPr lang="he-IL" smtClean="0"/>
              <a:t>כ"ג/תשרי/תשפ"א</a:t>
            </a:fld>
            <a:endParaRPr lang="he-IL"/>
          </a:p>
        </p:txBody>
      </p:sp>
      <p:sp>
        <p:nvSpPr>
          <p:cNvPr id="5" name="מציין מיקום של כותרת תחתונה 4">
            <a:extLst>
              <a:ext uri="{FF2B5EF4-FFF2-40B4-BE49-F238E27FC236}">
                <a16:creationId xmlns:a16="http://schemas.microsoft.com/office/drawing/2014/main" id="{74943E18-DAAD-4D9B-8F19-89173D1D11C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F977BE3-5D34-4C3E-AAB4-2B9E52AC4527}"/>
              </a:ext>
            </a:extLst>
          </p:cNvPr>
          <p:cNvSpPr>
            <a:spLocks noGrp="1"/>
          </p:cNvSpPr>
          <p:nvPr>
            <p:ph type="sldNum" sz="quarter" idx="12"/>
          </p:nvPr>
        </p:nvSpPr>
        <p:spPr/>
        <p:txBody>
          <a:bodyPr/>
          <a:lstStyle/>
          <a:p>
            <a:fld id="{4F551EBC-5237-4C1F-8768-C4EEB99A8921}" type="slidenum">
              <a:rPr lang="he-IL" smtClean="0"/>
              <a:t>‹#›</a:t>
            </a:fld>
            <a:endParaRPr lang="he-IL"/>
          </a:p>
        </p:txBody>
      </p:sp>
    </p:spTree>
    <p:extLst>
      <p:ext uri="{BB962C8B-B14F-4D97-AF65-F5344CB8AC3E}">
        <p14:creationId xmlns:p14="http://schemas.microsoft.com/office/powerpoint/2010/main" val="1934467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FB516C1-ECFD-44D0-90D8-AECDFE0530C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CA6DB6A-56A0-4E2D-B0B5-45869991FB2E}"/>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25A90F5-2691-45D3-B55C-ACE090ABD87D}"/>
              </a:ext>
            </a:extLst>
          </p:cNvPr>
          <p:cNvSpPr>
            <a:spLocks noGrp="1"/>
          </p:cNvSpPr>
          <p:nvPr>
            <p:ph type="dt" sz="half" idx="10"/>
          </p:nvPr>
        </p:nvSpPr>
        <p:spPr/>
        <p:txBody>
          <a:bodyPr/>
          <a:lstStyle/>
          <a:p>
            <a:fld id="{D70F5AA5-0ED7-4FF9-AE2D-1C8FA1A3A1F2}" type="datetimeFigureOut">
              <a:rPr lang="he-IL" smtClean="0"/>
              <a:t>כ"ג/תשרי/תשפ"א</a:t>
            </a:fld>
            <a:endParaRPr lang="he-IL"/>
          </a:p>
        </p:txBody>
      </p:sp>
      <p:sp>
        <p:nvSpPr>
          <p:cNvPr id="5" name="מציין מיקום של כותרת תחתונה 4">
            <a:extLst>
              <a:ext uri="{FF2B5EF4-FFF2-40B4-BE49-F238E27FC236}">
                <a16:creationId xmlns:a16="http://schemas.microsoft.com/office/drawing/2014/main" id="{814A8BEB-5241-43D2-82B2-E98B5253E1C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236CE52-818D-4825-A95B-FBCDDF87943F}"/>
              </a:ext>
            </a:extLst>
          </p:cNvPr>
          <p:cNvSpPr>
            <a:spLocks noGrp="1"/>
          </p:cNvSpPr>
          <p:nvPr>
            <p:ph type="sldNum" sz="quarter" idx="12"/>
          </p:nvPr>
        </p:nvSpPr>
        <p:spPr/>
        <p:txBody>
          <a:bodyPr/>
          <a:lstStyle/>
          <a:p>
            <a:fld id="{4F551EBC-5237-4C1F-8768-C4EEB99A8921}" type="slidenum">
              <a:rPr lang="he-IL" smtClean="0"/>
              <a:t>‹#›</a:t>
            </a:fld>
            <a:endParaRPr lang="he-IL"/>
          </a:p>
        </p:txBody>
      </p:sp>
    </p:spTree>
    <p:extLst>
      <p:ext uri="{BB962C8B-B14F-4D97-AF65-F5344CB8AC3E}">
        <p14:creationId xmlns:p14="http://schemas.microsoft.com/office/powerpoint/2010/main" val="330989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E9787A-9C0A-4AEE-8461-49DD1154A940}"/>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848BC4E-4A32-477F-96D2-75C8BB0D7A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AD279607-29DB-4EAA-8CEB-533BCF5BE6FE}"/>
              </a:ext>
            </a:extLst>
          </p:cNvPr>
          <p:cNvSpPr>
            <a:spLocks noGrp="1"/>
          </p:cNvSpPr>
          <p:nvPr>
            <p:ph type="dt" sz="half" idx="10"/>
          </p:nvPr>
        </p:nvSpPr>
        <p:spPr/>
        <p:txBody>
          <a:bodyPr/>
          <a:lstStyle/>
          <a:p>
            <a:fld id="{D70F5AA5-0ED7-4FF9-AE2D-1C8FA1A3A1F2}" type="datetimeFigureOut">
              <a:rPr lang="he-IL" smtClean="0"/>
              <a:t>כ"ג/תשרי/תשפ"א</a:t>
            </a:fld>
            <a:endParaRPr lang="he-IL"/>
          </a:p>
        </p:txBody>
      </p:sp>
      <p:sp>
        <p:nvSpPr>
          <p:cNvPr id="5" name="מציין מיקום של כותרת תחתונה 4">
            <a:extLst>
              <a:ext uri="{FF2B5EF4-FFF2-40B4-BE49-F238E27FC236}">
                <a16:creationId xmlns:a16="http://schemas.microsoft.com/office/drawing/2014/main" id="{4CA31D75-6B6C-402E-85F8-09B8F4C1CD9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B3A4DEE-F69D-4169-8A56-44D7EF49429C}"/>
              </a:ext>
            </a:extLst>
          </p:cNvPr>
          <p:cNvSpPr>
            <a:spLocks noGrp="1"/>
          </p:cNvSpPr>
          <p:nvPr>
            <p:ph type="sldNum" sz="quarter" idx="12"/>
          </p:nvPr>
        </p:nvSpPr>
        <p:spPr/>
        <p:txBody>
          <a:bodyPr/>
          <a:lstStyle/>
          <a:p>
            <a:fld id="{4F551EBC-5237-4C1F-8768-C4EEB99A8921}" type="slidenum">
              <a:rPr lang="he-IL" smtClean="0"/>
              <a:t>‹#›</a:t>
            </a:fld>
            <a:endParaRPr lang="he-IL"/>
          </a:p>
        </p:txBody>
      </p:sp>
    </p:spTree>
    <p:extLst>
      <p:ext uri="{BB962C8B-B14F-4D97-AF65-F5344CB8AC3E}">
        <p14:creationId xmlns:p14="http://schemas.microsoft.com/office/powerpoint/2010/main" val="1251008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7F9437A-C2A2-4269-9178-EFEDCEE5D9F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581A89D-9485-43D1-95A9-D6BE03958432}"/>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6AAF87D3-3E6F-4354-A890-EC443B7F837A}"/>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DEF65B24-C974-4A1E-8F55-78B076817DC9}"/>
              </a:ext>
            </a:extLst>
          </p:cNvPr>
          <p:cNvSpPr>
            <a:spLocks noGrp="1"/>
          </p:cNvSpPr>
          <p:nvPr>
            <p:ph type="dt" sz="half" idx="10"/>
          </p:nvPr>
        </p:nvSpPr>
        <p:spPr/>
        <p:txBody>
          <a:bodyPr/>
          <a:lstStyle/>
          <a:p>
            <a:fld id="{D70F5AA5-0ED7-4FF9-AE2D-1C8FA1A3A1F2}" type="datetimeFigureOut">
              <a:rPr lang="he-IL" smtClean="0"/>
              <a:t>כ"ג/תשרי/תשפ"א</a:t>
            </a:fld>
            <a:endParaRPr lang="he-IL"/>
          </a:p>
        </p:txBody>
      </p:sp>
      <p:sp>
        <p:nvSpPr>
          <p:cNvPr id="6" name="מציין מיקום של כותרת תחתונה 5">
            <a:extLst>
              <a:ext uri="{FF2B5EF4-FFF2-40B4-BE49-F238E27FC236}">
                <a16:creationId xmlns:a16="http://schemas.microsoft.com/office/drawing/2014/main" id="{BDF2E33C-4024-4EB0-AA9F-4C42F62510C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867D4BA-1349-47DF-A820-6FEBCE4BE60F}"/>
              </a:ext>
            </a:extLst>
          </p:cNvPr>
          <p:cNvSpPr>
            <a:spLocks noGrp="1"/>
          </p:cNvSpPr>
          <p:nvPr>
            <p:ph type="sldNum" sz="quarter" idx="12"/>
          </p:nvPr>
        </p:nvSpPr>
        <p:spPr/>
        <p:txBody>
          <a:bodyPr/>
          <a:lstStyle/>
          <a:p>
            <a:fld id="{4F551EBC-5237-4C1F-8768-C4EEB99A8921}" type="slidenum">
              <a:rPr lang="he-IL" smtClean="0"/>
              <a:t>‹#›</a:t>
            </a:fld>
            <a:endParaRPr lang="he-IL"/>
          </a:p>
        </p:txBody>
      </p:sp>
    </p:spTree>
    <p:extLst>
      <p:ext uri="{BB962C8B-B14F-4D97-AF65-F5344CB8AC3E}">
        <p14:creationId xmlns:p14="http://schemas.microsoft.com/office/powerpoint/2010/main" val="12004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5DA7AC-E785-4251-8CF2-2A242605C178}"/>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76F471E-2145-4273-97FE-A96857B1B5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97B8C6EA-43D8-44C4-8DC2-B620066BE46B}"/>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165F8474-7776-44A0-891B-D929EE5876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A2D5343E-E6C9-43DE-9BE5-70EE66BFAF6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0FF1AFF4-B10F-4101-A3A6-F6AAEBD1EF69}"/>
              </a:ext>
            </a:extLst>
          </p:cNvPr>
          <p:cNvSpPr>
            <a:spLocks noGrp="1"/>
          </p:cNvSpPr>
          <p:nvPr>
            <p:ph type="dt" sz="half" idx="10"/>
          </p:nvPr>
        </p:nvSpPr>
        <p:spPr/>
        <p:txBody>
          <a:bodyPr/>
          <a:lstStyle/>
          <a:p>
            <a:fld id="{D70F5AA5-0ED7-4FF9-AE2D-1C8FA1A3A1F2}" type="datetimeFigureOut">
              <a:rPr lang="he-IL" smtClean="0"/>
              <a:t>כ"ג/תשרי/תשפ"א</a:t>
            </a:fld>
            <a:endParaRPr lang="he-IL"/>
          </a:p>
        </p:txBody>
      </p:sp>
      <p:sp>
        <p:nvSpPr>
          <p:cNvPr id="8" name="מציין מיקום של כותרת תחתונה 7">
            <a:extLst>
              <a:ext uri="{FF2B5EF4-FFF2-40B4-BE49-F238E27FC236}">
                <a16:creationId xmlns:a16="http://schemas.microsoft.com/office/drawing/2014/main" id="{270C3A96-34A5-4765-87DD-4CDBD74C08B3}"/>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3BAA6E42-D609-4D17-B368-21AC4292A8EE}"/>
              </a:ext>
            </a:extLst>
          </p:cNvPr>
          <p:cNvSpPr>
            <a:spLocks noGrp="1"/>
          </p:cNvSpPr>
          <p:nvPr>
            <p:ph type="sldNum" sz="quarter" idx="12"/>
          </p:nvPr>
        </p:nvSpPr>
        <p:spPr/>
        <p:txBody>
          <a:bodyPr/>
          <a:lstStyle/>
          <a:p>
            <a:fld id="{4F551EBC-5237-4C1F-8768-C4EEB99A8921}" type="slidenum">
              <a:rPr lang="he-IL" smtClean="0"/>
              <a:t>‹#›</a:t>
            </a:fld>
            <a:endParaRPr lang="he-IL"/>
          </a:p>
        </p:txBody>
      </p:sp>
    </p:spTree>
    <p:extLst>
      <p:ext uri="{BB962C8B-B14F-4D97-AF65-F5344CB8AC3E}">
        <p14:creationId xmlns:p14="http://schemas.microsoft.com/office/powerpoint/2010/main" val="666464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ED3CA84-FFF1-447D-9ED2-366B3DD7900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70297D98-D0E4-4D7A-90B6-68A4666A7A36}"/>
              </a:ext>
            </a:extLst>
          </p:cNvPr>
          <p:cNvSpPr>
            <a:spLocks noGrp="1"/>
          </p:cNvSpPr>
          <p:nvPr>
            <p:ph type="dt" sz="half" idx="10"/>
          </p:nvPr>
        </p:nvSpPr>
        <p:spPr/>
        <p:txBody>
          <a:bodyPr/>
          <a:lstStyle/>
          <a:p>
            <a:fld id="{D70F5AA5-0ED7-4FF9-AE2D-1C8FA1A3A1F2}" type="datetimeFigureOut">
              <a:rPr lang="he-IL" smtClean="0"/>
              <a:t>כ"ג/תשרי/תשפ"א</a:t>
            </a:fld>
            <a:endParaRPr lang="he-IL"/>
          </a:p>
        </p:txBody>
      </p:sp>
      <p:sp>
        <p:nvSpPr>
          <p:cNvPr id="4" name="מציין מיקום של כותרת תחתונה 3">
            <a:extLst>
              <a:ext uri="{FF2B5EF4-FFF2-40B4-BE49-F238E27FC236}">
                <a16:creationId xmlns:a16="http://schemas.microsoft.com/office/drawing/2014/main" id="{57F76C1A-7B26-4332-A9A2-166936D5402F}"/>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B6FF4A93-0E00-42F9-BD42-B7551CF6B624}"/>
              </a:ext>
            </a:extLst>
          </p:cNvPr>
          <p:cNvSpPr>
            <a:spLocks noGrp="1"/>
          </p:cNvSpPr>
          <p:nvPr>
            <p:ph type="sldNum" sz="quarter" idx="12"/>
          </p:nvPr>
        </p:nvSpPr>
        <p:spPr/>
        <p:txBody>
          <a:bodyPr/>
          <a:lstStyle/>
          <a:p>
            <a:fld id="{4F551EBC-5237-4C1F-8768-C4EEB99A8921}" type="slidenum">
              <a:rPr lang="he-IL" smtClean="0"/>
              <a:t>‹#›</a:t>
            </a:fld>
            <a:endParaRPr lang="he-IL"/>
          </a:p>
        </p:txBody>
      </p:sp>
    </p:spTree>
    <p:extLst>
      <p:ext uri="{BB962C8B-B14F-4D97-AF65-F5344CB8AC3E}">
        <p14:creationId xmlns:p14="http://schemas.microsoft.com/office/powerpoint/2010/main" val="107642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12AD6B81-9B3D-4623-8DFA-A9859AA971D0}"/>
              </a:ext>
            </a:extLst>
          </p:cNvPr>
          <p:cNvSpPr>
            <a:spLocks noGrp="1"/>
          </p:cNvSpPr>
          <p:nvPr>
            <p:ph type="dt" sz="half" idx="10"/>
          </p:nvPr>
        </p:nvSpPr>
        <p:spPr/>
        <p:txBody>
          <a:bodyPr/>
          <a:lstStyle/>
          <a:p>
            <a:fld id="{D70F5AA5-0ED7-4FF9-AE2D-1C8FA1A3A1F2}" type="datetimeFigureOut">
              <a:rPr lang="he-IL" smtClean="0"/>
              <a:t>כ"ג/תשרי/תשפ"א</a:t>
            </a:fld>
            <a:endParaRPr lang="he-IL"/>
          </a:p>
        </p:txBody>
      </p:sp>
      <p:sp>
        <p:nvSpPr>
          <p:cNvPr id="3" name="מציין מיקום של כותרת תחתונה 2">
            <a:extLst>
              <a:ext uri="{FF2B5EF4-FFF2-40B4-BE49-F238E27FC236}">
                <a16:creationId xmlns:a16="http://schemas.microsoft.com/office/drawing/2014/main" id="{A4F0145D-E79A-4631-B1E4-BA4E1884337B}"/>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2FA842D1-5298-47EB-8FA3-2FC335C8A587}"/>
              </a:ext>
            </a:extLst>
          </p:cNvPr>
          <p:cNvSpPr>
            <a:spLocks noGrp="1"/>
          </p:cNvSpPr>
          <p:nvPr>
            <p:ph type="sldNum" sz="quarter" idx="12"/>
          </p:nvPr>
        </p:nvSpPr>
        <p:spPr/>
        <p:txBody>
          <a:bodyPr/>
          <a:lstStyle/>
          <a:p>
            <a:fld id="{4F551EBC-5237-4C1F-8768-C4EEB99A8921}" type="slidenum">
              <a:rPr lang="he-IL" smtClean="0"/>
              <a:t>‹#›</a:t>
            </a:fld>
            <a:endParaRPr lang="he-IL"/>
          </a:p>
        </p:txBody>
      </p:sp>
    </p:spTree>
    <p:extLst>
      <p:ext uri="{BB962C8B-B14F-4D97-AF65-F5344CB8AC3E}">
        <p14:creationId xmlns:p14="http://schemas.microsoft.com/office/powerpoint/2010/main" val="1127004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0F928F5-DD88-4EED-A308-5239F75F8932}"/>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7B73E29-6C14-4848-9DC1-8C3DCF797D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BC719269-E5B9-4106-875A-2E0972EA1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9ACDD5E7-B398-4E09-A71B-EEE0FBB91C26}"/>
              </a:ext>
            </a:extLst>
          </p:cNvPr>
          <p:cNvSpPr>
            <a:spLocks noGrp="1"/>
          </p:cNvSpPr>
          <p:nvPr>
            <p:ph type="dt" sz="half" idx="10"/>
          </p:nvPr>
        </p:nvSpPr>
        <p:spPr/>
        <p:txBody>
          <a:bodyPr/>
          <a:lstStyle/>
          <a:p>
            <a:fld id="{D70F5AA5-0ED7-4FF9-AE2D-1C8FA1A3A1F2}" type="datetimeFigureOut">
              <a:rPr lang="he-IL" smtClean="0"/>
              <a:t>כ"ג/תשרי/תשפ"א</a:t>
            </a:fld>
            <a:endParaRPr lang="he-IL"/>
          </a:p>
        </p:txBody>
      </p:sp>
      <p:sp>
        <p:nvSpPr>
          <p:cNvPr id="6" name="מציין מיקום של כותרת תחתונה 5">
            <a:extLst>
              <a:ext uri="{FF2B5EF4-FFF2-40B4-BE49-F238E27FC236}">
                <a16:creationId xmlns:a16="http://schemas.microsoft.com/office/drawing/2014/main" id="{244900CB-CF51-4BF1-A2E7-DA39AB7D9D6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1E97A9B4-BB17-4B6B-A4BD-66DA655B9D6F}"/>
              </a:ext>
            </a:extLst>
          </p:cNvPr>
          <p:cNvSpPr>
            <a:spLocks noGrp="1"/>
          </p:cNvSpPr>
          <p:nvPr>
            <p:ph type="sldNum" sz="quarter" idx="12"/>
          </p:nvPr>
        </p:nvSpPr>
        <p:spPr/>
        <p:txBody>
          <a:bodyPr/>
          <a:lstStyle/>
          <a:p>
            <a:fld id="{4F551EBC-5237-4C1F-8768-C4EEB99A8921}" type="slidenum">
              <a:rPr lang="he-IL" smtClean="0"/>
              <a:t>‹#›</a:t>
            </a:fld>
            <a:endParaRPr lang="he-IL"/>
          </a:p>
        </p:txBody>
      </p:sp>
    </p:spTree>
    <p:extLst>
      <p:ext uri="{BB962C8B-B14F-4D97-AF65-F5344CB8AC3E}">
        <p14:creationId xmlns:p14="http://schemas.microsoft.com/office/powerpoint/2010/main" val="2613587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BB04B23-66E0-4E48-8E17-1A97B914E8B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748B894D-C406-4EC1-9E1B-B394C65714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FB729116-94D8-4F60-A82E-8EDEB7660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0FFFC6A8-7017-4136-80EE-14D4CF574F08}"/>
              </a:ext>
            </a:extLst>
          </p:cNvPr>
          <p:cNvSpPr>
            <a:spLocks noGrp="1"/>
          </p:cNvSpPr>
          <p:nvPr>
            <p:ph type="dt" sz="half" idx="10"/>
          </p:nvPr>
        </p:nvSpPr>
        <p:spPr/>
        <p:txBody>
          <a:bodyPr/>
          <a:lstStyle/>
          <a:p>
            <a:fld id="{D70F5AA5-0ED7-4FF9-AE2D-1C8FA1A3A1F2}" type="datetimeFigureOut">
              <a:rPr lang="he-IL" smtClean="0"/>
              <a:t>כ"ג/תשרי/תשפ"א</a:t>
            </a:fld>
            <a:endParaRPr lang="he-IL"/>
          </a:p>
        </p:txBody>
      </p:sp>
      <p:sp>
        <p:nvSpPr>
          <p:cNvPr id="6" name="מציין מיקום של כותרת תחתונה 5">
            <a:extLst>
              <a:ext uri="{FF2B5EF4-FFF2-40B4-BE49-F238E27FC236}">
                <a16:creationId xmlns:a16="http://schemas.microsoft.com/office/drawing/2014/main" id="{9298B9AC-7C57-4C72-8129-99B9BBF63AA7}"/>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046F95E-1210-4A90-81E4-DF249D9434D8}"/>
              </a:ext>
            </a:extLst>
          </p:cNvPr>
          <p:cNvSpPr>
            <a:spLocks noGrp="1"/>
          </p:cNvSpPr>
          <p:nvPr>
            <p:ph type="sldNum" sz="quarter" idx="12"/>
          </p:nvPr>
        </p:nvSpPr>
        <p:spPr/>
        <p:txBody>
          <a:bodyPr/>
          <a:lstStyle/>
          <a:p>
            <a:fld id="{4F551EBC-5237-4C1F-8768-C4EEB99A8921}" type="slidenum">
              <a:rPr lang="he-IL" smtClean="0"/>
              <a:t>‹#›</a:t>
            </a:fld>
            <a:endParaRPr lang="he-IL"/>
          </a:p>
        </p:txBody>
      </p:sp>
    </p:spTree>
    <p:extLst>
      <p:ext uri="{BB962C8B-B14F-4D97-AF65-F5344CB8AC3E}">
        <p14:creationId xmlns:p14="http://schemas.microsoft.com/office/powerpoint/2010/main" val="34706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2FA0ED25-C722-40CD-B3B0-CB5972DEE64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3286532-7955-4973-B871-3C309158DA1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E9A4CAA-0338-4EBA-97AA-CB7536E1F1E6}"/>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70F5AA5-0ED7-4FF9-AE2D-1C8FA1A3A1F2}" type="datetimeFigureOut">
              <a:rPr lang="he-IL" smtClean="0"/>
              <a:t>כ"ג/תשרי/תשפ"א</a:t>
            </a:fld>
            <a:endParaRPr lang="he-IL"/>
          </a:p>
        </p:txBody>
      </p:sp>
      <p:sp>
        <p:nvSpPr>
          <p:cNvPr id="5" name="מציין מיקום של כותרת תחתונה 4">
            <a:extLst>
              <a:ext uri="{FF2B5EF4-FFF2-40B4-BE49-F238E27FC236}">
                <a16:creationId xmlns:a16="http://schemas.microsoft.com/office/drawing/2014/main" id="{95F799FA-A118-48F9-BE55-0221E3CB83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61D5A752-63BB-4874-AB53-32B48FF339A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F551EBC-5237-4C1F-8768-C4EEB99A8921}" type="slidenum">
              <a:rPr lang="he-IL" smtClean="0"/>
              <a:t>‹#›</a:t>
            </a:fld>
            <a:endParaRPr lang="he-IL"/>
          </a:p>
        </p:txBody>
      </p:sp>
    </p:spTree>
    <p:extLst>
      <p:ext uri="{BB962C8B-B14F-4D97-AF65-F5344CB8AC3E}">
        <p14:creationId xmlns:p14="http://schemas.microsoft.com/office/powerpoint/2010/main" val="2322707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3 | Sh&amp;R">
            <a:extLst>
              <a:ext uri="{FF2B5EF4-FFF2-40B4-BE49-F238E27FC236}">
                <a16:creationId xmlns:a16="http://schemas.microsoft.com/office/drawing/2014/main" id="{E30A242E-56DD-4D33-854D-5E98E83B2A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75156" y="-2675158"/>
            <a:ext cx="6841684" cy="12192001"/>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54529463-764A-41DC-BA50-834D35E08B48}"/>
              </a:ext>
            </a:extLst>
          </p:cNvPr>
          <p:cNvSpPr/>
          <p:nvPr/>
        </p:nvSpPr>
        <p:spPr>
          <a:xfrm>
            <a:off x="3438060" y="1720426"/>
            <a:ext cx="5315879" cy="3046988"/>
          </a:xfrm>
          <a:prstGeom prst="rect">
            <a:avLst/>
          </a:prstGeom>
          <a:noFill/>
        </p:spPr>
        <p:txBody>
          <a:bodyPr wrap="none" lIns="91440" tIns="45720" rIns="91440" bIns="45720">
            <a:spAutoFit/>
          </a:bodyPr>
          <a:lstStyle/>
          <a:p>
            <a:pPr algn="ctr"/>
            <a:r>
              <a:rPr lang="he-IL" sz="9600" b="0" cap="none" spc="0" dirty="0">
                <a:ln w="0"/>
                <a:solidFill>
                  <a:schemeClr val="tx1"/>
                </a:solidFill>
                <a:effectLst>
                  <a:outerShdw blurRad="38100" dist="19050" dir="2700000" algn="tl" rotWithShape="0">
                    <a:schemeClr val="dk1">
                      <a:alpha val="40000"/>
                    </a:schemeClr>
                  </a:outerShdw>
                </a:effectLst>
                <a:cs typeface="AdamaMF" pitchFamily="2" charset="-79"/>
              </a:rPr>
              <a:t>שיעור חזרה </a:t>
            </a:r>
          </a:p>
          <a:p>
            <a:pPr algn="ctr"/>
            <a:r>
              <a:rPr lang="he-IL" sz="9600" b="0" cap="none" spc="0" dirty="0">
                <a:ln w="0"/>
                <a:solidFill>
                  <a:schemeClr val="tx1"/>
                </a:solidFill>
                <a:effectLst>
                  <a:outerShdw blurRad="38100" dist="19050" dir="2700000" algn="tl" rotWithShape="0">
                    <a:schemeClr val="dk1">
                      <a:alpha val="40000"/>
                    </a:schemeClr>
                  </a:outerShdw>
                </a:effectLst>
                <a:cs typeface="AdamaMF" pitchFamily="2" charset="-79"/>
              </a:rPr>
              <a:t>לאחר החגים</a:t>
            </a:r>
          </a:p>
        </p:txBody>
      </p:sp>
      <p:sp>
        <p:nvSpPr>
          <p:cNvPr id="5" name="מלבן 4">
            <a:extLst>
              <a:ext uri="{FF2B5EF4-FFF2-40B4-BE49-F238E27FC236}">
                <a16:creationId xmlns:a16="http://schemas.microsoft.com/office/drawing/2014/main" id="{FF6DA5EC-B4C1-4EFD-AF38-C339B02283C1}"/>
              </a:ext>
            </a:extLst>
          </p:cNvPr>
          <p:cNvSpPr/>
          <p:nvPr/>
        </p:nvSpPr>
        <p:spPr>
          <a:xfrm>
            <a:off x="3676909" y="5779807"/>
            <a:ext cx="5357557" cy="400110"/>
          </a:xfrm>
          <a:prstGeom prst="rect">
            <a:avLst/>
          </a:prstGeom>
          <a:noFill/>
        </p:spPr>
        <p:txBody>
          <a:bodyPr wrap="none" lIns="91440" tIns="45720" rIns="91440" bIns="45720">
            <a:spAutoFit/>
          </a:bodyPr>
          <a:lstStyle/>
          <a:p>
            <a:pPr algn="ctr"/>
            <a:r>
              <a:rPr lang="he-IL" sz="2000" b="0" cap="none" spc="0" dirty="0">
                <a:ln w="0"/>
                <a:solidFill>
                  <a:schemeClr val="tx1"/>
                </a:solidFill>
                <a:effectLst>
                  <a:outerShdw blurRad="38100" dist="19050" dir="2700000" algn="tl" rotWithShape="0">
                    <a:schemeClr val="dk1">
                      <a:alpha val="40000"/>
                    </a:schemeClr>
                  </a:outerShdw>
                </a:effectLst>
              </a:rPr>
              <a:t>עריכת המצגת: אילנית טל- יועצת בי"ס גולדווטר אילת</a:t>
            </a:r>
          </a:p>
        </p:txBody>
      </p:sp>
    </p:spTree>
    <p:extLst>
      <p:ext uri="{BB962C8B-B14F-4D97-AF65-F5344CB8AC3E}">
        <p14:creationId xmlns:p14="http://schemas.microsoft.com/office/powerpoint/2010/main" val="3380720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2AD663EC-ABE5-4E16-AE19-9AE61374937C}"/>
              </a:ext>
            </a:extLst>
          </p:cNvPr>
          <p:cNvSpPr/>
          <p:nvPr/>
        </p:nvSpPr>
        <p:spPr>
          <a:xfrm>
            <a:off x="4894053" y="2057676"/>
            <a:ext cx="6505307" cy="830997"/>
          </a:xfrm>
          <a:prstGeom prst="rect">
            <a:avLst/>
          </a:prstGeom>
        </p:spPr>
        <p:txBody>
          <a:bodyPr wrap="none">
            <a:spAutoFit/>
          </a:bodyPr>
          <a:lstStyle/>
          <a:p>
            <a:pPr lvl="0"/>
            <a:r>
              <a:rPr lang="he-IL" sz="4800" dirty="0">
                <a:latin typeface="Calibri" panose="020F0502020204030204" pitchFamily="34" charset="0"/>
                <a:cs typeface="David" panose="020E0502060401010101" pitchFamily="34" charset="-79"/>
              </a:rPr>
              <a:t>מי שהצליח לעשות ספורט....</a:t>
            </a:r>
            <a:endParaRPr lang="en-US" sz="4800" dirty="0">
              <a:latin typeface="Calibri" panose="020F0502020204030204" pitchFamily="34" charset="0"/>
              <a:cs typeface="David" panose="020E0502060401010101" pitchFamily="34" charset="-79"/>
            </a:endParaRPr>
          </a:p>
        </p:txBody>
      </p:sp>
      <p:sp>
        <p:nvSpPr>
          <p:cNvPr id="3" name="מלבן 2">
            <a:extLst>
              <a:ext uri="{FF2B5EF4-FFF2-40B4-BE49-F238E27FC236}">
                <a16:creationId xmlns:a16="http://schemas.microsoft.com/office/drawing/2014/main" id="{98DB860F-D2FA-4189-9845-1EE949977C1A}"/>
              </a:ext>
            </a:extLst>
          </p:cNvPr>
          <p:cNvSpPr/>
          <p:nvPr/>
        </p:nvSpPr>
        <p:spPr>
          <a:xfrm>
            <a:off x="4298538" y="390389"/>
            <a:ext cx="7529625" cy="769441"/>
          </a:xfrm>
          <a:prstGeom prst="rect">
            <a:avLst/>
          </a:prstGeom>
          <a:noFill/>
        </p:spPr>
        <p:txBody>
          <a:bodyPr wrap="none" lIns="91440" tIns="45720" rIns="91440" bIns="45720">
            <a:spAutoFit/>
          </a:bodyPr>
          <a:lstStyle/>
          <a:p>
            <a:pPr algn="ctr"/>
            <a:r>
              <a:rPr lang="he-IL" sz="4400" b="1" cap="none"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יפתחו מצלמות רק מי ש.....</a:t>
            </a:r>
          </a:p>
        </p:txBody>
      </p:sp>
      <p:pic>
        <p:nvPicPr>
          <p:cNvPr id="9218" name="Picture 2" descr="Short, Effective and Efficient Upper Body Workout">
            <a:extLst>
              <a:ext uri="{FF2B5EF4-FFF2-40B4-BE49-F238E27FC236}">
                <a16:creationId xmlns:a16="http://schemas.microsoft.com/office/drawing/2014/main" id="{037FE53E-1B91-4922-994F-4A398350162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19453" y="3238922"/>
            <a:ext cx="4297674" cy="28651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Strength Training Workouts You Can Do with a Balance Pad | PRO TIPS by  DICK'S Sporting Goods">
            <a:extLst>
              <a:ext uri="{FF2B5EF4-FFF2-40B4-BE49-F238E27FC236}">
                <a16:creationId xmlns:a16="http://schemas.microsoft.com/office/drawing/2014/main" id="{6F45D562-50FF-4F13-A0A2-72B0AFFF06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Tree>
    <p:extLst>
      <p:ext uri="{BB962C8B-B14F-4D97-AF65-F5344CB8AC3E}">
        <p14:creationId xmlns:p14="http://schemas.microsoft.com/office/powerpoint/2010/main" val="3457670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2AD663EC-ABE5-4E16-AE19-9AE61374937C}"/>
              </a:ext>
            </a:extLst>
          </p:cNvPr>
          <p:cNvSpPr/>
          <p:nvPr/>
        </p:nvSpPr>
        <p:spPr>
          <a:xfrm>
            <a:off x="5012675" y="2057676"/>
            <a:ext cx="6386685" cy="830997"/>
          </a:xfrm>
          <a:prstGeom prst="rect">
            <a:avLst/>
          </a:prstGeom>
        </p:spPr>
        <p:txBody>
          <a:bodyPr wrap="none">
            <a:spAutoFit/>
          </a:bodyPr>
          <a:lstStyle/>
          <a:p>
            <a:pPr lvl="0"/>
            <a:r>
              <a:rPr lang="he-IL" sz="4800" dirty="0">
                <a:latin typeface="Calibri" panose="020F0502020204030204" pitchFamily="34" charset="0"/>
                <a:cs typeface="David" panose="020E0502060401010101" pitchFamily="34" charset="-79"/>
              </a:rPr>
              <a:t>מי ש"חרש" את </a:t>
            </a:r>
            <a:r>
              <a:rPr lang="he-IL" sz="4800" dirty="0" err="1">
                <a:latin typeface="Calibri" panose="020F0502020204030204" pitchFamily="34" charset="0"/>
                <a:cs typeface="David" panose="020E0502060401010101" pitchFamily="34" charset="-79"/>
              </a:rPr>
              <a:t>נטפליקס</a:t>
            </a:r>
            <a:r>
              <a:rPr lang="he-IL" sz="4800" dirty="0">
                <a:latin typeface="Calibri" panose="020F0502020204030204" pitchFamily="34" charset="0"/>
                <a:cs typeface="David" panose="020E0502060401010101" pitchFamily="34" charset="-79"/>
              </a:rPr>
              <a:t>....</a:t>
            </a:r>
            <a:endParaRPr lang="en-US" sz="4800" dirty="0">
              <a:latin typeface="Calibri" panose="020F0502020204030204" pitchFamily="34" charset="0"/>
              <a:cs typeface="David" panose="020E0502060401010101" pitchFamily="34" charset="-79"/>
            </a:endParaRPr>
          </a:p>
        </p:txBody>
      </p:sp>
      <p:sp>
        <p:nvSpPr>
          <p:cNvPr id="3" name="מלבן 2">
            <a:extLst>
              <a:ext uri="{FF2B5EF4-FFF2-40B4-BE49-F238E27FC236}">
                <a16:creationId xmlns:a16="http://schemas.microsoft.com/office/drawing/2014/main" id="{98DB860F-D2FA-4189-9845-1EE949977C1A}"/>
              </a:ext>
            </a:extLst>
          </p:cNvPr>
          <p:cNvSpPr/>
          <p:nvPr/>
        </p:nvSpPr>
        <p:spPr>
          <a:xfrm>
            <a:off x="4298538" y="390389"/>
            <a:ext cx="7529625" cy="769441"/>
          </a:xfrm>
          <a:prstGeom prst="rect">
            <a:avLst/>
          </a:prstGeom>
          <a:noFill/>
        </p:spPr>
        <p:txBody>
          <a:bodyPr wrap="none" lIns="91440" tIns="45720" rIns="91440" bIns="45720">
            <a:spAutoFit/>
          </a:bodyPr>
          <a:lstStyle/>
          <a:p>
            <a:pPr algn="ctr"/>
            <a:r>
              <a:rPr lang="he-IL" sz="4400" b="1" cap="none"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יפתחו מצלמות רק מי ש.....</a:t>
            </a:r>
          </a:p>
        </p:txBody>
      </p:sp>
      <p:sp>
        <p:nvSpPr>
          <p:cNvPr id="4" name="AutoShape 4" descr="Strength Training Workouts You Can Do with a Balance Pad | PRO TIPS by  DICK'S Sporting Goods">
            <a:extLst>
              <a:ext uri="{FF2B5EF4-FFF2-40B4-BE49-F238E27FC236}">
                <a16:creationId xmlns:a16="http://schemas.microsoft.com/office/drawing/2014/main" id="{6F45D562-50FF-4F13-A0A2-72B0AFFF06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242" name="Picture 2" descr="לראשונה ב&quot;נטפליקס&quot; – סדרה ביידיש - FXP">
            <a:extLst>
              <a:ext uri="{FF2B5EF4-FFF2-40B4-BE49-F238E27FC236}">
                <a16:creationId xmlns:a16="http://schemas.microsoft.com/office/drawing/2014/main" id="{48D743EB-8B7C-4BD7-B704-C89B8B38EBE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17023" y="3511076"/>
            <a:ext cx="4978977" cy="26827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207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2AD663EC-ABE5-4E16-AE19-9AE61374937C}"/>
              </a:ext>
            </a:extLst>
          </p:cNvPr>
          <p:cNvSpPr/>
          <p:nvPr/>
        </p:nvSpPr>
        <p:spPr>
          <a:xfrm>
            <a:off x="3023349" y="2057676"/>
            <a:ext cx="8376011" cy="1569660"/>
          </a:xfrm>
          <a:prstGeom prst="rect">
            <a:avLst/>
          </a:prstGeom>
        </p:spPr>
        <p:txBody>
          <a:bodyPr wrap="none">
            <a:spAutoFit/>
          </a:bodyPr>
          <a:lstStyle/>
          <a:p>
            <a:pPr lvl="0"/>
            <a:r>
              <a:rPr lang="he-IL" sz="4800" dirty="0">
                <a:latin typeface="Calibri" panose="020F0502020204030204" pitchFamily="34" charset="0"/>
                <a:cs typeface="David" panose="020E0502060401010101" pitchFamily="34" charset="-79"/>
              </a:rPr>
              <a:t>מי שלמד משהו חדש במהלך החופשה</a:t>
            </a:r>
          </a:p>
          <a:p>
            <a:pPr lvl="0"/>
            <a:r>
              <a:rPr lang="he-IL" sz="4800" dirty="0">
                <a:latin typeface="Calibri" panose="020F0502020204030204" pitchFamily="34" charset="0"/>
                <a:cs typeface="David" panose="020E0502060401010101" pitchFamily="34" charset="-79"/>
              </a:rPr>
              <a:t>(לבשל, לצייר, לנגן..)....</a:t>
            </a:r>
            <a:endParaRPr lang="en-US" sz="4800" dirty="0">
              <a:latin typeface="Calibri" panose="020F0502020204030204" pitchFamily="34" charset="0"/>
              <a:cs typeface="David" panose="020E0502060401010101" pitchFamily="34" charset="-79"/>
            </a:endParaRPr>
          </a:p>
        </p:txBody>
      </p:sp>
      <p:sp>
        <p:nvSpPr>
          <p:cNvPr id="3" name="מלבן 2">
            <a:extLst>
              <a:ext uri="{FF2B5EF4-FFF2-40B4-BE49-F238E27FC236}">
                <a16:creationId xmlns:a16="http://schemas.microsoft.com/office/drawing/2014/main" id="{98DB860F-D2FA-4189-9845-1EE949977C1A}"/>
              </a:ext>
            </a:extLst>
          </p:cNvPr>
          <p:cNvSpPr/>
          <p:nvPr/>
        </p:nvSpPr>
        <p:spPr>
          <a:xfrm>
            <a:off x="4298538" y="390389"/>
            <a:ext cx="7529625" cy="769441"/>
          </a:xfrm>
          <a:prstGeom prst="rect">
            <a:avLst/>
          </a:prstGeom>
          <a:noFill/>
        </p:spPr>
        <p:txBody>
          <a:bodyPr wrap="none" lIns="91440" tIns="45720" rIns="91440" bIns="45720">
            <a:spAutoFit/>
          </a:bodyPr>
          <a:lstStyle/>
          <a:p>
            <a:pPr algn="ctr"/>
            <a:r>
              <a:rPr lang="he-IL" sz="4400" b="1" cap="none"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יפתחו מצלמות רק מי ש.....</a:t>
            </a:r>
          </a:p>
        </p:txBody>
      </p:sp>
      <p:sp>
        <p:nvSpPr>
          <p:cNvPr id="4" name="AutoShape 4" descr="Strength Training Workouts You Can Do with a Balance Pad | PRO TIPS by  DICK'S Sporting Goods">
            <a:extLst>
              <a:ext uri="{FF2B5EF4-FFF2-40B4-BE49-F238E27FC236}">
                <a16:creationId xmlns:a16="http://schemas.microsoft.com/office/drawing/2014/main" id="{6F45D562-50FF-4F13-A0A2-72B0AFFF06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1266" name="Picture 2" descr="טבח - gif.ovh">
            <a:extLst>
              <a:ext uri="{FF2B5EF4-FFF2-40B4-BE49-F238E27FC236}">
                <a16:creationId xmlns:a16="http://schemas.microsoft.com/office/drawing/2014/main" id="{07CD7CBF-91B7-40B3-B035-82DA54F9181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26982" y="2564475"/>
            <a:ext cx="2423411" cy="335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993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2AD663EC-ABE5-4E16-AE19-9AE61374937C}"/>
              </a:ext>
            </a:extLst>
          </p:cNvPr>
          <p:cNvSpPr/>
          <p:nvPr/>
        </p:nvSpPr>
        <p:spPr>
          <a:xfrm>
            <a:off x="8233109" y="2057676"/>
            <a:ext cx="3166251" cy="830997"/>
          </a:xfrm>
          <a:prstGeom prst="rect">
            <a:avLst/>
          </a:prstGeom>
        </p:spPr>
        <p:txBody>
          <a:bodyPr wrap="none">
            <a:spAutoFit/>
          </a:bodyPr>
          <a:lstStyle/>
          <a:p>
            <a:pPr lvl="0"/>
            <a:r>
              <a:rPr lang="he-IL" sz="4800" dirty="0">
                <a:latin typeface="Calibri" panose="020F0502020204030204" pitchFamily="34" charset="0"/>
                <a:cs typeface="David" panose="020E0502060401010101" pitchFamily="34" charset="-79"/>
              </a:rPr>
              <a:t>הציעו אתם...</a:t>
            </a:r>
            <a:endParaRPr lang="en-US" sz="4800" dirty="0">
              <a:latin typeface="Calibri" panose="020F0502020204030204" pitchFamily="34" charset="0"/>
              <a:cs typeface="David" panose="020E0502060401010101" pitchFamily="34" charset="-79"/>
            </a:endParaRPr>
          </a:p>
        </p:txBody>
      </p:sp>
      <p:sp>
        <p:nvSpPr>
          <p:cNvPr id="3" name="מלבן 2">
            <a:extLst>
              <a:ext uri="{FF2B5EF4-FFF2-40B4-BE49-F238E27FC236}">
                <a16:creationId xmlns:a16="http://schemas.microsoft.com/office/drawing/2014/main" id="{98DB860F-D2FA-4189-9845-1EE949977C1A}"/>
              </a:ext>
            </a:extLst>
          </p:cNvPr>
          <p:cNvSpPr/>
          <p:nvPr/>
        </p:nvSpPr>
        <p:spPr>
          <a:xfrm>
            <a:off x="4298538" y="390389"/>
            <a:ext cx="7529625" cy="769441"/>
          </a:xfrm>
          <a:prstGeom prst="rect">
            <a:avLst/>
          </a:prstGeom>
          <a:noFill/>
        </p:spPr>
        <p:txBody>
          <a:bodyPr wrap="none" lIns="91440" tIns="45720" rIns="91440" bIns="45720">
            <a:spAutoFit/>
          </a:bodyPr>
          <a:lstStyle/>
          <a:p>
            <a:pPr algn="ctr"/>
            <a:r>
              <a:rPr lang="he-IL" sz="4400" b="1" cap="none"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יפתחו מצלמות רק מי ש.....</a:t>
            </a:r>
          </a:p>
        </p:txBody>
      </p:sp>
      <p:sp>
        <p:nvSpPr>
          <p:cNvPr id="4" name="AutoShape 4" descr="Strength Training Workouts You Can Do with a Balance Pad | PRO TIPS by  DICK'S Sporting Goods">
            <a:extLst>
              <a:ext uri="{FF2B5EF4-FFF2-40B4-BE49-F238E27FC236}">
                <a16:creationId xmlns:a16="http://schemas.microsoft.com/office/drawing/2014/main" id="{6F45D562-50FF-4F13-A0A2-72B0AFFF06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2290" name="Picture 2" descr="סמיילי - הרב של האינטרנט">
            <a:extLst>
              <a:ext uri="{FF2B5EF4-FFF2-40B4-BE49-F238E27FC236}">
                <a16:creationId xmlns:a16="http://schemas.microsoft.com/office/drawing/2014/main" id="{A9A996A7-C0D4-4104-80F1-06EDA5A6C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963" y="1937536"/>
            <a:ext cx="5604163" cy="4134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01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D5B0E9B2-8225-4F0E-AEF1-DABD9311385B}"/>
              </a:ext>
            </a:extLst>
          </p:cNvPr>
          <p:cNvSpPr/>
          <p:nvPr/>
        </p:nvSpPr>
        <p:spPr>
          <a:xfrm>
            <a:off x="540327" y="331357"/>
            <a:ext cx="11111346" cy="6005298"/>
          </a:xfrm>
          <a:prstGeom prst="rect">
            <a:avLst/>
          </a:prstGeom>
        </p:spPr>
        <p:txBody>
          <a:bodyPr wrap="square">
            <a:spAutoFit/>
          </a:bodyPr>
          <a:lstStyle/>
          <a:p>
            <a:pPr algn="ctr">
              <a:lnSpc>
                <a:spcPct val="107000"/>
              </a:lnSpc>
              <a:spcAft>
                <a:spcPts val="800"/>
              </a:spcAft>
            </a:pPr>
            <a:r>
              <a:rPr lang="he-IL" sz="2800" b="1" u="sng" dirty="0">
                <a:solidFill>
                  <a:srgbClr val="FF0000"/>
                </a:solidFill>
                <a:effectLst/>
                <a:latin typeface="Calibri" panose="020F0502020204030204" pitchFamily="34" charset="0"/>
                <a:ea typeface="Calibri" panose="020F0502020204030204" pitchFamily="34" charset="0"/>
                <a:cs typeface="David" panose="020E0502060401010101" pitchFamily="34" charset="-79"/>
              </a:rPr>
              <a:t>החוזקות שלנו</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he-IL" sz="2400" dirty="0">
                <a:latin typeface="Calibri" panose="020F0502020204030204" pitchFamily="34" charset="0"/>
                <a:ea typeface="Calibri" panose="020F0502020204030204" pitchFamily="34" charset="0"/>
                <a:cs typeface="David" panose="020E0502060401010101" pitchFamily="34" charset="-79"/>
              </a:rPr>
              <a:t>כמה רציתי לעשות אותו מאושר! כמה רציתי להביא לו-רק פעם אחת-איזה "כמעט טוב" אחד, במקום כל "המספיק" ו"המספיק בקושי" אבל לא יכולתי.</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he-IL" sz="2400" dirty="0">
                <a:latin typeface="Calibri" panose="020F0502020204030204" pitchFamily="34" charset="0"/>
                <a:ea typeface="Calibri" panose="020F0502020204030204" pitchFamily="34" charset="0"/>
                <a:cs typeface="David" panose="020E0502060401010101" pitchFamily="34" charset="-79"/>
              </a:rPr>
              <a:t>ביום שבת אחד, </a:t>
            </a:r>
            <a:r>
              <a:rPr lang="he-IL" sz="2400" dirty="0" err="1">
                <a:latin typeface="Calibri" panose="020F0502020204030204" pitchFamily="34" charset="0"/>
                <a:ea typeface="Calibri" panose="020F0502020204030204" pitchFamily="34" charset="0"/>
                <a:cs typeface="David" panose="020E0502060401010101" pitchFamily="34" charset="-79"/>
              </a:rPr>
              <a:t>כשרק</a:t>
            </a:r>
            <a:r>
              <a:rPr lang="he-IL" sz="2400" dirty="0">
                <a:latin typeface="Calibri" panose="020F0502020204030204" pitchFamily="34" charset="0"/>
                <a:ea typeface="Calibri" panose="020F0502020204030204" pitchFamily="34" charset="0"/>
                <a:cs typeface="David" panose="020E0502060401010101" pitchFamily="34" charset="-79"/>
              </a:rPr>
              <a:t> אבא ואני היינו בבית-הייתי אז אולי בכיתה ז או ח-החלטתי לדבר איתו על זה, להגיד לו שאני מצטער שאינני מביא לו אושר כמו שאחותי מביאה לו. הוא הקשיב לדברי, הסתכל עלי במבט האוהב שלו ובניגוד להרגלו, השתיק אותי ונתן לי את ההרצאה היפה ביותר ששמעתי בחיי.</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he-IL" sz="2400" dirty="0">
                <a:latin typeface="Calibri" panose="020F0502020204030204" pitchFamily="34" charset="0"/>
                <a:ea typeface="Calibri" panose="020F0502020204030204" pitchFamily="34" charset="0"/>
                <a:cs typeface="David" panose="020E0502060401010101" pitchFamily="34" charset="-79"/>
              </a:rPr>
              <a:t>"כשה' ברא את העולם הזה, הוא נתן לכל אחד מאיתנו חוזקות. </a:t>
            </a:r>
          </a:p>
          <a:p>
            <a:pPr algn="just">
              <a:lnSpc>
                <a:spcPct val="107000"/>
              </a:lnSpc>
              <a:spcAft>
                <a:spcPts val="800"/>
              </a:spcAft>
            </a:pPr>
            <a:r>
              <a:rPr lang="he-IL" sz="2400" dirty="0">
                <a:latin typeface="Calibri" panose="020F0502020204030204" pitchFamily="34" charset="0"/>
                <a:ea typeface="Calibri" panose="020F0502020204030204" pitchFamily="34" charset="0"/>
                <a:cs typeface="David" panose="020E0502060401010101" pitchFamily="34" charset="-79"/>
              </a:rPr>
              <a:t>לזאת הוא נתן יופי, ולאחר הוא נתן ידיים טובות, לזה הוא נתן כישרון במוזיקה, ולזו הוא נתן כישרון במתמטיקה. לא ניתן להאשים מישהו משום שאין לו את החוזקות  האלו או האלו. אנחנו יכולים להאשים רק אנשים שאינם מנצלים את החוזקות שיש להם. </a:t>
            </a:r>
          </a:p>
          <a:p>
            <a:pPr algn="just">
              <a:lnSpc>
                <a:spcPct val="107000"/>
              </a:lnSpc>
              <a:spcAft>
                <a:spcPts val="800"/>
              </a:spcAft>
            </a:pPr>
            <a:r>
              <a:rPr lang="he-IL" sz="2400" dirty="0">
                <a:latin typeface="Calibri" panose="020F0502020204030204" pitchFamily="34" charset="0"/>
                <a:ea typeface="Calibri" panose="020F0502020204030204" pitchFamily="34" charset="0"/>
                <a:cs typeface="David" panose="020E0502060401010101" pitchFamily="34" charset="-79"/>
              </a:rPr>
              <a:t>אל תתלונן, לפעמים לוקח לנו קצת זמן לגלות את החוזקות שלנו.</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he-IL" sz="2400" dirty="0">
                <a:latin typeface="Calibri" panose="020F0502020204030204" pitchFamily="34" charset="0"/>
                <a:ea typeface="Calibri" panose="020F0502020204030204" pitchFamily="34" charset="0"/>
                <a:cs typeface="David" panose="020E0502060401010101" pitchFamily="34" charset="-79"/>
              </a:rPr>
              <a:t>תהייה סבלן. יום אחד גם אתה תגלה את כל החוזקות שיש לך.</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he-IL" sz="2400" dirty="0">
                <a:latin typeface="Calibri" panose="020F0502020204030204" pitchFamily="34" charset="0"/>
                <a:ea typeface="Calibri" panose="020F0502020204030204" pitchFamily="34" charset="0"/>
                <a:cs typeface="David" panose="020E0502060401010101" pitchFamily="34" charset="-79"/>
              </a:rPr>
              <a:t>איך אהבתי אותו, את אבא שלי, באותו יום שבת!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446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8FC420F3-9A74-49DD-831E-D6DC7FB47B71}"/>
              </a:ext>
            </a:extLst>
          </p:cNvPr>
          <p:cNvSpPr/>
          <p:nvPr/>
        </p:nvSpPr>
        <p:spPr>
          <a:xfrm>
            <a:off x="263237" y="105318"/>
            <a:ext cx="11623962" cy="6129435"/>
          </a:xfrm>
          <a:prstGeom prst="rect">
            <a:avLst/>
          </a:prstGeom>
        </p:spPr>
        <p:txBody>
          <a:bodyPr wrap="square">
            <a:spAutoFit/>
          </a:bodyPr>
          <a:lstStyle/>
          <a:p>
            <a:pPr>
              <a:lnSpc>
                <a:spcPct val="107000"/>
              </a:lnSpc>
              <a:spcAft>
                <a:spcPts val="800"/>
              </a:spcAft>
            </a:pPr>
            <a:r>
              <a:rPr lang="he-IL" sz="2400" dirty="0">
                <a:latin typeface="Calibri" panose="020F0502020204030204" pitchFamily="34" charset="0"/>
                <a:ea typeface="Calibri" panose="020F0502020204030204" pitchFamily="34" charset="0"/>
                <a:cs typeface="David" panose="020E0502060401010101" pitchFamily="34" charset="-79"/>
              </a:rPr>
              <a:t>את ההרצאה הזאת האיש הפשוט והטוב והחכם הזה נתן לי לפני הרבה שנים, אבל אני זכרתי כל מילה. שנה או שנתיים אחרי השיחה הזאת מצאתי את החוזקות שלי: ישבתי בשיעור כלשהו, המורה שלנו היה חולה, והייתה לנו מורה מחליפה, היא דיברה ואני כרגיל, לא הקשבתי, פתאום היא נעמדה לידי, ולפני שהספקתי להגיד מילה לקחה את הנייר שקשקשתי עליו. היא הסתכלה על הנייר ושאלה: "מה אתה עושה"? עניתי "סתם מקשקש" היא שואלת "מה ציירת פה? "אני אומר לה: "סתם ציירתי אותך עומדת ליד הלוח".</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2400" dirty="0">
                <a:latin typeface="Calibri" panose="020F0502020204030204" pitchFamily="34" charset="0"/>
                <a:ea typeface="Calibri" panose="020F0502020204030204" pitchFamily="34" charset="0"/>
                <a:cs typeface="David" panose="020E0502060401010101" pitchFamily="34" charset="-79"/>
              </a:rPr>
              <a:t>היא לקחה את הציור והכניסה אותו לתיק שלה. אחר כך התברר שאביה של המורה המחליפה הזאת הוא צייר בעל שם עולמי, והיא לקחה את הציור והראתה לו. אחרי כמה ימים הצייר בא לבית שלנו, הסתכל על עוד ציורים שלי ומייד המליץ שההורים שלי יעשו הכול כדי לטפח את הכישרון שלי בציור.</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2400" dirty="0">
                <a:latin typeface="Calibri" panose="020F0502020204030204" pitchFamily="34" charset="0"/>
                <a:ea typeface="Calibri" panose="020F0502020204030204" pitchFamily="34" charset="0"/>
                <a:cs typeface="David" panose="020E0502060401010101" pitchFamily="34" charset="-79"/>
              </a:rPr>
              <a:t>מה אני אגיד לכם? מאותו יום אבא שלי הוציא את המיץ כדי שאני אוכל ללמוד עם הציירים הכי גדולים, גם פה בארץ וגם בחוץ לארץ. היום אני בן 42 ובחודש שעבר פתחתי את התערוכה ה-28 שלי!!! </a:t>
            </a:r>
          </a:p>
          <a:p>
            <a:pPr>
              <a:lnSpc>
                <a:spcPct val="107000"/>
              </a:lnSpc>
              <a:spcAft>
                <a:spcPts val="800"/>
              </a:spcAft>
            </a:pPr>
            <a:r>
              <a:rPr lang="he-IL" sz="2400" dirty="0">
                <a:latin typeface="Calibri" panose="020F0502020204030204" pitchFamily="34" charset="0"/>
                <a:ea typeface="Calibri" panose="020F0502020204030204" pitchFamily="34" charset="0"/>
                <a:cs typeface="David" panose="020E0502060401010101" pitchFamily="34" charset="-79"/>
              </a:rPr>
              <a:t>והפעם בניו-יורק במוזיאון לאמנות מודרנית.</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2400" dirty="0">
                <a:latin typeface="Calibri" panose="020F0502020204030204" pitchFamily="34" charset="0"/>
                <a:ea typeface="Calibri" panose="020F0502020204030204" pitchFamily="34" charset="0"/>
                <a:cs typeface="David" panose="020E0502060401010101" pitchFamily="34" charset="-79"/>
              </a:rPr>
              <a:t>ואבא שלי-מה הוא אומר על ההצלחה שלי?</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2400" dirty="0">
                <a:latin typeface="Calibri" panose="020F0502020204030204" pitchFamily="34" charset="0"/>
                <a:ea typeface="Calibri" panose="020F0502020204030204" pitchFamily="34" charset="0"/>
                <a:cs typeface="David" panose="020E0502060401010101" pitchFamily="34" charset="-79"/>
              </a:rPr>
              <a:t>הוא אומר" מה אתם עושים רעש?</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מלבן 2">
            <a:extLst>
              <a:ext uri="{FF2B5EF4-FFF2-40B4-BE49-F238E27FC236}">
                <a16:creationId xmlns:a16="http://schemas.microsoft.com/office/drawing/2014/main" id="{A73DE0CB-5616-4EBF-86A2-1D7864E81CF5}"/>
              </a:ext>
            </a:extLst>
          </p:cNvPr>
          <p:cNvSpPr/>
          <p:nvPr/>
        </p:nvSpPr>
        <p:spPr>
          <a:xfrm>
            <a:off x="640707" y="5883091"/>
            <a:ext cx="6532559" cy="543675"/>
          </a:xfrm>
          <a:prstGeom prst="rect">
            <a:avLst/>
          </a:prstGeom>
        </p:spPr>
        <p:txBody>
          <a:bodyPr wrap="none">
            <a:spAutoFit/>
          </a:bodyPr>
          <a:lstStyle/>
          <a:p>
            <a:pPr algn="ctr">
              <a:lnSpc>
                <a:spcPct val="107000"/>
              </a:lnSpc>
              <a:spcAft>
                <a:spcPts val="800"/>
              </a:spcAft>
            </a:pPr>
            <a:r>
              <a:rPr lang="he-IL" sz="2800" b="1" dirty="0">
                <a:solidFill>
                  <a:srgbClr val="FF0000"/>
                </a:solidFill>
                <a:latin typeface="Calibri" panose="020F0502020204030204" pitchFamily="34" charset="0"/>
                <a:ea typeface="Calibri" panose="020F0502020204030204" pitchFamily="34" charset="0"/>
                <a:cs typeface="David" panose="020E0502060401010101" pitchFamily="34" charset="-79"/>
              </a:rPr>
              <a:t>הילד מצא את החוזקות שלו ועושה בהן שימוש."</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35207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16709ABA-374B-4062-84CE-434286129D87}"/>
              </a:ext>
            </a:extLst>
          </p:cNvPr>
          <p:cNvSpPr/>
          <p:nvPr/>
        </p:nvSpPr>
        <p:spPr>
          <a:xfrm>
            <a:off x="3144983" y="1210662"/>
            <a:ext cx="7855526" cy="3793795"/>
          </a:xfrm>
          <a:prstGeom prst="rect">
            <a:avLst/>
          </a:prstGeom>
        </p:spPr>
        <p:txBody>
          <a:bodyPr wrap="square">
            <a:spAutoFit/>
          </a:bodyPr>
          <a:lstStyle/>
          <a:p>
            <a:pPr marL="342900" lvl="0" indent="-342900">
              <a:lnSpc>
                <a:spcPct val="106000"/>
              </a:lnSpc>
              <a:spcAft>
                <a:spcPts val="800"/>
              </a:spcAft>
              <a:buFont typeface="Symbol" panose="05050102010706020507" pitchFamily="18" charset="2"/>
              <a:buChar char=""/>
            </a:pPr>
            <a:r>
              <a:rPr lang="he-IL" sz="2800" dirty="0">
                <a:latin typeface="Calibri" panose="020F0502020204030204" pitchFamily="34" charset="0"/>
                <a:ea typeface="Calibri" panose="020F0502020204030204" pitchFamily="34" charset="0"/>
                <a:cs typeface="David" panose="020E0502060401010101" pitchFamily="34" charset="-79"/>
              </a:rPr>
              <a:t>מה דעתכם על הסיפור? נשמע לכם אמיתי?</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6000"/>
              </a:lnSpc>
              <a:spcAft>
                <a:spcPts val="800"/>
              </a:spcAft>
              <a:buFont typeface="Symbol" panose="05050102010706020507" pitchFamily="18" charset="2"/>
              <a:buChar char=""/>
            </a:pPr>
            <a:r>
              <a:rPr lang="he-IL" sz="2800" dirty="0">
                <a:latin typeface="Calibri" panose="020F0502020204030204" pitchFamily="34" charset="0"/>
                <a:ea typeface="Calibri" panose="020F0502020204030204" pitchFamily="34" charset="0"/>
                <a:cs typeface="David" panose="020E0502060401010101" pitchFamily="34" charset="-79"/>
              </a:rPr>
              <a:t>כיצד הסיפור גורם לכם להרגיש?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6000"/>
              </a:lnSpc>
              <a:spcAft>
                <a:spcPts val="800"/>
              </a:spcAft>
              <a:buFont typeface="Symbol" panose="05050102010706020507" pitchFamily="18" charset="2"/>
              <a:buChar char=""/>
            </a:pPr>
            <a:r>
              <a:rPr lang="he-IL" sz="2800" dirty="0">
                <a:latin typeface="Calibri" panose="020F0502020204030204" pitchFamily="34" charset="0"/>
                <a:ea typeface="Calibri" panose="020F0502020204030204" pitchFamily="34" charset="0"/>
                <a:cs typeface="David" panose="020E0502060401010101" pitchFamily="34" charset="-79"/>
              </a:rPr>
              <a:t>אם היית יכול לפגוש את הילד שהפך לצייר מה היית אומר לו או שואל אותו?</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6000"/>
              </a:lnSpc>
              <a:spcAft>
                <a:spcPts val="800"/>
              </a:spcAft>
              <a:buFont typeface="Symbol" panose="05050102010706020507" pitchFamily="18" charset="2"/>
              <a:buChar char=""/>
            </a:pPr>
            <a:r>
              <a:rPr lang="he-IL" sz="2800" dirty="0">
                <a:latin typeface="Calibri" panose="020F0502020204030204" pitchFamily="34" charset="0"/>
                <a:ea typeface="Calibri" panose="020F0502020204030204" pitchFamily="34" charset="0"/>
                <a:cs typeface="David" panose="020E0502060401010101" pitchFamily="34" charset="-79"/>
              </a:rPr>
              <a:t>מהם החוזקות שלו לפי הרצאתו של האב?</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6000"/>
              </a:lnSpc>
              <a:spcAft>
                <a:spcPts val="800"/>
              </a:spcAft>
              <a:buFont typeface="Symbol" panose="05050102010706020507" pitchFamily="18" charset="2"/>
              <a:buChar char=""/>
            </a:pPr>
            <a:r>
              <a:rPr lang="he-IL" sz="2800" dirty="0">
                <a:latin typeface="Calibri" panose="020F0502020204030204" pitchFamily="34" charset="0"/>
                <a:ea typeface="Calibri" panose="020F0502020204030204" pitchFamily="34" charset="0"/>
                <a:cs typeface="David" panose="020E0502060401010101" pitchFamily="34" charset="-79"/>
              </a:rPr>
              <a:t>אלה חוזקות ניתנות  לאדם כשנולד?</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6000"/>
              </a:lnSpc>
              <a:spcAft>
                <a:spcPts val="800"/>
              </a:spcAft>
              <a:buFont typeface="Symbol" panose="05050102010706020507" pitchFamily="18" charset="2"/>
              <a:buChar char=""/>
            </a:pPr>
            <a:r>
              <a:rPr lang="he-IL" sz="2800" dirty="0">
                <a:latin typeface="Calibri" panose="020F0502020204030204" pitchFamily="34" charset="0"/>
                <a:ea typeface="Calibri" panose="020F0502020204030204" pitchFamily="34" charset="0"/>
                <a:cs typeface="David" panose="020E0502060401010101" pitchFamily="34" charset="-79"/>
              </a:rPr>
              <a:t>נגדיר יחד מהן חוזקות, שמדברים עליהם בסיפור.</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6386" name="Picture 2" descr="האדם חשוב - כי הוא חושב - הידברות">
            <a:extLst>
              <a:ext uri="{FF2B5EF4-FFF2-40B4-BE49-F238E27FC236}">
                <a16:creationId xmlns:a16="http://schemas.microsoft.com/office/drawing/2014/main" id="{852B8401-B408-4556-9950-F8BB335720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961" y="443344"/>
            <a:ext cx="3340760" cy="25033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366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3D00F256-C1FC-46F0-ADEA-4184D84B4481}"/>
              </a:ext>
            </a:extLst>
          </p:cNvPr>
          <p:cNvSpPr/>
          <p:nvPr/>
        </p:nvSpPr>
        <p:spPr>
          <a:xfrm>
            <a:off x="2071254" y="733794"/>
            <a:ext cx="8714509" cy="2131930"/>
          </a:xfrm>
          <a:prstGeom prst="rect">
            <a:avLst/>
          </a:prstGeom>
        </p:spPr>
        <p:txBody>
          <a:bodyPr wrap="square">
            <a:spAutoFit/>
          </a:bodyPr>
          <a:lstStyle/>
          <a:p>
            <a:pPr>
              <a:lnSpc>
                <a:spcPct val="107000"/>
              </a:lnSpc>
              <a:spcAft>
                <a:spcPts val="800"/>
              </a:spcAft>
            </a:pPr>
            <a:r>
              <a:rPr lang="he-IL" sz="2800" b="1" dirty="0">
                <a:latin typeface="Calibri" panose="020F0502020204030204" pitchFamily="34" charset="0"/>
                <a:ea typeface="Calibri" panose="020F0502020204030204" pitchFamily="34" charset="0"/>
                <a:cs typeface="David" panose="020E0502060401010101" pitchFamily="34" charset="-79"/>
              </a:rPr>
              <a:t>נתחבר לעצמנו:</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he-IL" sz="2800" dirty="0">
                <a:latin typeface="Calibri" panose="020F0502020204030204" pitchFamily="34" charset="0"/>
                <a:ea typeface="Calibri" panose="020F0502020204030204" pitchFamily="34" charset="0"/>
                <a:cs typeface="David" panose="020E0502060401010101" pitchFamily="34" charset="-79"/>
              </a:rPr>
              <a:t>לפי דעתך ולפי מה שאתה מרגיש מהם החוזקות שלך?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he-IL" sz="2800" dirty="0">
                <a:latin typeface="Calibri" panose="020F0502020204030204" pitchFamily="34" charset="0"/>
                <a:ea typeface="Calibri" panose="020F0502020204030204" pitchFamily="34" charset="0"/>
                <a:cs typeface="David" panose="020E0502060401010101" pitchFamily="34" charset="-79"/>
              </a:rPr>
              <a:t> "ה' נתך לך במתנה דבר יפה דבר נפלא"-מהו הדבר הכי נפלא שנתן לך ה' ואיתו תצעד קדימה?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מלבן 2">
            <a:extLst>
              <a:ext uri="{FF2B5EF4-FFF2-40B4-BE49-F238E27FC236}">
                <a16:creationId xmlns:a16="http://schemas.microsoft.com/office/drawing/2014/main" id="{403F9B6B-57C4-4CA3-ABA2-94B66B98380A}"/>
              </a:ext>
            </a:extLst>
          </p:cNvPr>
          <p:cNvSpPr/>
          <p:nvPr/>
        </p:nvSpPr>
        <p:spPr>
          <a:xfrm>
            <a:off x="312549" y="3992276"/>
            <a:ext cx="8316700" cy="608243"/>
          </a:xfrm>
          <a:prstGeom prst="rect">
            <a:avLst/>
          </a:prstGeom>
        </p:spPr>
        <p:txBody>
          <a:bodyPr wrap="none">
            <a:spAutoFit/>
          </a:bodyPr>
          <a:lstStyle/>
          <a:p>
            <a:pPr lvl="0">
              <a:lnSpc>
                <a:spcPct val="107000"/>
              </a:lnSpc>
              <a:spcAft>
                <a:spcPts val="800"/>
              </a:spcAft>
              <a:tabLst>
                <a:tab pos="457200" algn="l"/>
              </a:tabLst>
            </a:pPr>
            <a:r>
              <a:rPr lang="he-IL" sz="3200" b="1" dirty="0">
                <a:latin typeface="Calibri" panose="020F0502020204030204" pitchFamily="34" charset="0"/>
                <a:ea typeface="Calibri" panose="020F0502020204030204" pitchFamily="34" charset="0"/>
                <a:cs typeface="David" panose="020E0502060401010101" pitchFamily="34" charset="-79"/>
              </a:rPr>
              <a:t>נכין ביחד עכשיו רשימת חוזקות/כלים שאנחנו מכירים</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362" name="Picture 2" descr="כלים למנעולן - כלים למנעולנים בהזמנה אונליין, כלי פריצה לרכב , כלי פריצה  לפלדלת , כלי פריצה לבית , מ">
            <a:extLst>
              <a:ext uri="{FF2B5EF4-FFF2-40B4-BE49-F238E27FC236}">
                <a16:creationId xmlns:a16="http://schemas.microsoft.com/office/drawing/2014/main" id="{13F3B0F8-4DEE-4AC3-B667-61CD28F14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9927" y="3603164"/>
            <a:ext cx="2957946" cy="286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926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4B056A8B-7E7E-4CD0-B2A1-646CA20C2488}"/>
              </a:ext>
            </a:extLst>
          </p:cNvPr>
          <p:cNvSpPr/>
          <p:nvPr/>
        </p:nvSpPr>
        <p:spPr>
          <a:xfrm>
            <a:off x="991305" y="251752"/>
            <a:ext cx="10431062" cy="584775"/>
          </a:xfrm>
          <a:prstGeom prst="rect">
            <a:avLst/>
          </a:prstGeom>
        </p:spPr>
        <p:txBody>
          <a:bodyPr wrap="none">
            <a:spAutoFit/>
          </a:bodyPr>
          <a:lstStyle/>
          <a:p>
            <a:r>
              <a:rPr lang="he-IL" sz="3200" b="1" dirty="0">
                <a:ea typeface="Calibri" panose="020F0502020204030204" pitchFamily="34" charset="0"/>
                <a:cs typeface="David" panose="020E0502060401010101" pitchFamily="34" charset="-79"/>
              </a:rPr>
              <a:t>מה המטלות שעומדות מולנו כרגע עם החזרה לשגרה, שגרת קורונה? </a:t>
            </a:r>
            <a:endParaRPr lang="he-IL" sz="3200" dirty="0"/>
          </a:p>
        </p:txBody>
      </p:sp>
      <p:sp>
        <p:nvSpPr>
          <p:cNvPr id="5" name="מלבן 4">
            <a:extLst>
              <a:ext uri="{FF2B5EF4-FFF2-40B4-BE49-F238E27FC236}">
                <a16:creationId xmlns:a16="http://schemas.microsoft.com/office/drawing/2014/main" id="{FCB6F496-F576-4B1D-91CC-D23B68EEBDE1}"/>
              </a:ext>
            </a:extLst>
          </p:cNvPr>
          <p:cNvSpPr/>
          <p:nvPr/>
        </p:nvSpPr>
        <p:spPr>
          <a:xfrm>
            <a:off x="3505200" y="1169036"/>
            <a:ext cx="8152695" cy="5103257"/>
          </a:xfrm>
          <a:prstGeom prst="rect">
            <a:avLst/>
          </a:prstGeom>
        </p:spPr>
        <p:txBody>
          <a:bodyPr wrap="square">
            <a:spAutoFit/>
          </a:bodyPr>
          <a:lstStyle/>
          <a:p>
            <a:pPr marL="342900" lvl="0" indent="-342900">
              <a:lnSpc>
                <a:spcPct val="107000"/>
              </a:lnSpc>
              <a:spcAft>
                <a:spcPts val="800"/>
              </a:spcAft>
              <a:buFont typeface="Times New Roman" panose="02020603050405020304" pitchFamily="18" charset="0"/>
              <a:buChar char="•"/>
              <a:tabLst>
                <a:tab pos="457200" algn="l"/>
              </a:tabLst>
            </a:pPr>
            <a:r>
              <a:rPr lang="he-IL" sz="2800" dirty="0">
                <a:latin typeface="Calibri" panose="020F0502020204030204" pitchFamily="34" charset="0"/>
                <a:ea typeface="Calibri" panose="020F0502020204030204" pitchFamily="34" charset="0"/>
                <a:cs typeface="David" panose="020E0502060401010101" pitchFamily="34" charset="-79"/>
              </a:rPr>
              <a:t>מה המטלות שעומדות מולנו כרגע עם החזרה לשגרה, שגרת קורונה?</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Times New Roman" panose="02020603050405020304" pitchFamily="18" charset="0"/>
              <a:buChar char="•"/>
              <a:tabLst>
                <a:tab pos="457200" algn="l"/>
              </a:tabLst>
            </a:pPr>
            <a:r>
              <a:rPr lang="he-IL" sz="2800" dirty="0">
                <a:latin typeface="Calibri" panose="020F0502020204030204" pitchFamily="34" charset="0"/>
                <a:ea typeface="Calibri" panose="020F0502020204030204" pitchFamily="34" charset="0"/>
                <a:cs typeface="David" panose="020E0502060401010101" pitchFamily="34" charset="-79"/>
              </a:rPr>
              <a:t> כיצד החוזקות שלנו יכולות לסייע לי בהשגת היעדים והדרישות שעומדות מולי?</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Times New Roman" panose="02020603050405020304" pitchFamily="18" charset="0"/>
              <a:buChar char="•"/>
              <a:tabLst>
                <a:tab pos="457200" algn="l"/>
              </a:tabLst>
            </a:pPr>
            <a:r>
              <a:rPr lang="he-IL" sz="2800" dirty="0">
                <a:latin typeface="Calibri" panose="020F0502020204030204" pitchFamily="34" charset="0"/>
                <a:ea typeface="Calibri" panose="020F0502020204030204" pitchFamily="34" charset="0"/>
                <a:cs typeface="David" panose="020E0502060401010101" pitchFamily="34" charset="-79"/>
              </a:rPr>
              <a:t>בואו ניתן רעיונות לחזרה מוצלחת </a:t>
            </a:r>
            <a:r>
              <a:rPr lang="he-IL" sz="2800" dirty="0" err="1">
                <a:latin typeface="Calibri" panose="020F0502020204030204" pitchFamily="34" charset="0"/>
                <a:ea typeface="Calibri" panose="020F0502020204030204" pitchFamily="34" charset="0"/>
                <a:cs typeface="David" panose="020E0502060401010101" pitchFamily="34" charset="-79"/>
              </a:rPr>
              <a:t>לשיגרה</a:t>
            </a:r>
            <a:r>
              <a:rPr lang="he-IL" sz="2800" dirty="0">
                <a:latin typeface="Calibri" panose="020F0502020204030204" pitchFamily="34" charset="0"/>
                <a:ea typeface="Calibri" panose="020F0502020204030204" pitchFamily="34" charset="0"/>
                <a:cs typeface="David" panose="020E0502060401010101" pitchFamily="34" charset="-79"/>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he-IL" sz="2800" dirty="0">
                <a:latin typeface="Calibri" panose="020F0502020204030204" pitchFamily="34" charset="0"/>
                <a:ea typeface="Calibri" panose="020F0502020204030204" pitchFamily="34" charset="0"/>
                <a:cs typeface="David" panose="020E0502060401010101" pitchFamily="34" charset="-79"/>
              </a:rPr>
              <a:t>לשים דגש על קשר עם חברים, לשמור על קשר על כל תלמידי הכיתה (למשל כל תלמיד שולח הודעה למישהו שהוא לא ממש בקשר איתו ביום-יום למשל ומדברים קצת...)</a:t>
            </a:r>
          </a:p>
          <a:p>
            <a:pPr marL="457200">
              <a:lnSpc>
                <a:spcPct val="107000"/>
              </a:lnSpc>
              <a:spcAft>
                <a:spcPts val="800"/>
              </a:spcAft>
            </a:pPr>
            <a:r>
              <a:rPr lang="he-IL" sz="2800" dirty="0">
                <a:effectLst/>
                <a:latin typeface="Calibri" panose="020F0502020204030204" pitchFamily="34" charset="0"/>
                <a:ea typeface="Calibri" panose="020F0502020204030204" pitchFamily="34" charset="0"/>
                <a:cs typeface="David" panose="020E0502060401010101" pitchFamily="34" charset="-79"/>
              </a:rPr>
              <a:t>מה עוד?....</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317" name="Picture 5" descr="פנקס קטן מעוצב A7 Note">
            <a:extLst>
              <a:ext uri="{FF2B5EF4-FFF2-40B4-BE49-F238E27FC236}">
                <a16:creationId xmlns:a16="http://schemas.microsoft.com/office/drawing/2014/main" id="{1FBE7881-ADBD-4A04-BF53-8351C5356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89171">
            <a:off x="431222" y="1724890"/>
            <a:ext cx="2769177" cy="276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814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מפתחות להצלחה עם דביר בנדק - הקטלוג החינוכי">
            <a:extLst>
              <a:ext uri="{FF2B5EF4-FFF2-40B4-BE49-F238E27FC236}">
                <a16:creationId xmlns:a16="http://schemas.microsoft.com/office/drawing/2014/main" id="{0F67B84E-8875-461C-9EB1-9BB8B1D07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7855" y="3984126"/>
            <a:ext cx="2632363" cy="2632363"/>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a:extLst>
              <a:ext uri="{FF2B5EF4-FFF2-40B4-BE49-F238E27FC236}">
                <a16:creationId xmlns:a16="http://schemas.microsoft.com/office/drawing/2014/main" id="{6C68971D-9E2D-4FD3-87F4-9657786EC44F}"/>
              </a:ext>
            </a:extLst>
          </p:cNvPr>
          <p:cNvSpPr/>
          <p:nvPr/>
        </p:nvSpPr>
        <p:spPr>
          <a:xfrm>
            <a:off x="2148156" y="1167747"/>
            <a:ext cx="8285018" cy="3490314"/>
          </a:xfrm>
          <a:prstGeom prst="rect">
            <a:avLst/>
          </a:prstGeom>
        </p:spPr>
        <p:txBody>
          <a:bodyPr wrap="square">
            <a:spAutoFit/>
          </a:bodyPr>
          <a:lstStyle/>
          <a:p>
            <a:pPr marL="228600">
              <a:lnSpc>
                <a:spcPct val="107000"/>
              </a:lnSpc>
              <a:spcAft>
                <a:spcPts val="800"/>
              </a:spcAft>
            </a:pPr>
            <a:r>
              <a:rPr lang="he-IL" sz="2800" b="1" dirty="0">
                <a:latin typeface="Calibri" panose="020F0502020204030204" pitchFamily="34" charset="0"/>
                <a:ea typeface="Calibri" panose="020F0502020204030204" pitchFamily="34" charset="0"/>
                <a:cs typeface="David" panose="020E0502060401010101" pitchFamily="34" charset="-79"/>
              </a:rPr>
              <a:t>נסכם:</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6000"/>
              </a:lnSpc>
              <a:spcAft>
                <a:spcPts val="800"/>
              </a:spcAft>
              <a:buFont typeface="Symbol" panose="05050102010706020507" pitchFamily="18" charset="2"/>
              <a:buChar char=""/>
            </a:pPr>
            <a:r>
              <a:rPr lang="he-IL" sz="2800" dirty="0">
                <a:latin typeface="Calibri" panose="020F0502020204030204" pitchFamily="34" charset="0"/>
                <a:ea typeface="Calibri" panose="020F0502020204030204" pitchFamily="34" charset="0"/>
                <a:cs typeface="David" panose="020E0502060401010101" pitchFamily="34" charset="-79"/>
              </a:rPr>
              <a:t>המפתח להישגים גדולים ולאושר הוא הפעלת החוזקות שלך, לא תיקון טעויותיך ומגרעותיך. הצעד הראשון הוא החוזקות שלך  </a:t>
            </a:r>
            <a:r>
              <a:rPr lang="en-US" sz="2800" dirty="0">
                <a:latin typeface="David" panose="020E0502060401010101" pitchFamily="34" charset="-79"/>
                <a:ea typeface="Calibri" panose="020F0502020204030204" pitchFamily="34" charset="0"/>
                <a:cs typeface="Arial" panose="020B0604020202020204" pitchFamily="34" charset="0"/>
              </a:rPr>
              <a:t>...." )</a:t>
            </a:r>
            <a:r>
              <a:rPr lang="he-IL" sz="2800" dirty="0">
                <a:latin typeface="Calibri" panose="020F0502020204030204" pitchFamily="34" charset="0"/>
                <a:ea typeface="Calibri" panose="020F0502020204030204" pitchFamily="34" charset="0"/>
                <a:cs typeface="David" panose="020E0502060401010101" pitchFamily="34" charset="-79"/>
              </a:rPr>
              <a:t>פרופ' מרטין </a:t>
            </a:r>
            <a:r>
              <a:rPr lang="he-IL" sz="2800" dirty="0" err="1">
                <a:latin typeface="Calibri" panose="020F0502020204030204" pitchFamily="34" charset="0"/>
                <a:ea typeface="Calibri" panose="020F0502020204030204" pitchFamily="34" charset="0"/>
                <a:cs typeface="David" panose="020E0502060401010101" pitchFamily="34" charset="-79"/>
              </a:rPr>
              <a:t>סליגמן</a:t>
            </a:r>
            <a:r>
              <a:rPr lang="en-US" sz="2800" dirty="0">
                <a:latin typeface="David" panose="020E0502060401010101" pitchFamily="34" charset="-79"/>
                <a:ea typeface="Calibri" panose="020F0502020204030204" pitchFamily="34" charset="0"/>
                <a:cs typeface="Arial" panose="020B060402020202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6000"/>
              </a:lnSpc>
              <a:spcAft>
                <a:spcPts val="800"/>
              </a:spcAft>
              <a:buFont typeface="Symbol" panose="05050102010706020507" pitchFamily="18" charset="2"/>
              <a:buChar char=""/>
            </a:pPr>
            <a:r>
              <a:rPr lang="he-IL" sz="2800" dirty="0">
                <a:latin typeface="Calibri" panose="020F0502020204030204" pitchFamily="34" charset="0"/>
                <a:ea typeface="Calibri" panose="020F0502020204030204" pitchFamily="34" charset="0"/>
                <a:cs typeface="David" panose="020E0502060401010101" pitchFamily="34" charset="-79"/>
              </a:rPr>
              <a:t>זכרו בבית הספר שלנו -כל המורים עושים הכול כדי שכול אחד יימצא את החוזקות שלו ואיתם אפשר להתקדם ולהצליח!</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340" name="Picture 4" descr="לב - COVERME">
            <a:extLst>
              <a:ext uri="{FF2B5EF4-FFF2-40B4-BE49-F238E27FC236}">
                <a16:creationId xmlns:a16="http://schemas.microsoft.com/office/drawing/2014/main" id="{243821E4-7BAE-48B2-9E2A-A02AFB15B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790" y="295169"/>
            <a:ext cx="1719366" cy="1745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510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E8ECED03-50B1-49AA-8548-FCB5E6DF4D7E}"/>
              </a:ext>
            </a:extLst>
          </p:cNvPr>
          <p:cNvSpPr/>
          <p:nvPr/>
        </p:nvSpPr>
        <p:spPr>
          <a:xfrm>
            <a:off x="2840183" y="780918"/>
            <a:ext cx="9060872" cy="5456365"/>
          </a:xfrm>
          <a:prstGeom prst="rect">
            <a:avLst/>
          </a:prstGeom>
        </p:spPr>
        <p:txBody>
          <a:bodyPr wrap="square">
            <a:spAutoFit/>
          </a:bodyPr>
          <a:lstStyle/>
          <a:p>
            <a:pPr algn="ctr">
              <a:lnSpc>
                <a:spcPct val="107000"/>
              </a:lnSpc>
              <a:spcAft>
                <a:spcPts val="800"/>
              </a:spcAft>
            </a:pPr>
            <a:r>
              <a:rPr lang="he-IL" sz="4400" dirty="0">
                <a:latin typeface="Calibri" panose="020F0502020204030204" pitchFamily="34" charset="0"/>
                <a:ea typeface="Calibri" panose="020F0502020204030204" pitchFamily="34" charset="0"/>
                <a:cs typeface="David" panose="020E0502060401010101" pitchFamily="34" charset="-79"/>
              </a:rPr>
              <a:t>תלמידים יקרים,</a:t>
            </a:r>
          </a:p>
          <a:p>
            <a:pPr algn="ctr">
              <a:lnSpc>
                <a:spcPct val="107000"/>
              </a:lnSpc>
              <a:spcAft>
                <a:spcPts val="800"/>
              </a:spcAft>
            </a:pPr>
            <a:endParaRPr lang="he-IL" sz="4400" dirty="0">
              <a:latin typeface="Calibri" panose="020F0502020204030204" pitchFamily="34" charset="0"/>
              <a:ea typeface="Calibri" panose="020F0502020204030204" pitchFamily="34" charset="0"/>
              <a:cs typeface="David" panose="020E0502060401010101" pitchFamily="34" charset="-79"/>
            </a:endParaRPr>
          </a:p>
          <a:p>
            <a:pPr algn="ctr">
              <a:lnSpc>
                <a:spcPct val="107000"/>
              </a:lnSpc>
              <a:spcAft>
                <a:spcPts val="800"/>
              </a:spcAft>
            </a:pPr>
            <a:r>
              <a:rPr lang="he-IL" sz="4400" dirty="0">
                <a:latin typeface="Calibri" panose="020F0502020204030204" pitchFamily="34" charset="0"/>
                <a:ea typeface="Calibri" panose="020F0502020204030204" pitchFamily="34" charset="0"/>
                <a:cs typeface="David" panose="020E0502060401010101" pitchFamily="34" charset="-79"/>
              </a:rPr>
              <a:t>תמו ימי החגים ואנחנו חוזרים ללמידה ועשייה. </a:t>
            </a:r>
          </a:p>
          <a:p>
            <a:pPr algn="ctr">
              <a:lnSpc>
                <a:spcPct val="107000"/>
              </a:lnSpc>
              <a:spcAft>
                <a:spcPts val="800"/>
              </a:spcAft>
            </a:pPr>
            <a:r>
              <a:rPr lang="he-IL" sz="4400" dirty="0">
                <a:latin typeface="Calibri" panose="020F0502020204030204" pitchFamily="34" charset="0"/>
                <a:ea typeface="Calibri" panose="020F0502020204030204" pitchFamily="34" charset="0"/>
                <a:cs typeface="David" panose="020E0502060401010101" pitchFamily="34" charset="-79"/>
              </a:rPr>
              <a:t>אמנם עדיין מרחוק במגבלות הקורונה, אבל אנחנו לא נוותר על קשר אישי ועל להיות איתכם יחד.</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תמונה 3">
            <a:extLst>
              <a:ext uri="{FF2B5EF4-FFF2-40B4-BE49-F238E27FC236}">
                <a16:creationId xmlns:a16="http://schemas.microsoft.com/office/drawing/2014/main" id="{670CD17B-BF49-49ED-9ED3-4D3998BA78DE}"/>
              </a:ext>
            </a:extLst>
          </p:cNvPr>
          <p:cNvPicPr>
            <a:picLocks noChangeAspect="1"/>
          </p:cNvPicPr>
          <p:nvPr/>
        </p:nvPicPr>
        <p:blipFill>
          <a:blip r:embed="rId2"/>
          <a:stretch>
            <a:fillRect/>
          </a:stretch>
        </p:blipFill>
        <p:spPr>
          <a:xfrm>
            <a:off x="1126114" y="780918"/>
            <a:ext cx="2863995" cy="1731718"/>
          </a:xfrm>
          <a:prstGeom prst="rect">
            <a:avLst/>
          </a:prstGeom>
        </p:spPr>
      </p:pic>
    </p:spTree>
    <p:extLst>
      <p:ext uri="{BB962C8B-B14F-4D97-AF65-F5344CB8AC3E}">
        <p14:creationId xmlns:p14="http://schemas.microsoft.com/office/powerpoint/2010/main" val="224826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mera icon by liukui on Dribbble">
            <a:extLst>
              <a:ext uri="{FF2B5EF4-FFF2-40B4-BE49-F238E27FC236}">
                <a16:creationId xmlns:a16="http://schemas.microsoft.com/office/drawing/2014/main" id="{FB1DC6F8-68F7-462F-BCF3-B068D3B97E1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92548"/>
            <a:ext cx="3325091" cy="2493818"/>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a:extLst>
              <a:ext uri="{FF2B5EF4-FFF2-40B4-BE49-F238E27FC236}">
                <a16:creationId xmlns:a16="http://schemas.microsoft.com/office/drawing/2014/main" id="{E96FFDEF-0500-4FB6-9B20-2589B580DA89}"/>
              </a:ext>
            </a:extLst>
          </p:cNvPr>
          <p:cNvSpPr/>
          <p:nvPr/>
        </p:nvSpPr>
        <p:spPr>
          <a:xfrm>
            <a:off x="1655299" y="2505670"/>
            <a:ext cx="9435596" cy="923330"/>
          </a:xfrm>
          <a:prstGeom prst="rect">
            <a:avLst/>
          </a:prstGeom>
          <a:noFill/>
        </p:spPr>
        <p:txBody>
          <a:bodyPr wrap="none" lIns="91440" tIns="45720" rIns="91440" bIns="45720">
            <a:spAutoFit/>
          </a:bodyPr>
          <a:lstStyle/>
          <a:p>
            <a:pPr algn="ctr"/>
            <a:r>
              <a:rPr lang="he-IL"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rPr>
              <a:t>מוכנים למשחק המצלמות ?</a:t>
            </a:r>
          </a:p>
        </p:txBody>
      </p:sp>
      <p:pic>
        <p:nvPicPr>
          <p:cNvPr id="3" name="תמונה 2">
            <a:extLst>
              <a:ext uri="{FF2B5EF4-FFF2-40B4-BE49-F238E27FC236}">
                <a16:creationId xmlns:a16="http://schemas.microsoft.com/office/drawing/2014/main" id="{9C4A2800-7050-46EB-9E53-539365413FA6}"/>
              </a:ext>
            </a:extLst>
          </p:cNvPr>
          <p:cNvPicPr>
            <a:picLocks noChangeAspect="1"/>
          </p:cNvPicPr>
          <p:nvPr/>
        </p:nvPicPr>
        <p:blipFill>
          <a:blip r:embed="rId3"/>
          <a:stretch>
            <a:fillRect/>
          </a:stretch>
        </p:blipFill>
        <p:spPr>
          <a:xfrm>
            <a:off x="8958696" y="446602"/>
            <a:ext cx="2776105" cy="1785711"/>
          </a:xfrm>
          <a:prstGeom prst="rect">
            <a:avLst/>
          </a:prstGeom>
        </p:spPr>
      </p:pic>
      <p:pic>
        <p:nvPicPr>
          <p:cNvPr id="4" name="תמונה 3">
            <a:extLst>
              <a:ext uri="{FF2B5EF4-FFF2-40B4-BE49-F238E27FC236}">
                <a16:creationId xmlns:a16="http://schemas.microsoft.com/office/drawing/2014/main" id="{449622DF-C798-4B21-9435-3BC3CFDFD0B8}"/>
              </a:ext>
            </a:extLst>
          </p:cNvPr>
          <p:cNvPicPr>
            <a:picLocks noChangeAspect="1"/>
          </p:cNvPicPr>
          <p:nvPr/>
        </p:nvPicPr>
        <p:blipFill>
          <a:blip r:embed="rId4"/>
          <a:stretch>
            <a:fillRect/>
          </a:stretch>
        </p:blipFill>
        <p:spPr>
          <a:xfrm flipH="1">
            <a:off x="460344" y="3996931"/>
            <a:ext cx="2389910" cy="2277341"/>
          </a:xfrm>
          <a:prstGeom prst="rect">
            <a:avLst/>
          </a:prstGeom>
        </p:spPr>
      </p:pic>
      <p:pic>
        <p:nvPicPr>
          <p:cNvPr id="5" name="תמונה 4">
            <a:extLst>
              <a:ext uri="{FF2B5EF4-FFF2-40B4-BE49-F238E27FC236}">
                <a16:creationId xmlns:a16="http://schemas.microsoft.com/office/drawing/2014/main" id="{2B6D3DB9-CA9A-4C26-9DE7-5CB730039E9F}"/>
              </a:ext>
            </a:extLst>
          </p:cNvPr>
          <p:cNvPicPr>
            <a:picLocks noChangeAspect="1"/>
          </p:cNvPicPr>
          <p:nvPr/>
        </p:nvPicPr>
        <p:blipFill>
          <a:blip r:embed="rId5"/>
          <a:stretch>
            <a:fillRect/>
          </a:stretch>
        </p:blipFill>
        <p:spPr>
          <a:xfrm>
            <a:off x="7801841" y="4286457"/>
            <a:ext cx="3670353" cy="2124941"/>
          </a:xfrm>
          <a:prstGeom prst="rect">
            <a:avLst/>
          </a:prstGeom>
        </p:spPr>
      </p:pic>
    </p:spTree>
    <p:extLst>
      <p:ext uri="{BB962C8B-B14F-4D97-AF65-F5344CB8AC3E}">
        <p14:creationId xmlns:p14="http://schemas.microsoft.com/office/powerpoint/2010/main" val="1910813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2AD663EC-ABE5-4E16-AE19-9AE61374937C}"/>
              </a:ext>
            </a:extLst>
          </p:cNvPr>
          <p:cNvSpPr/>
          <p:nvPr/>
        </p:nvSpPr>
        <p:spPr>
          <a:xfrm>
            <a:off x="1863911" y="2998721"/>
            <a:ext cx="8464177" cy="860557"/>
          </a:xfrm>
          <a:prstGeom prst="rect">
            <a:avLst/>
          </a:prstGeom>
        </p:spPr>
        <p:txBody>
          <a:bodyPr wrap="none">
            <a:spAutoFit/>
          </a:bodyPr>
          <a:lstStyle/>
          <a:p>
            <a:pPr lvl="0">
              <a:lnSpc>
                <a:spcPct val="106000"/>
              </a:lnSpc>
              <a:spcAft>
                <a:spcPts val="800"/>
              </a:spcAft>
              <a:tabLst>
                <a:tab pos="457200" algn="l"/>
              </a:tabLst>
            </a:pPr>
            <a:r>
              <a:rPr lang="he-IL" sz="4800" dirty="0">
                <a:latin typeface="Calibri" panose="020F0502020204030204" pitchFamily="34" charset="0"/>
                <a:ea typeface="Calibri" panose="020F0502020204030204" pitchFamily="34" charset="0"/>
                <a:cs typeface="David" panose="020E0502060401010101" pitchFamily="34" charset="-79"/>
              </a:rPr>
              <a:t>מי שישן עד הצהרים במהלך החופש...</a:t>
            </a:r>
            <a:endParaRPr lang="en-US" sz="4400" dirty="0">
              <a:effectLst/>
              <a:latin typeface="Calibri" panose="020F0502020204030204" pitchFamily="34" charset="0"/>
              <a:ea typeface="Calibri" panose="020F0502020204030204" pitchFamily="34" charset="0"/>
              <a:cs typeface="David" panose="020E0502060401010101" pitchFamily="34" charset="-79"/>
            </a:endParaRPr>
          </a:p>
        </p:txBody>
      </p:sp>
      <p:sp>
        <p:nvSpPr>
          <p:cNvPr id="3" name="מלבן 2">
            <a:extLst>
              <a:ext uri="{FF2B5EF4-FFF2-40B4-BE49-F238E27FC236}">
                <a16:creationId xmlns:a16="http://schemas.microsoft.com/office/drawing/2014/main" id="{98DB860F-D2FA-4189-9845-1EE949977C1A}"/>
              </a:ext>
            </a:extLst>
          </p:cNvPr>
          <p:cNvSpPr/>
          <p:nvPr/>
        </p:nvSpPr>
        <p:spPr>
          <a:xfrm>
            <a:off x="4298538" y="390389"/>
            <a:ext cx="7529625" cy="769441"/>
          </a:xfrm>
          <a:prstGeom prst="rect">
            <a:avLst/>
          </a:prstGeom>
          <a:noFill/>
        </p:spPr>
        <p:txBody>
          <a:bodyPr wrap="none" lIns="91440" tIns="45720" rIns="91440" bIns="45720">
            <a:spAutoFit/>
          </a:bodyPr>
          <a:lstStyle/>
          <a:p>
            <a:pPr algn="ctr"/>
            <a:r>
              <a:rPr lang="he-IL" sz="4400" b="1" cap="none"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יפתחו מצלמות רק מי ש.....</a:t>
            </a:r>
          </a:p>
        </p:txBody>
      </p:sp>
      <p:pic>
        <p:nvPicPr>
          <p:cNvPr id="3074" name="Picture 2" descr="בעיות שינה בגיל הרך - איך מתמודדים? משפחה מושלמת | כללית מושלם">
            <a:extLst>
              <a:ext uri="{FF2B5EF4-FFF2-40B4-BE49-F238E27FC236}">
                <a16:creationId xmlns:a16="http://schemas.microsoft.com/office/drawing/2014/main" id="{52C4C984-0276-426D-A47E-BDF7D1A8C2C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05351" y="4066308"/>
            <a:ext cx="3067050" cy="2181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203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2AD663EC-ABE5-4E16-AE19-9AE61374937C}"/>
              </a:ext>
            </a:extLst>
          </p:cNvPr>
          <p:cNvSpPr/>
          <p:nvPr/>
        </p:nvSpPr>
        <p:spPr>
          <a:xfrm>
            <a:off x="3056430" y="2791692"/>
            <a:ext cx="7119258" cy="830997"/>
          </a:xfrm>
          <a:prstGeom prst="rect">
            <a:avLst/>
          </a:prstGeom>
        </p:spPr>
        <p:txBody>
          <a:bodyPr wrap="none">
            <a:spAutoFit/>
          </a:bodyPr>
          <a:lstStyle/>
          <a:p>
            <a:pPr lvl="0"/>
            <a:r>
              <a:rPr lang="he-IL" sz="4800" dirty="0">
                <a:latin typeface="Calibri" panose="020F0502020204030204" pitchFamily="34" charset="0"/>
                <a:cs typeface="David" panose="020E0502060401010101" pitchFamily="34" charset="-79"/>
              </a:rPr>
              <a:t>מי שהייתה לו סוכה וישב בה....</a:t>
            </a:r>
            <a:endParaRPr lang="en-US" sz="4800" dirty="0">
              <a:latin typeface="Calibri" panose="020F0502020204030204" pitchFamily="34" charset="0"/>
              <a:cs typeface="David" panose="020E0502060401010101" pitchFamily="34" charset="-79"/>
            </a:endParaRPr>
          </a:p>
        </p:txBody>
      </p:sp>
      <p:sp>
        <p:nvSpPr>
          <p:cNvPr id="3" name="מלבן 2">
            <a:extLst>
              <a:ext uri="{FF2B5EF4-FFF2-40B4-BE49-F238E27FC236}">
                <a16:creationId xmlns:a16="http://schemas.microsoft.com/office/drawing/2014/main" id="{98DB860F-D2FA-4189-9845-1EE949977C1A}"/>
              </a:ext>
            </a:extLst>
          </p:cNvPr>
          <p:cNvSpPr/>
          <p:nvPr/>
        </p:nvSpPr>
        <p:spPr>
          <a:xfrm>
            <a:off x="4298538" y="390389"/>
            <a:ext cx="7529625" cy="769441"/>
          </a:xfrm>
          <a:prstGeom prst="rect">
            <a:avLst/>
          </a:prstGeom>
          <a:noFill/>
        </p:spPr>
        <p:txBody>
          <a:bodyPr wrap="none" lIns="91440" tIns="45720" rIns="91440" bIns="45720">
            <a:spAutoFit/>
          </a:bodyPr>
          <a:lstStyle/>
          <a:p>
            <a:pPr algn="ctr"/>
            <a:r>
              <a:rPr lang="he-IL" sz="4400" b="1" cap="none"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יפתחו מצלמות רק מי ש.....</a:t>
            </a:r>
          </a:p>
        </p:txBody>
      </p:sp>
      <p:pic>
        <p:nvPicPr>
          <p:cNvPr id="4098" name="Picture 2" descr="סוכות - א.2 ליאל">
            <a:extLst>
              <a:ext uri="{FF2B5EF4-FFF2-40B4-BE49-F238E27FC236}">
                <a16:creationId xmlns:a16="http://schemas.microsoft.com/office/drawing/2014/main" id="{F6CA0558-D2BF-4888-8B7D-229D1FBF924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8486" y="3622689"/>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580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2AD663EC-ABE5-4E16-AE19-9AE61374937C}"/>
              </a:ext>
            </a:extLst>
          </p:cNvPr>
          <p:cNvSpPr/>
          <p:nvPr/>
        </p:nvSpPr>
        <p:spPr>
          <a:xfrm>
            <a:off x="2864295" y="2598003"/>
            <a:ext cx="4512775" cy="830997"/>
          </a:xfrm>
          <a:prstGeom prst="rect">
            <a:avLst/>
          </a:prstGeom>
        </p:spPr>
        <p:txBody>
          <a:bodyPr wrap="none">
            <a:spAutoFit/>
          </a:bodyPr>
          <a:lstStyle/>
          <a:p>
            <a:pPr lvl="0"/>
            <a:r>
              <a:rPr lang="he-IL" sz="4800" dirty="0">
                <a:latin typeface="Calibri" panose="020F0502020204030204" pitchFamily="34" charset="0"/>
                <a:cs typeface="David" panose="020E0502060401010101" pitchFamily="34" charset="-79"/>
              </a:rPr>
              <a:t>מי שנהנה בחופש....</a:t>
            </a:r>
            <a:endParaRPr lang="en-US" sz="4800" dirty="0">
              <a:latin typeface="Calibri" panose="020F0502020204030204" pitchFamily="34" charset="0"/>
              <a:cs typeface="David" panose="020E0502060401010101" pitchFamily="34" charset="-79"/>
            </a:endParaRPr>
          </a:p>
        </p:txBody>
      </p:sp>
      <p:sp>
        <p:nvSpPr>
          <p:cNvPr id="3" name="מלבן 2">
            <a:extLst>
              <a:ext uri="{FF2B5EF4-FFF2-40B4-BE49-F238E27FC236}">
                <a16:creationId xmlns:a16="http://schemas.microsoft.com/office/drawing/2014/main" id="{98DB860F-D2FA-4189-9845-1EE949977C1A}"/>
              </a:ext>
            </a:extLst>
          </p:cNvPr>
          <p:cNvSpPr/>
          <p:nvPr/>
        </p:nvSpPr>
        <p:spPr>
          <a:xfrm>
            <a:off x="4298538" y="390389"/>
            <a:ext cx="7529625" cy="769441"/>
          </a:xfrm>
          <a:prstGeom prst="rect">
            <a:avLst/>
          </a:prstGeom>
          <a:noFill/>
        </p:spPr>
        <p:txBody>
          <a:bodyPr wrap="none" lIns="91440" tIns="45720" rIns="91440" bIns="45720">
            <a:spAutoFit/>
          </a:bodyPr>
          <a:lstStyle/>
          <a:p>
            <a:pPr algn="ctr"/>
            <a:r>
              <a:rPr lang="he-IL" sz="4400" b="1" cap="none"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יפתחו מצלמות רק מי ש.....</a:t>
            </a:r>
          </a:p>
        </p:txBody>
      </p:sp>
      <p:pic>
        <p:nvPicPr>
          <p:cNvPr id="5122" name="Picture 2" descr="כיף לי">
            <a:extLst>
              <a:ext uri="{FF2B5EF4-FFF2-40B4-BE49-F238E27FC236}">
                <a16:creationId xmlns:a16="http://schemas.microsoft.com/office/drawing/2014/main" id="{CF813923-A715-490E-AE46-3980C258C4E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65663" y="3429000"/>
            <a:ext cx="4762500" cy="32099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149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2AD663EC-ABE5-4E16-AE19-9AE61374937C}"/>
              </a:ext>
            </a:extLst>
          </p:cNvPr>
          <p:cNvSpPr/>
          <p:nvPr/>
        </p:nvSpPr>
        <p:spPr>
          <a:xfrm>
            <a:off x="4921303" y="2750403"/>
            <a:ext cx="6284093" cy="1569660"/>
          </a:xfrm>
          <a:prstGeom prst="rect">
            <a:avLst/>
          </a:prstGeom>
        </p:spPr>
        <p:txBody>
          <a:bodyPr wrap="none">
            <a:spAutoFit/>
          </a:bodyPr>
          <a:lstStyle/>
          <a:p>
            <a:pPr lvl="0"/>
            <a:r>
              <a:rPr lang="he-IL" sz="4800" dirty="0">
                <a:latin typeface="Calibri" panose="020F0502020204030204" pitchFamily="34" charset="0"/>
                <a:cs typeface="David" panose="020E0502060401010101" pitchFamily="34" charset="-79"/>
              </a:rPr>
              <a:t>מי שדיבר עם חבר מהכיתה </a:t>
            </a:r>
          </a:p>
          <a:p>
            <a:pPr lvl="0"/>
            <a:r>
              <a:rPr lang="he-IL" sz="4800" dirty="0">
                <a:latin typeface="Calibri" panose="020F0502020204030204" pitchFamily="34" charset="0"/>
                <a:cs typeface="David" panose="020E0502060401010101" pitchFamily="34" charset="-79"/>
              </a:rPr>
              <a:t>במהלך החופש....</a:t>
            </a:r>
            <a:endParaRPr lang="en-US" sz="4800" dirty="0">
              <a:latin typeface="Calibri" panose="020F0502020204030204" pitchFamily="34" charset="0"/>
              <a:cs typeface="David" panose="020E0502060401010101" pitchFamily="34" charset="-79"/>
            </a:endParaRPr>
          </a:p>
        </p:txBody>
      </p:sp>
      <p:sp>
        <p:nvSpPr>
          <p:cNvPr id="3" name="מלבן 2">
            <a:extLst>
              <a:ext uri="{FF2B5EF4-FFF2-40B4-BE49-F238E27FC236}">
                <a16:creationId xmlns:a16="http://schemas.microsoft.com/office/drawing/2014/main" id="{98DB860F-D2FA-4189-9845-1EE949977C1A}"/>
              </a:ext>
            </a:extLst>
          </p:cNvPr>
          <p:cNvSpPr/>
          <p:nvPr/>
        </p:nvSpPr>
        <p:spPr>
          <a:xfrm>
            <a:off x="4298538" y="390389"/>
            <a:ext cx="7529625" cy="769441"/>
          </a:xfrm>
          <a:prstGeom prst="rect">
            <a:avLst/>
          </a:prstGeom>
          <a:noFill/>
        </p:spPr>
        <p:txBody>
          <a:bodyPr wrap="none" lIns="91440" tIns="45720" rIns="91440" bIns="45720">
            <a:spAutoFit/>
          </a:bodyPr>
          <a:lstStyle/>
          <a:p>
            <a:pPr algn="ctr"/>
            <a:r>
              <a:rPr lang="he-IL" sz="4400" b="1" cap="none"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יפתחו מצלמות רק מי ש.....</a:t>
            </a:r>
          </a:p>
        </p:txBody>
      </p:sp>
      <p:pic>
        <p:nvPicPr>
          <p:cNvPr id="6146" name="Picture 2" descr="Fear Of Talking On The Phone | Talking on the phone, What is like, Hatred">
            <a:extLst>
              <a:ext uri="{FF2B5EF4-FFF2-40B4-BE49-F238E27FC236}">
                <a16:creationId xmlns:a16="http://schemas.microsoft.com/office/drawing/2014/main" id="{43AFFF0E-715B-47F8-AEA8-4E0C89D35E1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0693" y="3213388"/>
            <a:ext cx="428625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60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2AD663EC-ABE5-4E16-AE19-9AE61374937C}"/>
              </a:ext>
            </a:extLst>
          </p:cNvPr>
          <p:cNvSpPr/>
          <p:nvPr/>
        </p:nvSpPr>
        <p:spPr>
          <a:xfrm>
            <a:off x="3534588" y="2085385"/>
            <a:ext cx="5772735" cy="1569660"/>
          </a:xfrm>
          <a:prstGeom prst="rect">
            <a:avLst/>
          </a:prstGeom>
        </p:spPr>
        <p:txBody>
          <a:bodyPr wrap="none">
            <a:spAutoFit/>
          </a:bodyPr>
          <a:lstStyle/>
          <a:p>
            <a:pPr lvl="0"/>
            <a:r>
              <a:rPr lang="he-IL" sz="4800" dirty="0">
                <a:latin typeface="Calibri" panose="020F0502020204030204" pitchFamily="34" charset="0"/>
                <a:cs typeface="David" panose="020E0502060401010101" pitchFamily="34" charset="-79"/>
              </a:rPr>
              <a:t>מי שפגש את סבא וסבתא</a:t>
            </a:r>
          </a:p>
          <a:p>
            <a:pPr lvl="0"/>
            <a:r>
              <a:rPr lang="he-IL" sz="4800" dirty="0">
                <a:latin typeface="Calibri" panose="020F0502020204030204" pitchFamily="34" charset="0"/>
                <a:cs typeface="David" panose="020E0502060401010101" pitchFamily="34" charset="-79"/>
              </a:rPr>
              <a:t>במהלך החופש....</a:t>
            </a:r>
            <a:endParaRPr lang="en-US" sz="4800" dirty="0">
              <a:latin typeface="Calibri" panose="020F0502020204030204" pitchFamily="34" charset="0"/>
              <a:cs typeface="David" panose="020E0502060401010101" pitchFamily="34" charset="-79"/>
            </a:endParaRPr>
          </a:p>
        </p:txBody>
      </p:sp>
      <p:sp>
        <p:nvSpPr>
          <p:cNvPr id="3" name="מלבן 2">
            <a:extLst>
              <a:ext uri="{FF2B5EF4-FFF2-40B4-BE49-F238E27FC236}">
                <a16:creationId xmlns:a16="http://schemas.microsoft.com/office/drawing/2014/main" id="{98DB860F-D2FA-4189-9845-1EE949977C1A}"/>
              </a:ext>
            </a:extLst>
          </p:cNvPr>
          <p:cNvSpPr/>
          <p:nvPr/>
        </p:nvSpPr>
        <p:spPr>
          <a:xfrm>
            <a:off x="4298538" y="390389"/>
            <a:ext cx="7529625" cy="769441"/>
          </a:xfrm>
          <a:prstGeom prst="rect">
            <a:avLst/>
          </a:prstGeom>
          <a:noFill/>
        </p:spPr>
        <p:txBody>
          <a:bodyPr wrap="none" lIns="91440" tIns="45720" rIns="91440" bIns="45720">
            <a:spAutoFit/>
          </a:bodyPr>
          <a:lstStyle/>
          <a:p>
            <a:pPr algn="ctr"/>
            <a:r>
              <a:rPr lang="he-IL" sz="4400" b="1" cap="none"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יפתחו מצלמות רק מי ש.....</a:t>
            </a:r>
          </a:p>
        </p:txBody>
      </p:sp>
      <p:pic>
        <p:nvPicPr>
          <p:cNvPr id="7170" name="Picture 2" descr="להיות סבתא זה נפלא - שיר מקסים! - בא-במייל הורות ומשפחה">
            <a:extLst>
              <a:ext uri="{FF2B5EF4-FFF2-40B4-BE49-F238E27FC236}">
                <a16:creationId xmlns:a16="http://schemas.microsoft.com/office/drawing/2014/main" id="{B536ED22-3628-423A-B1C3-C195C62E355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63106" y="2708563"/>
            <a:ext cx="2935432" cy="2935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332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2AD663EC-ABE5-4E16-AE19-9AE61374937C}"/>
              </a:ext>
            </a:extLst>
          </p:cNvPr>
          <p:cNvSpPr/>
          <p:nvPr/>
        </p:nvSpPr>
        <p:spPr>
          <a:xfrm>
            <a:off x="1232794" y="2057676"/>
            <a:ext cx="10166566" cy="830997"/>
          </a:xfrm>
          <a:prstGeom prst="rect">
            <a:avLst/>
          </a:prstGeom>
        </p:spPr>
        <p:txBody>
          <a:bodyPr wrap="none">
            <a:spAutoFit/>
          </a:bodyPr>
          <a:lstStyle/>
          <a:p>
            <a:pPr lvl="0"/>
            <a:r>
              <a:rPr lang="he-IL" sz="4800" dirty="0">
                <a:latin typeface="Calibri" panose="020F0502020204030204" pitchFamily="34" charset="0"/>
                <a:cs typeface="David" panose="020E0502060401010101" pitchFamily="34" charset="-79"/>
              </a:rPr>
              <a:t>מי שהתבלבלו לו הימים בתקופה האחרונה....</a:t>
            </a:r>
            <a:endParaRPr lang="en-US" sz="4800" dirty="0">
              <a:latin typeface="Calibri" panose="020F0502020204030204" pitchFamily="34" charset="0"/>
              <a:cs typeface="David" panose="020E0502060401010101" pitchFamily="34" charset="-79"/>
            </a:endParaRPr>
          </a:p>
        </p:txBody>
      </p:sp>
      <p:sp>
        <p:nvSpPr>
          <p:cNvPr id="3" name="מלבן 2">
            <a:extLst>
              <a:ext uri="{FF2B5EF4-FFF2-40B4-BE49-F238E27FC236}">
                <a16:creationId xmlns:a16="http://schemas.microsoft.com/office/drawing/2014/main" id="{98DB860F-D2FA-4189-9845-1EE949977C1A}"/>
              </a:ext>
            </a:extLst>
          </p:cNvPr>
          <p:cNvSpPr/>
          <p:nvPr/>
        </p:nvSpPr>
        <p:spPr>
          <a:xfrm>
            <a:off x="4298538" y="390389"/>
            <a:ext cx="7529625" cy="769441"/>
          </a:xfrm>
          <a:prstGeom prst="rect">
            <a:avLst/>
          </a:prstGeom>
          <a:noFill/>
        </p:spPr>
        <p:txBody>
          <a:bodyPr wrap="none" lIns="91440" tIns="45720" rIns="91440" bIns="45720">
            <a:spAutoFit/>
          </a:bodyPr>
          <a:lstStyle/>
          <a:p>
            <a:pPr algn="ctr"/>
            <a:r>
              <a:rPr lang="he-IL" sz="4400" b="1" cap="none"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יפתחו מצלמות רק מי ש.....</a:t>
            </a:r>
          </a:p>
        </p:txBody>
      </p:sp>
      <p:pic>
        <p:nvPicPr>
          <p:cNvPr id="8194" name="Picture 2" descr="Confused (The Lion King) | Reaction GIFs">
            <a:extLst>
              <a:ext uri="{FF2B5EF4-FFF2-40B4-BE49-F238E27FC236}">
                <a16:creationId xmlns:a16="http://schemas.microsoft.com/office/drawing/2014/main" id="{A467711B-84CC-4AD3-9F4A-0AD137F0FB9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79223" y="3429000"/>
            <a:ext cx="4762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57232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822</Words>
  <Application>Microsoft Office PowerPoint</Application>
  <PresentationFormat>מסך רחב</PresentationFormat>
  <Paragraphs>65</Paragraphs>
  <Slides>19</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19</vt:i4>
      </vt:variant>
    </vt:vector>
  </HeadingPairs>
  <TitlesOfParts>
    <vt:vector size="27" baseType="lpstr">
      <vt:lpstr>Arial</vt:lpstr>
      <vt:lpstr>Calibri</vt:lpstr>
      <vt:lpstr>Calibri Light</vt:lpstr>
      <vt:lpstr>David</vt:lpstr>
      <vt:lpstr>Symbol</vt:lpstr>
      <vt:lpstr>Tahoma</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Eliel Itzkovich</dc:creator>
  <cp:lastModifiedBy>אליאל איצקוביץ</cp:lastModifiedBy>
  <cp:revision>3</cp:revision>
  <dcterms:modified xsi:type="dcterms:W3CDTF">2020-10-11T10:12:46Z</dcterms:modified>
</cp:coreProperties>
</file>