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726" r:id="rId4"/>
  </p:sldMasterIdLst>
  <p:notesMasterIdLst>
    <p:notesMasterId r:id="rId18"/>
  </p:notesMasterIdLst>
  <p:handoutMasterIdLst>
    <p:handoutMasterId r:id="rId19"/>
  </p:handoutMasterIdLst>
  <p:sldIdLst>
    <p:sldId id="272" r:id="rId5"/>
    <p:sldId id="265" r:id="rId6"/>
    <p:sldId id="276" r:id="rId7"/>
    <p:sldId id="266" r:id="rId8"/>
    <p:sldId id="267" r:id="rId9"/>
    <p:sldId id="268" r:id="rId10"/>
    <p:sldId id="277" r:id="rId11"/>
    <p:sldId id="271" r:id="rId12"/>
    <p:sldId id="274" r:id="rId13"/>
    <p:sldId id="269" r:id="rId14"/>
    <p:sldId id="278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6493" autoAdjust="0"/>
  </p:normalViewPr>
  <p:slideViewPr>
    <p:cSldViewPr snapToGrid="0" showGuides="1">
      <p:cViewPr varScale="1">
        <p:scale>
          <a:sx n="72" d="100"/>
          <a:sy n="72" d="100"/>
        </p:scale>
        <p:origin x="660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30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28F8B-A313-4072-BFBB-30A2B84256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81E149-1BE3-4153-B20A-197A4FDF7B4D}">
      <dgm:prSet/>
      <dgm:spPr/>
      <dgm:t>
        <a:bodyPr/>
        <a:lstStyle/>
        <a:p>
          <a:r>
            <a:rPr lang="he-IL" b="1"/>
            <a:t>שיעור מס' 1 - חשיבותה של הסליחה</a:t>
          </a:r>
          <a:endParaRPr lang="en-US"/>
        </a:p>
      </dgm:t>
    </dgm:pt>
    <dgm:pt modelId="{DC3478B7-1A74-4B76-86A1-C6F21129212B}" type="parTrans" cxnId="{CC8BB543-E575-488D-B4DA-04B4F70111F3}">
      <dgm:prSet/>
      <dgm:spPr/>
      <dgm:t>
        <a:bodyPr/>
        <a:lstStyle/>
        <a:p>
          <a:endParaRPr lang="en-US"/>
        </a:p>
      </dgm:t>
    </dgm:pt>
    <dgm:pt modelId="{48EA4012-A57D-4C43-ABF4-FEAB0C0F0AC7}" type="sibTrans" cxnId="{CC8BB543-E575-488D-B4DA-04B4F70111F3}">
      <dgm:prSet/>
      <dgm:spPr/>
      <dgm:t>
        <a:bodyPr/>
        <a:lstStyle/>
        <a:p>
          <a:endParaRPr lang="en-US"/>
        </a:p>
      </dgm:t>
    </dgm:pt>
    <dgm:pt modelId="{6B86CC7C-B8F4-4B95-9948-A5332E7E8043}">
      <dgm:prSet/>
      <dgm:spPr/>
      <dgm:t>
        <a:bodyPr/>
        <a:lstStyle/>
        <a:p>
          <a:pPr algn="r"/>
          <a:r>
            <a:rPr lang="he-IL" b="1" dirty="0"/>
            <a:t>מטרות השיעור:</a:t>
          </a:r>
          <a:endParaRPr lang="en-US" dirty="0"/>
        </a:p>
      </dgm:t>
    </dgm:pt>
    <dgm:pt modelId="{A7EB355B-EF70-4020-8BCB-DF84AFF88F23}" type="parTrans" cxnId="{0A1EC37B-9866-47F4-8073-9F0307E5EC69}">
      <dgm:prSet/>
      <dgm:spPr/>
      <dgm:t>
        <a:bodyPr/>
        <a:lstStyle/>
        <a:p>
          <a:endParaRPr lang="en-US"/>
        </a:p>
      </dgm:t>
    </dgm:pt>
    <dgm:pt modelId="{8B70DB1D-8AEC-4AB2-8C38-145ECFF4402B}" type="sibTrans" cxnId="{0A1EC37B-9866-47F4-8073-9F0307E5EC69}">
      <dgm:prSet/>
      <dgm:spPr/>
      <dgm:t>
        <a:bodyPr/>
        <a:lstStyle/>
        <a:p>
          <a:endParaRPr lang="en-US"/>
        </a:p>
      </dgm:t>
    </dgm:pt>
    <dgm:pt modelId="{E3E17FE1-0A11-4377-8DC7-C76BEA8E97BF}">
      <dgm:prSet/>
      <dgm:spPr/>
      <dgm:t>
        <a:bodyPr/>
        <a:lstStyle/>
        <a:p>
          <a:pPr algn="r"/>
          <a:r>
            <a:rPr lang="he-IL" dirty="0"/>
            <a:t>1. התלמידים יעשו עם עצמם "חשבון נפש" לדרך בה הם מבקשים סליחה</a:t>
          </a:r>
          <a:endParaRPr lang="en-US" dirty="0"/>
        </a:p>
      </dgm:t>
    </dgm:pt>
    <dgm:pt modelId="{624D7A3B-C330-4AD6-B7CA-3DA3B2FB39BF}" type="parTrans" cxnId="{C678946B-0F65-4746-9241-184654409697}">
      <dgm:prSet/>
      <dgm:spPr/>
      <dgm:t>
        <a:bodyPr/>
        <a:lstStyle/>
        <a:p>
          <a:endParaRPr lang="en-US"/>
        </a:p>
      </dgm:t>
    </dgm:pt>
    <dgm:pt modelId="{DDE086F3-578F-48DA-B8C2-5CF1B3F0C9FC}" type="sibTrans" cxnId="{C678946B-0F65-4746-9241-184654409697}">
      <dgm:prSet/>
      <dgm:spPr/>
      <dgm:t>
        <a:bodyPr/>
        <a:lstStyle/>
        <a:p>
          <a:endParaRPr lang="en-US"/>
        </a:p>
      </dgm:t>
    </dgm:pt>
    <dgm:pt modelId="{3F9318F6-FB33-4CA9-AA7B-45DA8FE7217F}">
      <dgm:prSet/>
      <dgm:spPr/>
      <dgm:t>
        <a:bodyPr/>
        <a:lstStyle/>
        <a:p>
          <a:pPr algn="r"/>
          <a:r>
            <a:rPr lang="he-IL" dirty="0"/>
            <a:t>2. שיח על החשיבות בבקשת הסליחה עבור התלמידים </a:t>
          </a:r>
          <a:endParaRPr lang="en-US" dirty="0"/>
        </a:p>
      </dgm:t>
    </dgm:pt>
    <dgm:pt modelId="{042FCDAD-7F0E-4743-8C7C-BE2DAFF957C2}" type="parTrans" cxnId="{54EE3D76-BCFD-4568-9E3D-7BFF6E2A6BAB}">
      <dgm:prSet/>
      <dgm:spPr/>
      <dgm:t>
        <a:bodyPr/>
        <a:lstStyle/>
        <a:p>
          <a:endParaRPr lang="en-US"/>
        </a:p>
      </dgm:t>
    </dgm:pt>
    <dgm:pt modelId="{54338A63-E646-4F01-9F9A-E66D8CE02A82}" type="sibTrans" cxnId="{54EE3D76-BCFD-4568-9E3D-7BFF6E2A6BAB}">
      <dgm:prSet/>
      <dgm:spPr/>
      <dgm:t>
        <a:bodyPr/>
        <a:lstStyle/>
        <a:p>
          <a:endParaRPr lang="en-US"/>
        </a:p>
      </dgm:t>
    </dgm:pt>
    <dgm:pt modelId="{D8EC6693-F846-4C82-B8F7-53539DD6258E}">
      <dgm:prSet/>
      <dgm:spPr/>
      <dgm:t>
        <a:bodyPr/>
        <a:lstStyle/>
        <a:p>
          <a:pPr algn="r"/>
          <a:r>
            <a:rPr lang="he-IL" dirty="0"/>
            <a:t>3. הבנה והתמודדות עם הקושי בבקשת הסליחה עבור התלמיד/ה.</a:t>
          </a:r>
          <a:endParaRPr lang="en-US" dirty="0"/>
        </a:p>
      </dgm:t>
    </dgm:pt>
    <dgm:pt modelId="{B604F54C-6A80-4563-9E0C-2F53134E9108}" type="parTrans" cxnId="{FA6B3721-8E22-4106-9EBF-788F947D9737}">
      <dgm:prSet/>
      <dgm:spPr/>
      <dgm:t>
        <a:bodyPr/>
        <a:lstStyle/>
        <a:p>
          <a:endParaRPr lang="en-US"/>
        </a:p>
      </dgm:t>
    </dgm:pt>
    <dgm:pt modelId="{A2DCF5DF-6FD0-4860-803B-B99001B10F30}" type="sibTrans" cxnId="{FA6B3721-8E22-4106-9EBF-788F947D9737}">
      <dgm:prSet/>
      <dgm:spPr/>
      <dgm:t>
        <a:bodyPr/>
        <a:lstStyle/>
        <a:p>
          <a:endParaRPr lang="en-US"/>
        </a:p>
      </dgm:t>
    </dgm:pt>
    <dgm:pt modelId="{56FAFE33-8322-48E6-8BA6-0D09D223DAB9}" type="pres">
      <dgm:prSet presAssocID="{1D928F8B-A313-4072-BFBB-30A2B84256AE}" presName="linear" presStyleCnt="0">
        <dgm:presLayoutVars>
          <dgm:animLvl val="lvl"/>
          <dgm:resizeHandles val="exact"/>
        </dgm:presLayoutVars>
      </dgm:prSet>
      <dgm:spPr/>
    </dgm:pt>
    <dgm:pt modelId="{757D85D5-62D3-48B3-9A60-FB98F912F705}" type="pres">
      <dgm:prSet presAssocID="{1A81E149-1BE3-4153-B20A-197A4FDF7B4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39C806E-D2C1-40F0-8F06-B16819BD53DA}" type="pres">
      <dgm:prSet presAssocID="{48EA4012-A57D-4C43-ABF4-FEAB0C0F0AC7}" presName="spacer" presStyleCnt="0"/>
      <dgm:spPr/>
    </dgm:pt>
    <dgm:pt modelId="{69915E3F-00B9-45D1-A2E7-5F0F02F78A2C}" type="pres">
      <dgm:prSet presAssocID="{6B86CC7C-B8F4-4B95-9948-A5332E7E804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240D4E9-4324-4035-A518-CF24D041E0E0}" type="pres">
      <dgm:prSet presAssocID="{6B86CC7C-B8F4-4B95-9948-A5332E7E804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868907-EBAB-4D6A-881F-206024854B6D}" type="presOf" srcId="{1D928F8B-A313-4072-BFBB-30A2B84256AE}" destId="{56FAFE33-8322-48E6-8BA6-0D09D223DAB9}" srcOrd="0" destOrd="0" presId="urn:microsoft.com/office/officeart/2005/8/layout/vList2"/>
    <dgm:cxn modelId="{FA6B3721-8E22-4106-9EBF-788F947D9737}" srcId="{6B86CC7C-B8F4-4B95-9948-A5332E7E8043}" destId="{D8EC6693-F846-4C82-B8F7-53539DD6258E}" srcOrd="2" destOrd="0" parTransId="{B604F54C-6A80-4563-9E0C-2F53134E9108}" sibTransId="{A2DCF5DF-6FD0-4860-803B-B99001B10F30}"/>
    <dgm:cxn modelId="{CC8BB543-E575-488D-B4DA-04B4F70111F3}" srcId="{1D928F8B-A313-4072-BFBB-30A2B84256AE}" destId="{1A81E149-1BE3-4153-B20A-197A4FDF7B4D}" srcOrd="0" destOrd="0" parTransId="{DC3478B7-1A74-4B76-86A1-C6F21129212B}" sibTransId="{48EA4012-A57D-4C43-ABF4-FEAB0C0F0AC7}"/>
    <dgm:cxn modelId="{C678946B-0F65-4746-9241-184654409697}" srcId="{6B86CC7C-B8F4-4B95-9948-A5332E7E8043}" destId="{E3E17FE1-0A11-4377-8DC7-C76BEA8E97BF}" srcOrd="0" destOrd="0" parTransId="{624D7A3B-C330-4AD6-B7CA-3DA3B2FB39BF}" sibTransId="{DDE086F3-578F-48DA-B8C2-5CF1B3F0C9FC}"/>
    <dgm:cxn modelId="{FF938A6C-A202-4FA1-85CA-653A8AB1425A}" type="presOf" srcId="{6B86CC7C-B8F4-4B95-9948-A5332E7E8043}" destId="{69915E3F-00B9-45D1-A2E7-5F0F02F78A2C}" srcOrd="0" destOrd="0" presId="urn:microsoft.com/office/officeart/2005/8/layout/vList2"/>
    <dgm:cxn modelId="{54EE3D76-BCFD-4568-9E3D-7BFF6E2A6BAB}" srcId="{6B86CC7C-B8F4-4B95-9948-A5332E7E8043}" destId="{3F9318F6-FB33-4CA9-AA7B-45DA8FE7217F}" srcOrd="1" destOrd="0" parTransId="{042FCDAD-7F0E-4743-8C7C-BE2DAFF957C2}" sibTransId="{54338A63-E646-4F01-9F9A-E66D8CE02A82}"/>
    <dgm:cxn modelId="{0A1EC37B-9866-47F4-8073-9F0307E5EC69}" srcId="{1D928F8B-A313-4072-BFBB-30A2B84256AE}" destId="{6B86CC7C-B8F4-4B95-9948-A5332E7E8043}" srcOrd="1" destOrd="0" parTransId="{A7EB355B-EF70-4020-8BCB-DF84AFF88F23}" sibTransId="{8B70DB1D-8AEC-4AB2-8C38-145ECFF4402B}"/>
    <dgm:cxn modelId="{A8A59485-FDF9-4EE3-8247-7C3D968EC6C0}" type="presOf" srcId="{E3E17FE1-0A11-4377-8DC7-C76BEA8E97BF}" destId="{3240D4E9-4324-4035-A518-CF24D041E0E0}" srcOrd="0" destOrd="0" presId="urn:microsoft.com/office/officeart/2005/8/layout/vList2"/>
    <dgm:cxn modelId="{E01BEB96-2BEE-4EC1-9105-60BE952CE411}" type="presOf" srcId="{D8EC6693-F846-4C82-B8F7-53539DD6258E}" destId="{3240D4E9-4324-4035-A518-CF24D041E0E0}" srcOrd="0" destOrd="2" presId="urn:microsoft.com/office/officeart/2005/8/layout/vList2"/>
    <dgm:cxn modelId="{327C87C9-F370-4E34-900E-336456070BCD}" type="presOf" srcId="{1A81E149-1BE3-4153-B20A-197A4FDF7B4D}" destId="{757D85D5-62D3-48B3-9A60-FB98F912F705}" srcOrd="0" destOrd="0" presId="urn:microsoft.com/office/officeart/2005/8/layout/vList2"/>
    <dgm:cxn modelId="{AC6482DA-0FF8-4044-9CE3-6B11B0C973F8}" type="presOf" srcId="{3F9318F6-FB33-4CA9-AA7B-45DA8FE7217F}" destId="{3240D4E9-4324-4035-A518-CF24D041E0E0}" srcOrd="0" destOrd="1" presId="urn:microsoft.com/office/officeart/2005/8/layout/vList2"/>
    <dgm:cxn modelId="{A57F676D-0EA4-4433-9849-17B9BA9B1604}" type="presParOf" srcId="{56FAFE33-8322-48E6-8BA6-0D09D223DAB9}" destId="{757D85D5-62D3-48B3-9A60-FB98F912F705}" srcOrd="0" destOrd="0" presId="urn:microsoft.com/office/officeart/2005/8/layout/vList2"/>
    <dgm:cxn modelId="{C5CF1B35-C843-4EB9-9C11-73845C7F9EC7}" type="presParOf" srcId="{56FAFE33-8322-48E6-8BA6-0D09D223DAB9}" destId="{B39C806E-D2C1-40F0-8F06-B16819BD53DA}" srcOrd="1" destOrd="0" presId="urn:microsoft.com/office/officeart/2005/8/layout/vList2"/>
    <dgm:cxn modelId="{86AAAB9E-6719-4433-8645-F21307B079DD}" type="presParOf" srcId="{56FAFE33-8322-48E6-8BA6-0D09D223DAB9}" destId="{69915E3F-00B9-45D1-A2E7-5F0F02F78A2C}" srcOrd="2" destOrd="0" presId="urn:microsoft.com/office/officeart/2005/8/layout/vList2"/>
    <dgm:cxn modelId="{75624C61-2E85-4361-84EF-582746789B7A}" type="presParOf" srcId="{56FAFE33-8322-48E6-8BA6-0D09D223DAB9}" destId="{3240D4E9-4324-4035-A518-CF24D041E0E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E99CD-068F-4061-B1BF-2FE8F969423D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BD74E7-A5C6-4F08-8F73-3A7DA6F92CD5}">
      <dgm:prSet/>
      <dgm:spPr/>
      <dgm:t>
        <a:bodyPr/>
        <a:lstStyle/>
        <a:p>
          <a:r>
            <a:rPr lang="he-IL" dirty="0"/>
            <a:t>נקודות לדיון בכיתה - </a:t>
          </a:r>
          <a:endParaRPr lang="en-US" dirty="0"/>
        </a:p>
      </dgm:t>
    </dgm:pt>
    <dgm:pt modelId="{01F3A4EB-6859-42CB-AABD-2AB31DCED8C5}" type="parTrans" cxnId="{9D319479-CE61-4BB3-AC45-FBFC2F0D2691}">
      <dgm:prSet/>
      <dgm:spPr/>
      <dgm:t>
        <a:bodyPr/>
        <a:lstStyle/>
        <a:p>
          <a:endParaRPr lang="en-US"/>
        </a:p>
      </dgm:t>
    </dgm:pt>
    <dgm:pt modelId="{6074F3C6-FDA9-4E62-ABF1-9B9DB82EFBCF}" type="sibTrans" cxnId="{9D319479-CE61-4BB3-AC45-FBFC2F0D2691}">
      <dgm:prSet/>
      <dgm:spPr/>
      <dgm:t>
        <a:bodyPr/>
        <a:lstStyle/>
        <a:p>
          <a:endParaRPr lang="en-US"/>
        </a:p>
      </dgm:t>
    </dgm:pt>
    <dgm:pt modelId="{BFE5E217-6285-4B97-82AD-A6156962CF0F}">
      <dgm:prSet/>
      <dgm:spPr/>
      <dgm:t>
        <a:bodyPr/>
        <a:lstStyle/>
        <a:p>
          <a:r>
            <a:rPr lang="he-IL" dirty="0"/>
            <a:t>שקפו לתלמידים את התוצאות שהם כתבו.</a:t>
          </a:r>
          <a:endParaRPr lang="en-US" dirty="0"/>
        </a:p>
      </dgm:t>
    </dgm:pt>
    <dgm:pt modelId="{A59F8010-6E1E-47B5-BF41-758D037BCF41}" type="parTrans" cxnId="{43E62C47-821F-4550-9C5E-56AF3E30540B}">
      <dgm:prSet/>
      <dgm:spPr/>
      <dgm:t>
        <a:bodyPr/>
        <a:lstStyle/>
        <a:p>
          <a:endParaRPr lang="en-US"/>
        </a:p>
      </dgm:t>
    </dgm:pt>
    <dgm:pt modelId="{2A9741E4-160E-4D14-A09D-C20140400FFB}" type="sibTrans" cxnId="{43E62C47-821F-4550-9C5E-56AF3E30540B}">
      <dgm:prSet/>
      <dgm:spPr/>
      <dgm:t>
        <a:bodyPr/>
        <a:lstStyle/>
        <a:p>
          <a:endParaRPr lang="en-US"/>
        </a:p>
      </dgm:t>
    </dgm:pt>
    <dgm:pt modelId="{D519F092-53BE-4C9F-A217-85E855872D6E}">
      <dgm:prSet/>
      <dgm:spPr/>
      <dgm:t>
        <a:bodyPr/>
        <a:lstStyle/>
        <a:p>
          <a:r>
            <a:rPr lang="he-IL" dirty="0"/>
            <a:t>ערכו דיון בבחירה של שניים שלושה היגדים מתוך התוצאות מדוע מסכימים ומדוע לא?</a:t>
          </a:r>
          <a:endParaRPr lang="en-US" dirty="0"/>
        </a:p>
      </dgm:t>
    </dgm:pt>
    <dgm:pt modelId="{E0E1BA02-1398-40D8-A03E-323C3D087E88}" type="parTrans" cxnId="{3057DE27-BB9D-41A5-84C2-7A0C6062A42C}">
      <dgm:prSet/>
      <dgm:spPr/>
      <dgm:t>
        <a:bodyPr/>
        <a:lstStyle/>
        <a:p>
          <a:endParaRPr lang="en-US"/>
        </a:p>
      </dgm:t>
    </dgm:pt>
    <dgm:pt modelId="{D877B642-181A-43D8-9788-713B97492293}" type="sibTrans" cxnId="{3057DE27-BB9D-41A5-84C2-7A0C6062A42C}">
      <dgm:prSet/>
      <dgm:spPr/>
      <dgm:t>
        <a:bodyPr/>
        <a:lstStyle/>
        <a:p>
          <a:endParaRPr lang="en-US"/>
        </a:p>
      </dgm:t>
    </dgm:pt>
    <dgm:pt modelId="{3FD5F4BC-0BCB-4A3F-A8EF-4FA3B311DFBA}" type="pres">
      <dgm:prSet presAssocID="{C5EE99CD-068F-4061-B1BF-2FE8F969423D}" presName="outerComposite" presStyleCnt="0">
        <dgm:presLayoutVars>
          <dgm:chMax val="5"/>
          <dgm:dir/>
          <dgm:resizeHandles val="exact"/>
        </dgm:presLayoutVars>
      </dgm:prSet>
      <dgm:spPr/>
    </dgm:pt>
    <dgm:pt modelId="{6D604478-1B25-44FE-AFB3-DAD0ECE25F73}" type="pres">
      <dgm:prSet presAssocID="{C5EE99CD-068F-4061-B1BF-2FE8F969423D}" presName="dummyMaxCanvas" presStyleCnt="0">
        <dgm:presLayoutVars/>
      </dgm:prSet>
      <dgm:spPr/>
    </dgm:pt>
    <dgm:pt modelId="{252F3C54-DACE-4CE6-88A5-BD3C0BE4662B}" type="pres">
      <dgm:prSet presAssocID="{C5EE99CD-068F-4061-B1BF-2FE8F969423D}" presName="ThreeNodes_1" presStyleLbl="node1" presStyleIdx="0" presStyleCnt="3">
        <dgm:presLayoutVars>
          <dgm:bulletEnabled val="1"/>
        </dgm:presLayoutVars>
      </dgm:prSet>
      <dgm:spPr/>
    </dgm:pt>
    <dgm:pt modelId="{3D32871B-7B80-4E15-B661-298AE088D408}" type="pres">
      <dgm:prSet presAssocID="{C5EE99CD-068F-4061-B1BF-2FE8F969423D}" presName="ThreeNodes_2" presStyleLbl="node1" presStyleIdx="1" presStyleCnt="3" custLinFactNeighborX="-47216" custLinFactNeighborY="-931">
        <dgm:presLayoutVars>
          <dgm:bulletEnabled val="1"/>
        </dgm:presLayoutVars>
      </dgm:prSet>
      <dgm:spPr/>
    </dgm:pt>
    <dgm:pt modelId="{DFDE695C-DE2F-46FF-B9F1-4BEE368F61E6}" type="pres">
      <dgm:prSet presAssocID="{C5EE99CD-068F-4061-B1BF-2FE8F969423D}" presName="ThreeNodes_3" presStyleLbl="node1" presStyleIdx="2" presStyleCnt="3">
        <dgm:presLayoutVars>
          <dgm:bulletEnabled val="1"/>
        </dgm:presLayoutVars>
      </dgm:prSet>
      <dgm:spPr/>
    </dgm:pt>
    <dgm:pt modelId="{3BAAF42D-20C3-4567-9BAC-48C97CCDF417}" type="pres">
      <dgm:prSet presAssocID="{C5EE99CD-068F-4061-B1BF-2FE8F969423D}" presName="ThreeConn_1-2" presStyleLbl="fgAccFollowNode1" presStyleIdx="0" presStyleCnt="2">
        <dgm:presLayoutVars>
          <dgm:bulletEnabled val="1"/>
        </dgm:presLayoutVars>
      </dgm:prSet>
      <dgm:spPr/>
    </dgm:pt>
    <dgm:pt modelId="{3A5D476A-ADB5-47AD-994A-BEDC4895A510}" type="pres">
      <dgm:prSet presAssocID="{C5EE99CD-068F-4061-B1BF-2FE8F969423D}" presName="ThreeConn_2-3" presStyleLbl="fgAccFollowNode1" presStyleIdx="1" presStyleCnt="2">
        <dgm:presLayoutVars>
          <dgm:bulletEnabled val="1"/>
        </dgm:presLayoutVars>
      </dgm:prSet>
      <dgm:spPr/>
    </dgm:pt>
    <dgm:pt modelId="{8C789032-3CE0-4141-BBD7-0FA9DEEE6CAA}" type="pres">
      <dgm:prSet presAssocID="{C5EE99CD-068F-4061-B1BF-2FE8F969423D}" presName="ThreeNodes_1_text" presStyleLbl="node1" presStyleIdx="2" presStyleCnt="3">
        <dgm:presLayoutVars>
          <dgm:bulletEnabled val="1"/>
        </dgm:presLayoutVars>
      </dgm:prSet>
      <dgm:spPr/>
    </dgm:pt>
    <dgm:pt modelId="{8F651711-BF2E-43DF-BA50-389A492096CF}" type="pres">
      <dgm:prSet presAssocID="{C5EE99CD-068F-4061-B1BF-2FE8F969423D}" presName="ThreeNodes_2_text" presStyleLbl="node1" presStyleIdx="2" presStyleCnt="3">
        <dgm:presLayoutVars>
          <dgm:bulletEnabled val="1"/>
        </dgm:presLayoutVars>
      </dgm:prSet>
      <dgm:spPr/>
    </dgm:pt>
    <dgm:pt modelId="{1CCC3E0C-7A32-4F0F-832C-6A64FB6F836E}" type="pres">
      <dgm:prSet presAssocID="{C5EE99CD-068F-4061-B1BF-2FE8F969423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5965407-2C66-4E6A-8C29-1909C881C146}" type="presOf" srcId="{57BD74E7-A5C6-4F08-8F73-3A7DA6F92CD5}" destId="{8C789032-3CE0-4141-BBD7-0FA9DEEE6CAA}" srcOrd="1" destOrd="0" presId="urn:microsoft.com/office/officeart/2005/8/layout/vProcess5"/>
    <dgm:cxn modelId="{25F86C11-1235-4156-BE82-A889E33CD454}" type="presOf" srcId="{2A9741E4-160E-4D14-A09D-C20140400FFB}" destId="{3A5D476A-ADB5-47AD-994A-BEDC4895A510}" srcOrd="0" destOrd="0" presId="urn:microsoft.com/office/officeart/2005/8/layout/vProcess5"/>
    <dgm:cxn modelId="{DF191115-8217-4872-89E8-C556F687C6E4}" type="presOf" srcId="{D519F092-53BE-4C9F-A217-85E855872D6E}" destId="{1CCC3E0C-7A32-4F0F-832C-6A64FB6F836E}" srcOrd="1" destOrd="0" presId="urn:microsoft.com/office/officeart/2005/8/layout/vProcess5"/>
    <dgm:cxn modelId="{3057DE27-BB9D-41A5-84C2-7A0C6062A42C}" srcId="{C5EE99CD-068F-4061-B1BF-2FE8F969423D}" destId="{D519F092-53BE-4C9F-A217-85E855872D6E}" srcOrd="2" destOrd="0" parTransId="{E0E1BA02-1398-40D8-A03E-323C3D087E88}" sibTransId="{D877B642-181A-43D8-9788-713B97492293}"/>
    <dgm:cxn modelId="{43E62C47-821F-4550-9C5E-56AF3E30540B}" srcId="{C5EE99CD-068F-4061-B1BF-2FE8F969423D}" destId="{BFE5E217-6285-4B97-82AD-A6156962CF0F}" srcOrd="1" destOrd="0" parTransId="{A59F8010-6E1E-47B5-BF41-758D037BCF41}" sibTransId="{2A9741E4-160E-4D14-A09D-C20140400FFB}"/>
    <dgm:cxn modelId="{BDB1604A-8806-409D-B5E2-F7C8C8D72943}" type="presOf" srcId="{6074F3C6-FDA9-4E62-ABF1-9B9DB82EFBCF}" destId="{3BAAF42D-20C3-4567-9BAC-48C97CCDF417}" srcOrd="0" destOrd="0" presId="urn:microsoft.com/office/officeart/2005/8/layout/vProcess5"/>
    <dgm:cxn modelId="{0E857A4D-CC1C-4080-AF1E-0F7EE7286040}" type="presOf" srcId="{C5EE99CD-068F-4061-B1BF-2FE8F969423D}" destId="{3FD5F4BC-0BCB-4A3F-A8EF-4FA3B311DFBA}" srcOrd="0" destOrd="0" presId="urn:microsoft.com/office/officeart/2005/8/layout/vProcess5"/>
    <dgm:cxn modelId="{9D319479-CE61-4BB3-AC45-FBFC2F0D2691}" srcId="{C5EE99CD-068F-4061-B1BF-2FE8F969423D}" destId="{57BD74E7-A5C6-4F08-8F73-3A7DA6F92CD5}" srcOrd="0" destOrd="0" parTransId="{01F3A4EB-6859-42CB-AABD-2AB31DCED8C5}" sibTransId="{6074F3C6-FDA9-4E62-ABF1-9B9DB82EFBCF}"/>
    <dgm:cxn modelId="{D3B89CA6-73A9-4EAB-B4D7-CD40DFBB03C7}" type="presOf" srcId="{BFE5E217-6285-4B97-82AD-A6156962CF0F}" destId="{3D32871B-7B80-4E15-B661-298AE088D408}" srcOrd="0" destOrd="0" presId="urn:microsoft.com/office/officeart/2005/8/layout/vProcess5"/>
    <dgm:cxn modelId="{1F0976A8-A7D8-4A50-9ED3-AF929F10A3B8}" type="presOf" srcId="{BFE5E217-6285-4B97-82AD-A6156962CF0F}" destId="{8F651711-BF2E-43DF-BA50-389A492096CF}" srcOrd="1" destOrd="0" presId="urn:microsoft.com/office/officeart/2005/8/layout/vProcess5"/>
    <dgm:cxn modelId="{3BB430DA-748B-4246-BA01-43C7A0937FFF}" type="presOf" srcId="{D519F092-53BE-4C9F-A217-85E855872D6E}" destId="{DFDE695C-DE2F-46FF-B9F1-4BEE368F61E6}" srcOrd="0" destOrd="0" presId="urn:microsoft.com/office/officeart/2005/8/layout/vProcess5"/>
    <dgm:cxn modelId="{A6C8B5DF-6DCC-45D0-9EE4-C31926B08D6F}" type="presOf" srcId="{57BD74E7-A5C6-4F08-8F73-3A7DA6F92CD5}" destId="{252F3C54-DACE-4CE6-88A5-BD3C0BE4662B}" srcOrd="0" destOrd="0" presId="urn:microsoft.com/office/officeart/2005/8/layout/vProcess5"/>
    <dgm:cxn modelId="{B8261FED-F2C7-4B1A-836E-612921A8CD98}" type="presParOf" srcId="{3FD5F4BC-0BCB-4A3F-A8EF-4FA3B311DFBA}" destId="{6D604478-1B25-44FE-AFB3-DAD0ECE25F73}" srcOrd="0" destOrd="0" presId="urn:microsoft.com/office/officeart/2005/8/layout/vProcess5"/>
    <dgm:cxn modelId="{4F2EBDF4-F21B-4C81-BAB5-1E2783E1E39A}" type="presParOf" srcId="{3FD5F4BC-0BCB-4A3F-A8EF-4FA3B311DFBA}" destId="{252F3C54-DACE-4CE6-88A5-BD3C0BE4662B}" srcOrd="1" destOrd="0" presId="urn:microsoft.com/office/officeart/2005/8/layout/vProcess5"/>
    <dgm:cxn modelId="{1DE1F88F-0729-4626-B58A-EECE6083C9E0}" type="presParOf" srcId="{3FD5F4BC-0BCB-4A3F-A8EF-4FA3B311DFBA}" destId="{3D32871B-7B80-4E15-B661-298AE088D408}" srcOrd="2" destOrd="0" presId="urn:microsoft.com/office/officeart/2005/8/layout/vProcess5"/>
    <dgm:cxn modelId="{FB8B108E-C979-4C41-A7C2-797D970C4A39}" type="presParOf" srcId="{3FD5F4BC-0BCB-4A3F-A8EF-4FA3B311DFBA}" destId="{DFDE695C-DE2F-46FF-B9F1-4BEE368F61E6}" srcOrd="3" destOrd="0" presId="urn:microsoft.com/office/officeart/2005/8/layout/vProcess5"/>
    <dgm:cxn modelId="{F45B699D-CCCE-47A2-87E4-B6AAEBF1869E}" type="presParOf" srcId="{3FD5F4BC-0BCB-4A3F-A8EF-4FA3B311DFBA}" destId="{3BAAF42D-20C3-4567-9BAC-48C97CCDF417}" srcOrd="4" destOrd="0" presId="urn:microsoft.com/office/officeart/2005/8/layout/vProcess5"/>
    <dgm:cxn modelId="{F925F12F-6CD0-4AB1-A58D-537C19408C71}" type="presParOf" srcId="{3FD5F4BC-0BCB-4A3F-A8EF-4FA3B311DFBA}" destId="{3A5D476A-ADB5-47AD-994A-BEDC4895A510}" srcOrd="5" destOrd="0" presId="urn:microsoft.com/office/officeart/2005/8/layout/vProcess5"/>
    <dgm:cxn modelId="{C705899B-79C8-4A2C-BE41-40189435A12E}" type="presParOf" srcId="{3FD5F4BC-0BCB-4A3F-A8EF-4FA3B311DFBA}" destId="{8C789032-3CE0-4141-BBD7-0FA9DEEE6CAA}" srcOrd="6" destOrd="0" presId="urn:microsoft.com/office/officeart/2005/8/layout/vProcess5"/>
    <dgm:cxn modelId="{4CC0676F-71AD-4962-9731-BF08CFC0F93B}" type="presParOf" srcId="{3FD5F4BC-0BCB-4A3F-A8EF-4FA3B311DFBA}" destId="{8F651711-BF2E-43DF-BA50-389A492096CF}" srcOrd="7" destOrd="0" presId="urn:microsoft.com/office/officeart/2005/8/layout/vProcess5"/>
    <dgm:cxn modelId="{5A5768D0-CAC5-49E2-A05F-C241E71E502B}" type="presParOf" srcId="{3FD5F4BC-0BCB-4A3F-A8EF-4FA3B311DFBA}" destId="{1CCC3E0C-7A32-4F0F-832C-6A64FB6F83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D85D5-62D3-48B3-9A60-FB98F912F705}">
      <dsp:nvSpPr>
        <dsp:cNvPr id="0" name=""/>
        <dsp:cNvSpPr/>
      </dsp:nvSpPr>
      <dsp:spPr>
        <a:xfrm>
          <a:off x="0" y="25110"/>
          <a:ext cx="6574592" cy="772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b="1" kern="1200"/>
            <a:t>שיעור מס' 1 - חשיבותה של הסליחה</a:t>
          </a:r>
          <a:endParaRPr lang="en-US" sz="3300" kern="1200"/>
        </a:p>
      </dsp:txBody>
      <dsp:txXfrm>
        <a:off x="37696" y="62806"/>
        <a:ext cx="6499200" cy="696808"/>
      </dsp:txXfrm>
    </dsp:sp>
    <dsp:sp modelId="{69915E3F-00B9-45D1-A2E7-5F0F02F78A2C}">
      <dsp:nvSpPr>
        <dsp:cNvPr id="0" name=""/>
        <dsp:cNvSpPr/>
      </dsp:nvSpPr>
      <dsp:spPr>
        <a:xfrm>
          <a:off x="0" y="892350"/>
          <a:ext cx="6574592" cy="772200"/>
        </a:xfrm>
        <a:prstGeom prst="round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b="1" kern="1200" dirty="0"/>
            <a:t>מטרות השיעור:</a:t>
          </a:r>
          <a:endParaRPr lang="en-US" sz="3300" kern="1200" dirty="0"/>
        </a:p>
      </dsp:txBody>
      <dsp:txXfrm>
        <a:off x="37696" y="930046"/>
        <a:ext cx="6499200" cy="696808"/>
      </dsp:txXfrm>
    </dsp:sp>
    <dsp:sp modelId="{3240D4E9-4324-4035-A518-CF24D041E0E0}">
      <dsp:nvSpPr>
        <dsp:cNvPr id="0" name=""/>
        <dsp:cNvSpPr/>
      </dsp:nvSpPr>
      <dsp:spPr>
        <a:xfrm>
          <a:off x="0" y="1664550"/>
          <a:ext cx="6574592" cy="232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43" tIns="41910" rIns="234696" bIns="41910" numCol="1" spcCol="1270" anchor="t" anchorCtr="0">
          <a:noAutofit/>
        </a:bodyPr>
        <a:lstStyle/>
        <a:p>
          <a:pPr marL="228600" lvl="1" indent="-228600" algn="r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2600" kern="1200" dirty="0"/>
            <a:t>1. התלמידים יעשו עם עצמם "חשבון נפש" לדרך בה הם מבקשים סליחה</a:t>
          </a:r>
          <a:endParaRPr lang="en-US" sz="2600" kern="1200" dirty="0"/>
        </a:p>
        <a:p>
          <a:pPr marL="228600" lvl="1" indent="-228600" algn="r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2600" kern="1200" dirty="0"/>
            <a:t>2. שיח על החשיבות בבקשת הסליחה עבור התלמידים </a:t>
          </a:r>
          <a:endParaRPr lang="en-US" sz="2600" kern="1200" dirty="0"/>
        </a:p>
        <a:p>
          <a:pPr marL="228600" lvl="1" indent="-228600" algn="r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2600" kern="1200" dirty="0"/>
            <a:t>3. הבנה והתמודדות עם הקושי בבקשת הסליחה עבור התלמיד/ה.</a:t>
          </a:r>
          <a:endParaRPr lang="en-US" sz="2600" kern="1200" dirty="0"/>
        </a:p>
      </dsp:txBody>
      <dsp:txXfrm>
        <a:off x="0" y="1664550"/>
        <a:ext cx="6574592" cy="2322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F3C54-DACE-4CE6-88A5-BD3C0BE4662B}">
      <dsp:nvSpPr>
        <dsp:cNvPr id="0" name=""/>
        <dsp:cNvSpPr/>
      </dsp:nvSpPr>
      <dsp:spPr>
        <a:xfrm>
          <a:off x="0" y="0"/>
          <a:ext cx="8420099" cy="1075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 dirty="0"/>
            <a:t>נקודות לדיון בכיתה - </a:t>
          </a:r>
          <a:endParaRPr lang="en-US" sz="2900" kern="1200" dirty="0"/>
        </a:p>
      </dsp:txBody>
      <dsp:txXfrm>
        <a:off x="31499" y="31499"/>
        <a:ext cx="7259599" cy="1012457"/>
      </dsp:txXfrm>
    </dsp:sp>
    <dsp:sp modelId="{3D32871B-7B80-4E15-B661-298AE088D408}">
      <dsp:nvSpPr>
        <dsp:cNvPr id="0" name=""/>
        <dsp:cNvSpPr/>
      </dsp:nvSpPr>
      <dsp:spPr>
        <a:xfrm>
          <a:off x="0" y="1244685"/>
          <a:ext cx="8420099" cy="1075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 dirty="0"/>
            <a:t>שקפו לתלמידים את התוצאות שהם כתבו.</a:t>
          </a:r>
          <a:endParaRPr lang="en-US" sz="2900" kern="1200" dirty="0"/>
        </a:p>
      </dsp:txBody>
      <dsp:txXfrm>
        <a:off x="31499" y="1276184"/>
        <a:ext cx="6915105" cy="1012457"/>
      </dsp:txXfrm>
    </dsp:sp>
    <dsp:sp modelId="{DFDE695C-DE2F-46FF-B9F1-4BEE368F61E6}">
      <dsp:nvSpPr>
        <dsp:cNvPr id="0" name=""/>
        <dsp:cNvSpPr/>
      </dsp:nvSpPr>
      <dsp:spPr>
        <a:xfrm>
          <a:off x="1485899" y="2509395"/>
          <a:ext cx="8420099" cy="1075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 dirty="0"/>
            <a:t>ערכו דיון בבחירה של שניים שלושה היגדים מתוך התוצאות מדוע מסכימים ומדוע לא?</a:t>
          </a:r>
          <a:endParaRPr lang="en-US" sz="2900" kern="1200" dirty="0"/>
        </a:p>
      </dsp:txBody>
      <dsp:txXfrm>
        <a:off x="1517398" y="2540894"/>
        <a:ext cx="6915105" cy="1012457"/>
      </dsp:txXfrm>
    </dsp:sp>
    <dsp:sp modelId="{3BAAF42D-20C3-4567-9BAC-48C97CCDF417}">
      <dsp:nvSpPr>
        <dsp:cNvPr id="0" name=""/>
        <dsp:cNvSpPr/>
      </dsp:nvSpPr>
      <dsp:spPr>
        <a:xfrm>
          <a:off x="7721053" y="815553"/>
          <a:ext cx="699045" cy="699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878338" y="815553"/>
        <a:ext cx="384475" cy="526031"/>
      </dsp:txXfrm>
    </dsp:sp>
    <dsp:sp modelId="{3A5D476A-ADB5-47AD-994A-BEDC4895A510}">
      <dsp:nvSpPr>
        <dsp:cNvPr id="0" name=""/>
        <dsp:cNvSpPr/>
      </dsp:nvSpPr>
      <dsp:spPr>
        <a:xfrm>
          <a:off x="8464003" y="2063081"/>
          <a:ext cx="699045" cy="699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788726"/>
            <a:satOff val="-13699"/>
            <a:lumOff val="92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621288" y="2063081"/>
        <a:ext cx="384475" cy="52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089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4822" y="1104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ABDA8AEE-FF22-4562-8154-D5E4173AC0D6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כ"ז/אלול/תש"ף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089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4822" y="868631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78FE58C-C1A6-4C4C-90C2-B7F5B0504B2D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089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712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0AA1F8B-3046-4ECA-93A3-EE3EFFB0AFDB}" type="datetime1">
              <a:rPr lang="he-IL" smtClean="0"/>
              <a:pPr/>
              <a:t>כ"ז/אלול/תש"ף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089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712" y="867759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10E1E9A-E921-4174-A0FC-51868D7AC56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910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4BAF15F-7817-415C-B404-52722959A591}" type="datetime1">
              <a:rPr lang="he-IL" noProof="0" smtClean="0"/>
              <a:pPr/>
              <a:t>כ"ז/אלול/תש"ף</a:t>
            </a:fld>
            <a:endParaRPr lang="he-I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1B7BAC7-FE87-40F6-AA24-4F4685D1B02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19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291-79BB-4EB7-A77E-A3C92CD71D2A}" type="datetime1">
              <a:rPr lang="he-IL" noProof="0" smtClean="0"/>
              <a:pPr/>
              <a:t>כ"ז/אלול/תש"ף</a:t>
            </a:fld>
            <a:endParaRPr lang="he-I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739212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291-79BB-4EB7-A77E-A3C92CD71D2A}" type="datetime1">
              <a:rPr lang="he-IL" noProof="0" smtClean="0"/>
              <a:pPr/>
              <a:t>כ"ז/אלול/תש"ף</a:t>
            </a:fld>
            <a:endParaRPr lang="he-I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2342804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291-79BB-4EB7-A77E-A3C92CD71D2A}" type="datetime1">
              <a:rPr lang="he-IL" noProof="0" smtClean="0"/>
              <a:pPr/>
              <a:t>כ"ז/אלול/תש"ף</a:t>
            </a:fld>
            <a:endParaRPr lang="he-I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17496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291-79BB-4EB7-A77E-A3C92CD71D2A}" type="datetime1">
              <a:rPr lang="he-IL" noProof="0" smtClean="0"/>
              <a:pPr/>
              <a:t>כ"ז/אלול/תש"ף</a:t>
            </a:fld>
            <a:endParaRPr lang="he-I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493260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291-79BB-4EB7-A77E-A3C92CD71D2A}" type="datetime1">
              <a:rPr lang="he-IL" noProof="0" smtClean="0"/>
              <a:pPr/>
              <a:t>כ"ז/אלול/תש"ף</a:t>
            </a:fld>
            <a:endParaRPr lang="he-I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526481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291-79BB-4EB7-A77E-A3C92CD71D2A}" type="datetime1">
              <a:rPr lang="he-IL" noProof="0" smtClean="0"/>
              <a:pPr/>
              <a:t>כ"ז/אלול/תש"ף</a:t>
            </a:fld>
            <a:endParaRPr lang="he-I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706777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60F6F3C-0B4D-4474-8527-5D00921BB346}" type="datetime1">
              <a:rPr lang="he-IL" noProof="0" smtClean="0"/>
              <a:t>כ"ז/אלול/תש"ף</a:t>
            </a:fld>
            <a:endParaRPr lang="he-I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71B7BAC7-FE87-40F6-AA24-4F4685D1B022}" type="slidenum">
              <a:rPr lang="he-IL" noProof="0" smtClean="0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4845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EED6AB2-5870-4752-AD98-FA29B5E44C7F}" type="datetime1">
              <a:rPr lang="he-IL" noProof="0" smtClean="0"/>
              <a:t>כ"ז/אלול/תש"ף</a:t>
            </a:fld>
            <a:endParaRPr lang="he-I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71B7BAC7-FE87-40F6-AA24-4F4685D1B022}" type="slidenum">
              <a:rPr lang="he-IL" noProof="0" smtClean="0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1580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6710555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>
            <a:off x="858435" y="987425"/>
            <a:ext cx="5678424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8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10555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3F9AB4AC-9C3B-4BB3-B619-62D2D87C556A}" type="datetime1">
              <a:rPr lang="he-IL" noProof="0" smtClean="0"/>
              <a:t>כ"ז/אלול/תש"ף</a:t>
            </a:fld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he-IL" noProof="0" smtClean="0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B78392B-A092-437C-A385-355B7C2D9128}" type="datetime1">
              <a:rPr lang="he-IL" noProof="0" smtClean="0"/>
              <a:t>כ"ז/אלול/תש"ף</a:t>
            </a:fld>
            <a:endParaRPr lang="he-I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69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3C2BE96-0A83-4C7F-AF27-9B9039C26592}" type="datetime1">
              <a:rPr lang="he-IL" noProof="0" smtClean="0"/>
              <a:t>כ"ז/אלול/תש"ף</a:t>
            </a:fld>
            <a:endParaRPr lang="he-I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71B7BAC7-FE87-40F6-AA24-4F4685D1B022}" type="slidenum">
              <a:rPr lang="he-IL" noProof="0" smtClean="0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36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93C4988C-9281-43FE-AAD4-50917921B085}" type="datetime1">
              <a:rPr lang="he-IL" noProof="0" smtClean="0"/>
              <a:t>כ"ז/אלול/תש"ף</a:t>
            </a:fld>
            <a:endParaRPr lang="he-I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04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F6792CF7-B705-44D5-9943-CCAA4488C3E3}" type="datetime1">
              <a:rPr lang="he-IL" noProof="0" smtClean="0"/>
              <a:t>כ"ז/אלול/תש"ף</a:t>
            </a:fld>
            <a:endParaRPr lang="he-IL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58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79C4DE7-F56E-44A2-9B4F-0D07F5064212}" type="datetime1">
              <a:rPr lang="he-IL" noProof="0" smtClean="0"/>
              <a:t>כ"ז/אלול/תש"ף</a:t>
            </a:fld>
            <a:endParaRPr lang="he-I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71B7BAC7-FE87-40F6-AA24-4F4685D1B022}" type="slidenum">
              <a:rPr lang="he-IL" noProof="0" smtClean="0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0223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9B58FBE-629E-4981-B087-C67968F23983}" type="datetime1">
              <a:rPr lang="he-IL" noProof="0" smtClean="0"/>
              <a:t>כ"ז/אלול/תש"ף</a:t>
            </a:fld>
            <a:endParaRPr lang="he-I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71B7BAC7-FE87-40F6-AA24-4F4685D1B022}" type="slidenum">
              <a:rPr lang="he-IL" noProof="0" smtClean="0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0512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43EF65E-D6B7-4B1D-B38B-C818FA45A7EC}" type="datetime1">
              <a:rPr lang="he-IL" noProof="0" smtClean="0"/>
              <a:t>כ"ז/אלול/תש"ף</a:t>
            </a:fld>
            <a:endParaRPr lang="he-I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71B7BAC7-FE87-40F6-AA24-4F4685D1B022}" type="slidenum">
              <a:rPr lang="he-IL" noProof="0" smtClean="0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1746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3BC2B2AD-D7E2-48A3-B8F8-EBEBFDF3F1FA}" type="datetime1">
              <a:rPr lang="he-IL" noProof="0" smtClean="0"/>
              <a:t>כ"ז/אלול/תש"ף</a:t>
            </a:fld>
            <a:endParaRPr lang="he-I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71B7BAC7-FE87-40F6-AA24-4F4685D1B022}" type="slidenum">
              <a:rPr lang="he-IL" noProof="0" smtClean="0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5179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1291-79BB-4EB7-A77E-A3C92CD71D2A}" type="datetime1">
              <a:rPr lang="he-IL" noProof="0" smtClean="0"/>
              <a:pPr/>
              <a:t>כ"ז/אלול/תש"ף</a:t>
            </a:fld>
            <a:endParaRPr lang="he-I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noProof="0"/>
              <a:t>הוסף כותרת תחתונה</a:t>
            </a:r>
            <a:endParaRPr lang="he-I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5364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learningapps.org/watch?v=pw779npia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saludcasera.com/salud-casera/beneficios-vinagre-sidra-manzana-con-miel-abej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tionalnationusa.blogspot.com/2012/04/revisiting-trayvon-martin-and-george.html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://www.tricider.com/brainstorming/38ZoExq1v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.padlet.com/advazaig/70jkeocc280bx6qp" TargetMode="External"/><Relationship Id="rId2" Type="http://schemas.openxmlformats.org/officeDocument/2006/relationships/hyperlink" Target="https://www.youtube.com/watch?v=J7nK_Mt9te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Category:Dayenu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at.education.gov.il/tricider" TargetMode="External"/><Relationship Id="rId2" Type="http://schemas.openxmlformats.org/officeDocument/2006/relationships/hyperlink" Target="https://ecat.education.gov.il/mentimet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Centaurea_cyanoides_10.JPG" TargetMode="Externa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salm_75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af.wikipedia.org/wiki/Jom_Kippo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enti.com/hk2ybxu4q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s/photo/637414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youtube.com/watch?v=g4NyAWXMw1c&amp;feature=youtu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amichlol.org.il/%D7%94%D7%9E%D7%9B%D7%9C%D7%95%D7%9C:%D7%A9%D7%99%D7%97_%D7%A2%D7%95%D7%A8%D7%9B%D7%99%D7%9D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commons.wikimedia.org/wiki/File:Emoji_u1f64f.sv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A58B59-93B3-4BFD-97FB-E6240E3E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894" y="1122363"/>
            <a:ext cx="315622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sz="4100" dirty="0" err="1"/>
              <a:t>פתיחה</a:t>
            </a:r>
            <a:r>
              <a:rPr lang="en-US" sz="4100" dirty="0"/>
              <a:t> </a:t>
            </a:r>
            <a:r>
              <a:rPr lang="en-US" sz="4100" dirty="0" err="1"/>
              <a:t>לשיעור</a:t>
            </a:r>
            <a:r>
              <a:rPr lang="en-US" sz="4100" dirty="0"/>
              <a:t> </a:t>
            </a:r>
            <a:r>
              <a:rPr lang="he-IL" sz="4800" dirty="0"/>
              <a:t>אמת או שקר חגי ת</a:t>
            </a:r>
            <a:r>
              <a:rPr lang="he-IL" sz="4100" dirty="0"/>
              <a:t>שרי </a:t>
            </a:r>
            <a:endParaRPr lang="en-US" sz="41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CA2CF11-C7A0-42DC-B18C-8D4939B42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319" y="3602038"/>
            <a:ext cx="3184804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rtl="0">
              <a:buNone/>
            </a:pPr>
            <a:r>
              <a:rPr lang="en-US" sz="2000" cap="all" dirty="0" err="1">
                <a:solidFill>
                  <a:schemeClr val="tx2"/>
                </a:solidFill>
                <a:hlinkClick r:id="rId2"/>
              </a:rPr>
              <a:t>אמת</a:t>
            </a:r>
            <a:r>
              <a:rPr lang="en-US" sz="2000" cap="all" dirty="0">
                <a:solidFill>
                  <a:schemeClr val="tx2"/>
                </a:solidFill>
                <a:hlinkClick r:id="rId2"/>
              </a:rPr>
              <a:t> </a:t>
            </a:r>
            <a:r>
              <a:rPr lang="en-US" sz="2000" cap="all" dirty="0" err="1">
                <a:solidFill>
                  <a:schemeClr val="tx2"/>
                </a:solidFill>
                <a:hlinkClick r:id="rId2"/>
              </a:rPr>
              <a:t>או</a:t>
            </a:r>
            <a:r>
              <a:rPr lang="en-US" sz="2000" cap="all" dirty="0">
                <a:solidFill>
                  <a:schemeClr val="tx2"/>
                </a:solidFill>
                <a:hlinkClick r:id="rId2"/>
              </a:rPr>
              <a:t> </a:t>
            </a:r>
            <a:r>
              <a:rPr lang="en-US" sz="2000" cap="all" dirty="0" err="1">
                <a:solidFill>
                  <a:schemeClr val="tx2"/>
                </a:solidFill>
                <a:hlinkClick r:id="rId2"/>
              </a:rPr>
              <a:t>שקר</a:t>
            </a:r>
            <a:endParaRPr lang="en-US" sz="2000" cap="all" dirty="0">
              <a:solidFill>
                <a:schemeClr val="tx2"/>
              </a:solidFill>
            </a:endParaRPr>
          </a:p>
        </p:txBody>
      </p:sp>
      <p:pic>
        <p:nvPicPr>
          <p:cNvPr id="5" name="תמונה 4" descr="תמונה שמכילה שולחן, מזון, ישיבה, תפוח&#10;&#10;התיאור נוצר באופן אוטומטי">
            <a:extLst>
              <a:ext uri="{FF2B5EF4-FFF2-40B4-BE49-F238E27FC236}">
                <a16:creationId xmlns:a16="http://schemas.microsoft.com/office/drawing/2014/main" id="{9A9C21E9-44D5-4841-B45F-4B955D84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437" r="8993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F1D28AE-113F-489C-A899-24A49BDD890F}"/>
              </a:ext>
            </a:extLst>
          </p:cNvPr>
          <p:cNvSpPr txBox="1"/>
          <p:nvPr/>
        </p:nvSpPr>
        <p:spPr>
          <a:xfrm>
            <a:off x="5108044" y="6657945"/>
            <a:ext cx="244490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1">
            <a:spAutoFit/>
          </a:bodyPr>
          <a:lstStyle/>
          <a:p>
            <a:pPr algn="r">
              <a:spcAft>
                <a:spcPts val="600"/>
              </a:spcAft>
            </a:pPr>
            <a:r>
              <a:rPr lang="he-IL" sz="700">
                <a:solidFill>
                  <a:srgbClr val="FFFFFF"/>
                </a:solidFill>
                <a:hlinkClick r:id="rId4" tooltip="https://www.saludcasera.com/salud-casera/beneficios-vinagre-sidra-manzana-con-miel-abej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תמונה זו</a:t>
            </a:r>
            <a:r>
              <a:rPr lang="he-IL" sz="700">
                <a:solidFill>
                  <a:srgbClr val="FFFFFF"/>
                </a:solidFill>
              </a:rPr>
              <a:t> מאת מחבר לא ידוע ניתן ברשיון במסגרת </a:t>
            </a:r>
            <a:r>
              <a:rPr lang="he-IL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he-I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DF231AC5-CE5F-4399-BA5A-47C529BE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5750"/>
            <a:ext cx="4459286" cy="1084264"/>
          </a:xfrm>
        </p:spPr>
        <p:txBody>
          <a:bodyPr>
            <a:normAutofit/>
          </a:bodyPr>
          <a:lstStyle/>
          <a:p>
            <a:r>
              <a:rPr lang="he-IL" sz="3200" b="1" dirty="0"/>
              <a:t>שיעור מס' 2 – חשיבותה של בקשת הסליחה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5A1442-9C55-4C5B-AE71-A6BB28881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70014"/>
            <a:ext cx="5847310" cy="48445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e-IL" sz="1400" dirty="0"/>
              <a:t>שיעור זה יתנהל דיון באמצעות הכלי שנקרא </a:t>
            </a:r>
            <a:r>
              <a:rPr lang="en-US" sz="1400" dirty="0" err="1"/>
              <a:t>Tricider</a:t>
            </a:r>
            <a:r>
              <a:rPr lang="he-IL" sz="1400" dirty="0"/>
              <a:t> </a:t>
            </a:r>
          </a:p>
          <a:p>
            <a:pPr>
              <a:lnSpc>
                <a:spcPct val="110000"/>
              </a:lnSpc>
            </a:pPr>
            <a:r>
              <a:rPr lang="he-IL" sz="1400" u="sng" dirty="0"/>
              <a:t>מטלה:  </a:t>
            </a:r>
            <a:r>
              <a:rPr lang="he-IL" sz="1400" dirty="0"/>
              <a:t>במהלך הימים הבאים עד לשיעור הבא שבו אנחנו נפגשים בצעו את המשימה הבאה, חשבו על מקרה שבו הייתם צריכים לבקש סליחה או שהייתם צריכים  לסלוח למישהו.</a:t>
            </a:r>
          </a:p>
          <a:p>
            <a:pPr>
              <a:lnSpc>
                <a:spcPct val="110000"/>
              </a:lnSpc>
            </a:pPr>
            <a:r>
              <a:rPr lang="he-IL" sz="1400" dirty="0"/>
              <a:t>בהתייחסות למקרה שבחרת חשבו והגיבו ב – </a:t>
            </a:r>
            <a:r>
              <a:rPr lang="en-US" sz="1400" dirty="0" err="1"/>
              <a:t>Tricider</a:t>
            </a:r>
            <a:r>
              <a:rPr lang="en-US" sz="1400" dirty="0"/>
              <a:t> </a:t>
            </a:r>
            <a:r>
              <a:rPr lang="he-IL" sz="1400" dirty="0"/>
              <a:t> בהתאם להנחיות: </a:t>
            </a:r>
          </a:p>
          <a:p>
            <a:pPr>
              <a:lnSpc>
                <a:spcPct val="110000"/>
              </a:lnSpc>
            </a:pPr>
            <a:r>
              <a:rPr lang="he-IL" sz="1400" dirty="0"/>
              <a:t>בלחיצה על </a:t>
            </a:r>
            <a:r>
              <a:rPr lang="en-US" sz="1400" dirty="0"/>
              <a:t>add argument</a:t>
            </a:r>
            <a:r>
              <a:rPr lang="he-IL" sz="1400" dirty="0"/>
              <a:t> יופיע הסימן ( - ) המייצג אי הסכמה להיגד והסימן + שמייצג הסכמה להיגד. בשני המקרים עליכם לנמק את דעתכם. </a:t>
            </a:r>
          </a:p>
          <a:p>
            <a:pPr>
              <a:lnSpc>
                <a:spcPct val="110000"/>
              </a:lnSpc>
            </a:pPr>
            <a:r>
              <a:rPr lang="he-IL" sz="1400" dirty="0"/>
              <a:t>בעמודה </a:t>
            </a:r>
            <a:r>
              <a:rPr lang="en-US" sz="1400" dirty="0"/>
              <a:t>votes</a:t>
            </a:r>
            <a:r>
              <a:rPr lang="he-IL" sz="1400" dirty="0"/>
              <a:t> יש באפשרותכם להצביע להיגד. (כתבו את דעתכם בעמודה האמצעית ).</a:t>
            </a:r>
          </a:p>
          <a:p>
            <a:pPr>
              <a:lnSpc>
                <a:spcPct val="110000"/>
              </a:lnSpc>
            </a:pPr>
            <a:r>
              <a:rPr lang="he-IL" sz="1400" dirty="0"/>
              <a:t>כדי להוסיף היגד/נימוק/עמדה לחצו על </a:t>
            </a:r>
            <a:r>
              <a:rPr lang="en-US" sz="1400" dirty="0"/>
              <a:t>Add idea</a:t>
            </a:r>
            <a:endParaRPr lang="he-IL" sz="1400" dirty="0"/>
          </a:p>
          <a:p>
            <a:pPr>
              <a:lnSpc>
                <a:spcPct val="110000"/>
              </a:lnSpc>
            </a:pPr>
            <a:r>
              <a:rPr lang="he-IL" sz="1400" dirty="0"/>
              <a:t>להלן הקישור:</a:t>
            </a:r>
          </a:p>
          <a:p>
            <a:pPr>
              <a:lnSpc>
                <a:spcPct val="110000"/>
              </a:lnSpc>
            </a:pPr>
            <a:r>
              <a:rPr lang="he-IL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  <a:hlinkClick r:id="rId4"/>
              </a:rPr>
              <a:t>חשיבותה של  בקשת  הסליחה</a:t>
            </a:r>
            <a:r>
              <a:rPr lang="he-I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10000"/>
              </a:lnSpc>
            </a:pPr>
            <a:endParaRPr lang="he-IL" sz="1100" dirty="0"/>
          </a:p>
        </p:txBody>
      </p:sp>
      <p:pic>
        <p:nvPicPr>
          <p:cNvPr id="55" name="תמונה 54" descr="תמונה שמכילה קנה מידה, מכשיר, שולחן, קטן&#10;&#10;התיאור נוצר באופן אוטומטי">
            <a:extLst>
              <a:ext uri="{FF2B5EF4-FFF2-40B4-BE49-F238E27FC236}">
                <a16:creationId xmlns:a16="http://schemas.microsoft.com/office/drawing/2014/main" id="{A465D743-D0D1-4459-B723-01BD5E797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11010" y="753625"/>
            <a:ext cx="4533352" cy="453335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08AE04A8-124D-4E2E-8BE2-310A93FA42EA}"/>
              </a:ext>
            </a:extLst>
          </p:cNvPr>
          <p:cNvSpPr txBox="1"/>
          <p:nvPr/>
        </p:nvSpPr>
        <p:spPr>
          <a:xfrm>
            <a:off x="9107379" y="5944610"/>
            <a:ext cx="244490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1">
            <a:spAutoFit/>
          </a:bodyPr>
          <a:lstStyle/>
          <a:p>
            <a:pPr algn="r">
              <a:spcAft>
                <a:spcPts val="600"/>
              </a:spcAft>
            </a:pPr>
            <a:r>
              <a:rPr lang="he-IL" sz="700">
                <a:solidFill>
                  <a:srgbClr val="FFFFFF"/>
                </a:solidFill>
                <a:hlinkClick r:id="rId6" tooltip="http://rationalnationusa.blogspot.com/2012/04/revisiting-trayvon-martin-and-georg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תמונה זו</a:t>
            </a:r>
            <a:r>
              <a:rPr lang="he-IL" sz="700">
                <a:solidFill>
                  <a:srgbClr val="FFFFFF"/>
                </a:solidFill>
              </a:rPr>
              <a:t> מאת מחבר לא ידוע ניתן ברשיון במסגרת </a:t>
            </a:r>
            <a:r>
              <a:rPr lang="he-IL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he-I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F231AC5-CE5F-4399-BA5A-47C529BE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he-IL" b="1"/>
              <a:t>שיעור מס' 2 – חשיבותה של בקשת הסליחה</a:t>
            </a:r>
          </a:p>
        </p:txBody>
      </p:sp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id="{199B780C-38C8-4CAA-8CD7-22F4C3437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04563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2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5B197F-AA16-4196-955B-5E0277CD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שיעור מס' 3 – יעלה תחנוננו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6CA814C-35AA-4724-A68F-992E1E33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צפו בקליפ </a:t>
            </a:r>
            <a:r>
              <a:rPr lang="he-IL" dirty="0">
                <a:hlinkClick r:id="rId2"/>
              </a:rPr>
              <a:t>"יעלה תחנוננו" </a:t>
            </a:r>
            <a:r>
              <a:rPr lang="he-IL" dirty="0"/>
              <a:t>וענו על השאלות בקישור הבא:</a:t>
            </a:r>
          </a:p>
          <a:p>
            <a:endParaRPr lang="he-IL" dirty="0"/>
          </a:p>
          <a:p>
            <a:r>
              <a:rPr lang="en-US" dirty="0">
                <a:hlinkClick r:id="rId3"/>
              </a:rPr>
              <a:t>https://he.padlet.com/advazaig/70jkeocc280bx6qp</a:t>
            </a:r>
            <a:endParaRPr lang="en-US" dirty="0"/>
          </a:p>
          <a:p>
            <a:endParaRPr lang="en-US" dirty="0"/>
          </a:p>
          <a:p>
            <a:r>
              <a:rPr lang="he-IL" dirty="0"/>
              <a:t>אפשר לעשות שיעור זה א-סינכרוני</a:t>
            </a:r>
          </a:p>
          <a:p>
            <a:r>
              <a:rPr lang="he-IL" dirty="0"/>
              <a:t>דיון על התשובות בכיתה/בזום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030A1B7-C23B-4BEF-937C-1F301BADC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8668" y="3796263"/>
            <a:ext cx="2764804" cy="21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F13C050-9F3A-48BB-BFE6-C749DF65CB90}"/>
              </a:ext>
            </a:extLst>
          </p:cNvPr>
          <p:cNvSpPr txBox="1"/>
          <p:nvPr/>
        </p:nvSpPr>
        <p:spPr>
          <a:xfrm>
            <a:off x="1219200" y="0"/>
            <a:ext cx="10164417" cy="58785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/>
              <a:t>הערות:</a:t>
            </a:r>
          </a:p>
          <a:p>
            <a:pPr algn="r"/>
            <a:endParaRPr lang="he-IL" sz="2800" b="1" dirty="0"/>
          </a:p>
          <a:p>
            <a:pPr algn="r"/>
            <a:r>
              <a:rPr lang="he-IL" sz="2800" b="1" dirty="0"/>
              <a:t>הקישורים המוצגים במצגת זו מגיעים בתוצאות אישיות לפותח הקישור ועל כן במידה ואתם רוצים להשתמש בכלים , עליכם לבנות אותם דרככם. </a:t>
            </a:r>
          </a:p>
          <a:p>
            <a:pPr algn="r"/>
            <a:r>
              <a:rPr lang="he-IL" sz="2800" b="1" dirty="0"/>
              <a:t>( הכוונה </a:t>
            </a:r>
            <a:r>
              <a:rPr lang="he-IL" sz="2800" b="1" dirty="0" err="1"/>
              <a:t>למנטימטר</a:t>
            </a:r>
            <a:r>
              <a:rPr lang="he-IL" sz="2800" b="1" dirty="0"/>
              <a:t> </a:t>
            </a:r>
            <a:r>
              <a:rPr lang="he-IL" sz="2800" b="1" dirty="0" err="1"/>
              <a:t>בפדלט</a:t>
            </a:r>
            <a:r>
              <a:rPr lang="he-IL" sz="2800" b="1" dirty="0"/>
              <a:t> </a:t>
            </a:r>
            <a:r>
              <a:rPr lang="he-IL" sz="2800" b="1" dirty="0" err="1"/>
              <a:t>ובטריסידר</a:t>
            </a:r>
            <a:r>
              <a:rPr lang="he-IL" sz="2800" b="1" dirty="0"/>
              <a:t>)</a:t>
            </a:r>
          </a:p>
          <a:p>
            <a:pPr algn="r"/>
            <a:r>
              <a:rPr lang="he-IL" sz="2800" b="1" dirty="0"/>
              <a:t>מוזמנים להשתמש בתכנים, במשפטים, בשאלות  ברעיונות ובסרטון</a:t>
            </a:r>
          </a:p>
          <a:p>
            <a:pPr algn="r"/>
            <a:r>
              <a:rPr lang="he-IL" sz="2800" b="1" dirty="0"/>
              <a:t>מצרפת סרטוני הדרכה לכלים </a:t>
            </a:r>
            <a:r>
              <a:rPr lang="he-IL" sz="2800" b="1" dirty="0" err="1"/>
              <a:t>הדיגיטלים</a:t>
            </a:r>
            <a:r>
              <a:rPr lang="he-IL" sz="2800" b="1" dirty="0"/>
              <a:t> שהוצגו:</a:t>
            </a:r>
          </a:p>
          <a:p>
            <a:pPr algn="r"/>
            <a:r>
              <a:rPr lang="en-US" sz="2800" b="1" dirty="0">
                <a:hlinkClick r:id="rId2"/>
              </a:rPr>
              <a:t> </a:t>
            </a:r>
            <a:r>
              <a:rPr lang="he-IL" sz="2800" b="1" dirty="0">
                <a:hlinkClick r:id="rId2"/>
              </a:rPr>
              <a:t> - קישור לאתר</a:t>
            </a:r>
            <a:r>
              <a:rPr lang="en-US" sz="2800" b="1" dirty="0">
                <a:hlinkClick r:id="rId2"/>
              </a:rPr>
              <a:t>https://learningapps.org/</a:t>
            </a:r>
            <a:endParaRPr lang="he-IL" sz="2800" b="1" dirty="0">
              <a:hlinkClick r:id="rId2"/>
            </a:endParaRPr>
          </a:p>
          <a:p>
            <a:pPr algn="r"/>
            <a:r>
              <a:rPr lang="he-IL" sz="2800" b="1" dirty="0" err="1">
                <a:hlinkClick r:id="rId2"/>
              </a:rPr>
              <a:t>מנטימטר</a:t>
            </a:r>
            <a:r>
              <a:rPr lang="he-IL" sz="2800" b="1" dirty="0"/>
              <a:t> –סרטון הדרכה</a:t>
            </a:r>
            <a:r>
              <a:rPr lang="en-US" sz="2800" b="1" dirty="0"/>
              <a:t> </a:t>
            </a:r>
          </a:p>
          <a:p>
            <a:pPr algn="r"/>
            <a:r>
              <a:rPr lang="he-IL" sz="2800" b="1" dirty="0">
                <a:hlinkClick r:id="rId3"/>
              </a:rPr>
              <a:t> - סרטון הדרכה</a:t>
            </a:r>
            <a:r>
              <a:rPr lang="en-US" sz="2800" b="1" dirty="0" err="1">
                <a:hlinkClick r:id="rId3"/>
              </a:rPr>
              <a:t>tricider</a:t>
            </a:r>
            <a:endParaRPr lang="en-US" sz="2800" b="1" dirty="0"/>
          </a:p>
          <a:p>
            <a:pPr algn="r"/>
            <a:endParaRPr lang="en-US" sz="2800" b="1" dirty="0"/>
          </a:p>
          <a:p>
            <a:pPr algn="ctr"/>
            <a:r>
              <a:rPr lang="he-IL" sz="4000" b="1" dirty="0"/>
              <a:t>בהצלחה!</a:t>
            </a:r>
          </a:p>
        </p:txBody>
      </p:sp>
      <p:pic>
        <p:nvPicPr>
          <p:cNvPr id="4" name="תמונה 3" descr="תמונה שמכילה צמח, פרח&#10;&#10;התיאור נוצר באופן אוטומטי">
            <a:extLst>
              <a:ext uri="{FF2B5EF4-FFF2-40B4-BE49-F238E27FC236}">
                <a16:creationId xmlns:a16="http://schemas.microsoft.com/office/drawing/2014/main" id="{198DDBB6-F3C8-4FD1-8DED-DD606C5A0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2793" y="4052276"/>
            <a:ext cx="2540715" cy="1905536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69B583E-ADE8-43B7-8082-F30F94FEAF75}"/>
              </a:ext>
            </a:extLst>
          </p:cNvPr>
          <p:cNvSpPr txBox="1"/>
          <p:nvPr/>
        </p:nvSpPr>
        <p:spPr>
          <a:xfrm>
            <a:off x="930876" y="6837275"/>
            <a:ext cx="1404551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5" tooltip="https://commons.wikimedia.org/wiki/File:Centaurea_cyanoides_10.JPG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6" tooltip="https://creativecommons.org/licenses/by-sa/3.0/"/>
              </a:rPr>
              <a:t>CC BY-SA</a:t>
            </a:r>
            <a:endParaRPr lang="he-IL" sz="900"/>
          </a:p>
        </p:txBody>
      </p:sp>
    </p:spTree>
    <p:extLst>
      <p:ext uri="{BB962C8B-B14F-4D97-AF65-F5344CB8AC3E}">
        <p14:creationId xmlns:p14="http://schemas.microsoft.com/office/powerpoint/2010/main" val="391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פריסת כותרת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כותרת משנה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4F15C92-2406-4196-8B21-2694363D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269" y="-583095"/>
            <a:ext cx="12217520" cy="68893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229C04-C624-4099-A189-0A0E2F1F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he-IL" b="1"/>
              <a:t>לקט מערכי שיעורי חברה בנושא סליחה ומחילה:</a:t>
            </a:r>
            <a:br>
              <a:rPr lang="he-IL" b="1"/>
            </a:br>
            <a:r>
              <a:rPr lang="he-IL" b="1"/>
              <a:t>אישית, קבוצתית, חברית, משפחתית, קהילתית </a:t>
            </a:r>
          </a:p>
        </p:txBody>
      </p:sp>
      <p:pic>
        <p:nvPicPr>
          <p:cNvPr id="6" name="מציין מיקום תוכן 5" descr="תמונה שמכילה אדם, שמלה, קבוצה, צילום&#10;&#10;התיאור נוצר באופן אוטומטי">
            <a:extLst>
              <a:ext uri="{FF2B5EF4-FFF2-40B4-BE49-F238E27FC236}">
                <a16:creationId xmlns:a16="http://schemas.microsoft.com/office/drawing/2014/main" id="{639949B9-467F-4F62-90C1-B1AAB28D6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1411" y="2287164"/>
            <a:ext cx="4689234" cy="347429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מציין מיקום תוכן 8" descr="תמונה שמכילה חוץ, צילום, כחול, מעופף&#10;&#10;התיאור נוצר באופן אוטומטי">
            <a:extLst>
              <a:ext uri="{FF2B5EF4-FFF2-40B4-BE49-F238E27FC236}">
                <a16:creationId xmlns:a16="http://schemas.microsoft.com/office/drawing/2014/main" id="{2667A2B7-4FCF-47B8-91F2-C6220AB34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75411" y="2326957"/>
            <a:ext cx="4572000" cy="3394710"/>
          </a:xfrm>
        </p:spPr>
      </p:pic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21B924-52D6-423C-B24F-C21C0896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6921" y="6309360"/>
            <a:ext cx="2743200" cy="365125"/>
          </a:xfrm>
        </p:spPr>
        <p:txBody>
          <a:bodyPr>
            <a:normAutofit/>
          </a:bodyPr>
          <a:lstStyle/>
          <a:p>
            <a:pPr rtl="1">
              <a:spcAft>
                <a:spcPts val="600"/>
              </a:spcAft>
            </a:pPr>
            <a:fld id="{0B78392B-A092-437C-A385-355B7C2D9128}" type="datetime1">
              <a:rPr lang="he-IL" noProof="0"/>
              <a:pPr rtl="1">
                <a:spcAft>
                  <a:spcPts val="600"/>
                </a:spcAft>
              </a:pPr>
              <a:t>כ"ז/אלול/תש"ף</a:t>
            </a:fld>
            <a:endParaRPr lang="he-IL" noProof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FE610C22-BE39-488D-BB28-9E0E97E11B94}"/>
              </a:ext>
            </a:extLst>
          </p:cNvPr>
          <p:cNvSpPr txBox="1"/>
          <p:nvPr/>
        </p:nvSpPr>
        <p:spPr>
          <a:xfrm>
            <a:off x="3530015" y="5561405"/>
            <a:ext cx="23006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1">
            <a:spAutoFit/>
          </a:bodyPr>
          <a:lstStyle/>
          <a:p>
            <a:pPr algn="r">
              <a:spcAft>
                <a:spcPts val="600"/>
              </a:spcAft>
            </a:pPr>
            <a:r>
              <a:rPr lang="he-IL" sz="700">
                <a:solidFill>
                  <a:srgbClr val="FFFFFF"/>
                </a:solidFill>
                <a:hlinkClick r:id="rId4" tooltip="https://af.wikipedia.org/wiki/Jom_Kippo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תמונה זו</a:t>
            </a:r>
            <a:r>
              <a:rPr lang="he-IL" sz="700">
                <a:solidFill>
                  <a:srgbClr val="FFFFFF"/>
                </a:solidFill>
              </a:rPr>
              <a:t> מאת מחבר לא ידוע ניתן ברשיון במסגרת </a:t>
            </a:r>
            <a:r>
              <a:rPr lang="he-IL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e-IL" sz="700">
              <a:solidFill>
                <a:srgbClr val="FFFFFF"/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6FA745B-EFA4-4198-8186-BC6680C5E719}"/>
              </a:ext>
            </a:extLst>
          </p:cNvPr>
          <p:cNvSpPr txBox="1"/>
          <p:nvPr/>
        </p:nvSpPr>
        <p:spPr>
          <a:xfrm>
            <a:off x="6475411" y="5721667"/>
            <a:ext cx="457200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6" tooltip="https://en.wikipedia.org/wiki/Psalm_75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7" tooltip="https://creativecommons.org/licenses/by-sa/3.0/"/>
              </a:rPr>
              <a:t>CC BY-SA</a:t>
            </a:r>
            <a:endParaRPr lang="he-IL" sz="900"/>
          </a:p>
        </p:txBody>
      </p:sp>
    </p:spTree>
    <p:extLst>
      <p:ext uri="{BB962C8B-B14F-4D97-AF65-F5344CB8AC3E}">
        <p14:creationId xmlns:p14="http://schemas.microsoft.com/office/powerpoint/2010/main" val="3966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>
            <a:extLst>
              <a:ext uri="{FF2B5EF4-FFF2-40B4-BE49-F238E27FC236}">
                <a16:creationId xmlns:a16="http://schemas.microsoft.com/office/drawing/2014/main" id="{174E31E4-530B-4247-962C-F46F5F66D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12">
            <a:extLst>
              <a:ext uri="{FF2B5EF4-FFF2-40B4-BE49-F238E27FC236}">
                <a16:creationId xmlns:a16="http://schemas.microsoft.com/office/drawing/2014/main" id="{96FA2727-C33B-44D1-885B-76DC0424E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64FD4C-29BA-46E7-AE31-AB38BB694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A28E5FB6-5905-4F5D-A6CE-E6222C405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F838FE17-378C-4BCE-80C0-FDD1CB074E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12A1474E-6A37-4F4D-A638-DD0EC0A5B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49EA8CC2-4D0F-4C86-9CA9-FC3792FED1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69548BD5-92E6-42BD-9719-16AA005C5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93005965-F240-4349-A563-515973BF0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77A546F-05BB-4274-A6A6-9DACC27AB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7BE7FF91-E18E-41AA-A952-07CB0C02C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3F6A31AA-E4FB-4DD0-9AB1-BDD994CFA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F99B8398-08D8-4C1E-8D7F-BAFB4D393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CD3984BB-CCC2-49D9-A80B-9507BE5A91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78FF7C07-82F5-4A64-9D71-29CBE1B79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7F1773CA-6AE7-4723-B072-CEC5F3829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D5EC23E0-B877-4A62-B084-5407401FB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633C4B0E-E7C6-4A1A-9D3A-80C8E3C59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AB21372F-73AC-4C69-81F0-0D44D36F6E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B5619D97-D7A8-4DFF-8AB1-F4B393C1B4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55E03CED-9618-41BB-898B-2FECEFD7B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78F0A5C5-589E-4053-A41A-FA77210C3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AC2718F8-15C5-4DAB-B194-AAEE8A205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23C6608B-EA21-4579-B33F-55E52AC287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4A2FEFA2-D838-4CE1-90BA-B6C2EEB5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1A39CA24-DF18-4FCC-8265-36FC72ED5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50A32DBD-9B22-49C3-A628-A98533FBF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A3C0B30D-BB1A-4B3D-A162-3EBE6267F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092B125A-1548-445E-8689-07BEEC8155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D6A7D7B9-9A7E-4FD2-A1B4-1C5CFAE54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B1B0C3F-D935-4306-B5B1-6AA635881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75BC67F5-D485-467A-BCCB-D062EB6DD0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7FB0B620-AB12-4F0B-AD1C-A47A5FBC63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6AEFA891-E591-4F7F-9DBA-FC78E9B8F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78921FFF-4B57-4E33-BE94-5A8BFC95E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0C4A1658-5AAE-4925-B106-BC0A17862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DE6DF3EB-099A-427A-A999-3BAF3BCA94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CC595EFE-4690-4B81-83B1-F863B951B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400FAC39-AEAC-4B54-9694-29D537C203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C61298B0-056E-4D83-B168-1C054A17A0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9F9E69A2-F9B0-40C2-BDC8-143835426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9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87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86" name="תיבת טקסט 4">
            <a:extLst>
              <a:ext uri="{FF2B5EF4-FFF2-40B4-BE49-F238E27FC236}">
                <a16:creationId xmlns:a16="http://schemas.microsoft.com/office/drawing/2014/main" id="{4D6942B3-CA09-496E-A202-DD750C30F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484904"/>
              </p:ext>
            </p:extLst>
          </p:nvPr>
        </p:nvGraphicFramePr>
        <p:xfrm>
          <a:off x="4145658" y="1244055"/>
          <a:ext cx="6574593" cy="401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3196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EB76B3-76A8-4C44-AC92-4116AC2B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/>
              <a:t>איך אני מבקש סליחה?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44CE747-F04A-4E4C-93F8-72E8A04D6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/>
              <a:t>הכנסו לקישור הבא: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או הכנסו לקישור הבא:</a:t>
            </a:r>
          </a:p>
          <a:p>
            <a:pPr marL="0" indent="0">
              <a:buNone/>
            </a:pPr>
            <a:endParaRPr lang="he-IL" dirty="0"/>
          </a:p>
          <a:p>
            <a:pPr marL="176530" algn="just" rtl="1">
              <a:lnSpc>
                <a:spcPts val="1600"/>
              </a:lnSpc>
              <a:spcAft>
                <a:spcPts val="0"/>
              </a:spcAft>
              <a:tabLst>
                <a:tab pos="180340" algn="l"/>
                <a:tab pos="467995" algn="l"/>
              </a:tabLst>
            </a:pPr>
            <a:r>
              <a:rPr lang="he-IL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  <a:hlinkClick r:id="rId2"/>
              </a:rPr>
              <a:t>קישור לשאלון עמדות</a:t>
            </a:r>
            <a:endParaRPr lang="he-IL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176530" algn="just" rtl="1">
              <a:lnSpc>
                <a:spcPts val="1600"/>
              </a:lnSpc>
              <a:spcAft>
                <a:spcPts val="0"/>
              </a:spcAft>
              <a:tabLst>
                <a:tab pos="180340" algn="l"/>
                <a:tab pos="467995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8C3C421-BA31-40DC-8E1F-73E2DAD3B5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79" y="2695575"/>
            <a:ext cx="1466850" cy="1466850"/>
          </a:xfrm>
          <a:prstGeom prst="rect">
            <a:avLst/>
          </a:prstGeom>
        </p:spPr>
      </p:pic>
      <p:pic>
        <p:nvPicPr>
          <p:cNvPr id="5" name="תמונה 4" descr="תמונה שמכילה אדם, מקורה, איש, צילום&#10;&#10;התיאור נוצר באופן אוטומטי">
            <a:extLst>
              <a:ext uri="{FF2B5EF4-FFF2-40B4-BE49-F238E27FC236}">
                <a16:creationId xmlns:a16="http://schemas.microsoft.com/office/drawing/2014/main" id="{302823E2-08A2-4C94-B928-B0825E9E7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99281" y="1939131"/>
            <a:ext cx="5360901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F552790-E7A9-43F1-8BC7-D7BC0D218FB9}"/>
              </a:ext>
            </a:extLst>
          </p:cNvPr>
          <p:cNvSpPr txBox="1"/>
          <p:nvPr/>
        </p:nvSpPr>
        <p:spPr>
          <a:xfrm>
            <a:off x="1318591" y="702365"/>
            <a:ext cx="9554817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b="1" dirty="0"/>
              <a:t>לאחר שאלון העמדות נקודות/שאלות לדיון:</a:t>
            </a:r>
          </a:p>
          <a:p>
            <a:pPr algn="r"/>
            <a:endParaRPr lang="he-IL" sz="3200" b="1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b="1" dirty="0"/>
              <a:t> </a:t>
            </a:r>
            <a:r>
              <a:rPr lang="he-IL" sz="3600" b="1" dirty="0"/>
              <a:t>התייחסות לתוצאות שאלון העמדות בקצרה – לשמוע מספר תלמידים את דעתם על התוצאה שהתקבלה בכל אחת מהעמדות.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600" b="1" dirty="0"/>
              <a:t>האם אתם מופתעים מהתוצאות?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600" b="1" dirty="0"/>
              <a:t>האם הייתה לכם התלבטות לגבי היגד מסוים? אם כן מה הייתה ההתלבטות?</a:t>
            </a:r>
          </a:p>
          <a:p>
            <a:pPr marL="342900" indent="-342900" algn="r">
              <a:buAutoNum type="arabicPeriod"/>
            </a:pPr>
            <a:endParaRPr lang="he-IL" sz="3600" dirty="0"/>
          </a:p>
          <a:p>
            <a:pPr marL="342900" indent="-342900" algn="r"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215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F552790-E7A9-43F1-8BC7-D7BC0D218FB9}"/>
              </a:ext>
            </a:extLst>
          </p:cNvPr>
          <p:cNvSpPr txBox="1"/>
          <p:nvPr/>
        </p:nvSpPr>
        <p:spPr>
          <a:xfrm>
            <a:off x="475487" y="877823"/>
            <a:ext cx="11119105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b="1" dirty="0"/>
              <a:t>נקודות לדיון תוך התייחסות לחשיפת הנוער לטכנולוגיה והשימוש בה: </a:t>
            </a:r>
            <a:endParaRPr lang="en-US" sz="4000" b="1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b="1" dirty="0"/>
              <a:t>באיזו דרך אני מבקש סליחה? (</a:t>
            </a:r>
            <a:r>
              <a:rPr lang="he-IL" sz="3200" b="1" dirty="0" err="1"/>
              <a:t>ווטסאפ</a:t>
            </a:r>
            <a:r>
              <a:rPr lang="he-IL" sz="3200" b="1" dirty="0"/>
              <a:t>, בעל פה)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b="1" dirty="0"/>
              <a:t>מה ההבדל בבקשת סליחה </a:t>
            </a:r>
            <a:r>
              <a:rPr lang="he-IL" sz="3200" b="1" dirty="0" err="1"/>
              <a:t>בווטסאפ</a:t>
            </a:r>
            <a:r>
              <a:rPr lang="he-IL" sz="3200" b="1" dirty="0"/>
              <a:t> לבין פנים אל פנים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b="1" dirty="0"/>
              <a:t>דוגמה לסליחה שבקשתם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b="1" dirty="0"/>
              <a:t>דרכים לבקשת סליחה (גישור חבר הורה מורה יועצת)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b="1" dirty="0">
                <a:hlinkClick r:id="rId2"/>
              </a:rPr>
              <a:t>סרטון מסכם </a:t>
            </a:r>
            <a:r>
              <a:rPr lang="he-IL" sz="3200" b="1" dirty="0"/>
              <a:t>(תודה לעדי </a:t>
            </a:r>
            <a:r>
              <a:rPr lang="he-IL" sz="3200" b="1" dirty="0" err="1"/>
              <a:t>פינצ'י</a:t>
            </a:r>
            <a:r>
              <a:rPr lang="he-IL" sz="3200" b="1" dirty="0"/>
              <a:t>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3200" b="1" dirty="0"/>
          </a:p>
          <a:p>
            <a:pPr marL="342900" indent="-342900" algn="r">
              <a:buAutoNum type="arabicPeriod"/>
            </a:pPr>
            <a:endParaRPr lang="he-IL" sz="3200" b="1" dirty="0"/>
          </a:p>
          <a:p>
            <a:pPr marL="342900" indent="-342900" algn="r">
              <a:buAutoNum type="arabicPeriod"/>
            </a:pPr>
            <a:endParaRPr lang="he-IL" dirty="0"/>
          </a:p>
          <a:p>
            <a:pPr marL="342900" indent="-342900" algn="r">
              <a:buAutoNum type="arabicPeriod"/>
            </a:pPr>
            <a:endParaRPr lang="he-IL" dirty="0"/>
          </a:p>
        </p:txBody>
      </p:sp>
      <p:pic>
        <p:nvPicPr>
          <p:cNvPr id="4" name="תמונה 3" descr="תמונה שמכילה מטוס&#10;&#10;התיאור נוצר באופן אוטומטי">
            <a:extLst>
              <a:ext uri="{FF2B5EF4-FFF2-40B4-BE49-F238E27FC236}">
                <a16:creationId xmlns:a16="http://schemas.microsoft.com/office/drawing/2014/main" id="{7AB41DF7-EED9-428E-9E04-7AD619ECF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7407" y="4530810"/>
            <a:ext cx="2166748" cy="168435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5216897-C1E6-489A-B871-70A8A5B90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12608" y="5025558"/>
            <a:ext cx="4023359" cy="1165326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D9D3B5D-AE02-47F7-BEA5-42876EAEEA5E}"/>
              </a:ext>
            </a:extLst>
          </p:cNvPr>
          <p:cNvSpPr txBox="1"/>
          <p:nvPr/>
        </p:nvSpPr>
        <p:spPr>
          <a:xfrm>
            <a:off x="10508814" y="6669024"/>
            <a:ext cx="91509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6" tooltip="http://www.hamichlol.org.il/%D7%94%D7%9E%D7%9B%D7%9C%D7%95%D7%9C:%D7%A9%D7%99%D7%97_%D7%A2%D7%95%D7%A8%D7%9B%D7%99%D7%9D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7" tooltip="https://creativecommons.org/licenses/by-sa/3.0/"/>
              </a:rPr>
              <a:t>CC BY-SA</a:t>
            </a:r>
            <a:endParaRPr lang="he-IL" sz="900"/>
          </a:p>
        </p:txBody>
      </p:sp>
    </p:spTree>
    <p:extLst>
      <p:ext uri="{BB962C8B-B14F-4D97-AF65-F5344CB8AC3E}">
        <p14:creationId xmlns:p14="http://schemas.microsoft.com/office/powerpoint/2010/main" val="18169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9BE82B-16F4-4BD2-9B89-BB060B37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67"/>
            <a:ext cx="10515600" cy="1325563"/>
          </a:xfrm>
        </p:spPr>
        <p:txBody>
          <a:bodyPr>
            <a:noAutofit/>
          </a:bodyPr>
          <a:lstStyle/>
          <a:p>
            <a:br>
              <a:rPr lang="he-IL" sz="4400" b="1" dirty="0"/>
            </a:br>
            <a:br>
              <a:rPr lang="he-IL" sz="4400" b="1" dirty="0"/>
            </a:br>
            <a:br>
              <a:rPr lang="he-IL" sz="4400" b="1" dirty="0"/>
            </a:br>
            <a:r>
              <a:rPr lang="he-IL" sz="4400" b="1" dirty="0"/>
              <a:t>סיכום – איך אנחנו מבקשים סליחה/מתנצלים?</a:t>
            </a:r>
            <a:br>
              <a:rPr lang="he-IL" sz="4400" b="1" dirty="0"/>
            </a:br>
            <a:br>
              <a:rPr lang="he-IL" sz="4400" b="1" dirty="0"/>
            </a:br>
            <a:br>
              <a:rPr lang="he-IL" sz="4400" b="1" dirty="0"/>
            </a:br>
            <a:endParaRPr lang="he-IL" sz="4400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D2028F5-6DC6-4D80-968C-2B32D13D1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730948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3600" b="1" dirty="0"/>
          </a:p>
          <a:p>
            <a:pPr marL="0" indent="0">
              <a:buNone/>
            </a:pPr>
            <a:r>
              <a:rPr lang="he-IL" sz="3600" b="1" dirty="0"/>
              <a:t>בקשת הסליחה כוללת מספר שלבים:</a:t>
            </a:r>
          </a:p>
          <a:p>
            <a:r>
              <a:rPr lang="he-IL" sz="3600" b="1" dirty="0"/>
              <a:t>הכרה בטעות שעשיתי</a:t>
            </a:r>
          </a:p>
          <a:p>
            <a:r>
              <a:rPr lang="he-IL" sz="3600" b="1" dirty="0"/>
              <a:t>חרטה – הבנה כי טעיתי</a:t>
            </a:r>
          </a:p>
          <a:p>
            <a:r>
              <a:rPr lang="he-IL" sz="3600" b="1" dirty="0"/>
              <a:t>לקיחת אחריות ובקשת סליחה</a:t>
            </a:r>
          </a:p>
        </p:txBody>
      </p:sp>
    </p:spTree>
    <p:extLst>
      <p:ext uri="{BB962C8B-B14F-4D97-AF65-F5344CB8AC3E}">
        <p14:creationId xmlns:p14="http://schemas.microsoft.com/office/powerpoint/2010/main" val="2252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9BE82B-16F4-4BD2-9B89-BB060B37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67"/>
            <a:ext cx="10515600" cy="1325563"/>
          </a:xfrm>
        </p:spPr>
        <p:txBody>
          <a:bodyPr>
            <a:noAutofit/>
          </a:bodyPr>
          <a:lstStyle/>
          <a:p>
            <a:r>
              <a:rPr lang="he-IL" sz="4400" b="1" dirty="0"/>
              <a:t>סיכום – איך אנחנו מבקשים סליחה/מתנצלים?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D2028F5-6DC6-4D80-968C-2B32D13D1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730948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600" b="1" dirty="0"/>
              <a:t>חשוב לזכור:</a:t>
            </a:r>
          </a:p>
          <a:p>
            <a:r>
              <a:rPr lang="he-IL" sz="3600" b="1" dirty="0"/>
              <a:t>אין להסתפק באמירה סתמית של המילה, כי באופן שכזה</a:t>
            </a:r>
          </a:p>
          <a:p>
            <a:pPr marL="0" indent="0">
              <a:buNone/>
            </a:pPr>
            <a:r>
              <a:rPr lang="he-IL" sz="3600" b="1" dirty="0"/>
              <a:t>  בקשת הסליחה חסרת משמעות וללא תועלת</a:t>
            </a:r>
          </a:p>
          <a:p>
            <a:r>
              <a:rPr lang="he-IL" sz="3600" b="1" dirty="0"/>
              <a:t>רצוי להסביר על מה אנו מבקשים סליחה</a:t>
            </a:r>
          </a:p>
        </p:txBody>
      </p:sp>
    </p:spTree>
    <p:extLst>
      <p:ext uri="{BB962C8B-B14F-4D97-AF65-F5344CB8AC3E}">
        <p14:creationId xmlns:p14="http://schemas.microsoft.com/office/powerpoint/2010/main" val="18682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עגל">
  <a:themeElements>
    <a:clrScheme name="מעגל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מעגל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עגל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infopath/2007/PartnerControls"/>
    <ds:schemaRef ds:uri="a4f35948-e619-41b3-aa29-22878b09cfd2"/>
    <ds:schemaRef ds:uri="http://schemas.microsoft.com/office/2006/documentManagement/types"/>
    <ds:schemaRef ds:uri="http://purl.org/dc/dcmitype/"/>
    <ds:schemaRef ds:uri="http://purl.org/dc/elements/1.1/"/>
    <ds:schemaRef ds:uri="40262f94-9f35-4ac3-9a90-690165a16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589</Words>
  <Application>Microsoft Office PowerPoint</Application>
  <PresentationFormat>מסך רחב</PresentationFormat>
  <Paragraphs>82</Paragraphs>
  <Slides>13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Tw Cen MT</vt:lpstr>
      <vt:lpstr>מעגל</vt:lpstr>
      <vt:lpstr>פתיחה לשיעור אמת או שקר חגי תשרי </vt:lpstr>
      <vt:lpstr>פריסת כותרת</vt:lpstr>
      <vt:lpstr>לקט מערכי שיעורי חברה בנושא סליחה ומחילה: אישית, קבוצתית, חברית, משפחתית, קהילתית </vt:lpstr>
      <vt:lpstr>מצגת של PowerPoint‏</vt:lpstr>
      <vt:lpstr>איך אני מבקש סליחה?</vt:lpstr>
      <vt:lpstr>מצגת של PowerPoint‏</vt:lpstr>
      <vt:lpstr>מצגת של PowerPoint‏</vt:lpstr>
      <vt:lpstr>   סיכום – איך אנחנו מבקשים סליחה/מתנצלים?   </vt:lpstr>
      <vt:lpstr>סיכום – איך אנחנו מבקשים סליחה/מתנצלים?</vt:lpstr>
      <vt:lpstr>שיעור מס' 2 – חשיבותה של בקשת הסליחה</vt:lpstr>
      <vt:lpstr>שיעור מס' 2 – חשיבותה של בקשת הסליחה</vt:lpstr>
      <vt:lpstr>שיעור מס' 3 – יעלה תחנוננו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פתיחה לשיעור אמת או שקר חגי תשרי</dc:title>
  <dc:creator>shuly gabi</dc:creator>
  <cp:lastModifiedBy>Nitzan-Rotem Zaig</cp:lastModifiedBy>
  <cp:revision>6</cp:revision>
  <dcterms:created xsi:type="dcterms:W3CDTF">2020-09-14T07:55:07Z</dcterms:created>
  <dcterms:modified xsi:type="dcterms:W3CDTF">2020-09-16T12:26:55Z</dcterms:modified>
</cp:coreProperties>
</file>