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1" r:id="rId2"/>
    <p:sldId id="256" r:id="rId3"/>
    <p:sldId id="257" r:id="rId4"/>
    <p:sldId id="293" r:id="rId5"/>
    <p:sldId id="294" r:id="rId6"/>
    <p:sldId id="295" r:id="rId7"/>
    <p:sldId id="310" r:id="rId8"/>
    <p:sldId id="289" r:id="rId9"/>
    <p:sldId id="298" r:id="rId10"/>
    <p:sldId id="296" r:id="rId11"/>
    <p:sldId id="307" r:id="rId12"/>
    <p:sldId id="309" r:id="rId13"/>
    <p:sldId id="297" r:id="rId14"/>
    <p:sldId id="299" r:id="rId15"/>
    <p:sldId id="300" r:id="rId16"/>
    <p:sldId id="301" r:id="rId17"/>
    <p:sldId id="260" r:id="rId18"/>
    <p:sldId id="261" r:id="rId19"/>
    <p:sldId id="276" r:id="rId20"/>
    <p:sldId id="302" r:id="rId21"/>
    <p:sldId id="303" r:id="rId22"/>
    <p:sldId id="304" r:id="rId23"/>
    <p:sldId id="305" r:id="rId24"/>
    <p:sldId id="306" r:id="rId25"/>
    <p:sldId id="312"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BDE686"/>
    <a:srgbClr val="6C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ראשית">
    <p:spTree>
      <p:nvGrpSpPr>
        <p:cNvPr id="1" name=""/>
        <p:cNvGrpSpPr/>
        <p:nvPr/>
      </p:nvGrpSpPr>
      <p:grpSpPr>
        <a:xfrm>
          <a:off x="0" y="0"/>
          <a:ext cx="0" cy="0"/>
          <a:chOff x="0" y="0"/>
          <a:chExt cx="0" cy="0"/>
        </a:xfrm>
      </p:grpSpPr>
      <p:sp>
        <p:nvSpPr>
          <p:cNvPr id="10" name="מלבן מעוגל 9"/>
          <p:cNvSpPr/>
          <p:nvPr userDrawn="1"/>
        </p:nvSpPr>
        <p:spPr>
          <a:xfrm>
            <a:off x="212942" y="161488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9036" y="1463747"/>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7329949" y="616877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614159" y="588388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10058155" y="87231"/>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426027" y="230190"/>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כפל 11"/>
          <p:cNvSpPr/>
          <p:nvPr userDrawn="1"/>
        </p:nvSpPr>
        <p:spPr>
          <a:xfrm>
            <a:off x="9269014" y="914282"/>
            <a:ext cx="526093" cy="549884"/>
          </a:xfrm>
          <a:prstGeom prst="mathMultiply">
            <a:avLst>
              <a:gd name="adj1" fmla="val 9234"/>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פל 12"/>
          <p:cNvSpPr/>
          <p:nvPr userDrawn="1"/>
        </p:nvSpPr>
        <p:spPr>
          <a:xfrm>
            <a:off x="475990" y="6168773"/>
            <a:ext cx="526093" cy="549884"/>
          </a:xfrm>
          <a:prstGeom prst="mathMultiply">
            <a:avLst>
              <a:gd name="adj1" fmla="val 11615"/>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8594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טקסט גדול\קטן">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540327" y="6319520"/>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654627" y="6109855"/>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795107" y="59018"/>
            <a:ext cx="2968915"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329808" y="5982096"/>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כפל 11"/>
          <p:cNvSpPr/>
          <p:nvPr userDrawn="1"/>
        </p:nvSpPr>
        <p:spPr>
          <a:xfrm>
            <a:off x="11511173" y="1052501"/>
            <a:ext cx="526093" cy="549884"/>
          </a:xfrm>
          <a:prstGeom prst="mathMultiply">
            <a:avLst>
              <a:gd name="adj1" fmla="val 9234"/>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פל 12"/>
          <p:cNvSpPr/>
          <p:nvPr userDrawn="1"/>
        </p:nvSpPr>
        <p:spPr>
          <a:xfrm>
            <a:off x="11107916" y="5120791"/>
            <a:ext cx="826719" cy="824776"/>
          </a:xfrm>
          <a:prstGeom prst="mathMultiply">
            <a:avLst>
              <a:gd name="adj1" fmla="val 8225"/>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טקסט 16"/>
          <p:cNvSpPr>
            <a:spLocks noGrp="1"/>
          </p:cNvSpPr>
          <p:nvPr>
            <p:ph type="body" sz="quarter" idx="10" hasCustomPrompt="1"/>
          </p:nvPr>
        </p:nvSpPr>
        <p:spPr>
          <a:xfrm>
            <a:off x="485775" y="3554413"/>
            <a:ext cx="10780713" cy="1073150"/>
          </a:xfrm>
          <a:prstGeom prst="rect">
            <a:avLst/>
          </a:prstGeom>
        </p:spPr>
        <p:txBody>
          <a:bodyPr/>
          <a:lstStyle>
            <a:lvl1pPr marL="0" indent="0" algn="ctr">
              <a:buNone/>
              <a:defRPr sz="2800">
                <a:latin typeface="Varela Round" panose="00000500000000000000" pitchFamily="2" charset="-79"/>
                <a:ea typeface="Verdana" panose="020B0604030504040204" pitchFamily="34" charset="0"/>
                <a:cs typeface="Varela Round" panose="00000500000000000000" pitchFamily="2" charset="-79"/>
              </a:defRPr>
            </a:lvl1pPr>
          </a:lstStyle>
          <a:p>
            <a:r>
              <a:rPr lang="he-IL" sz="4800" dirty="0"/>
              <a:t>לחץ כדי לערוך סגנון כותרת משנה</a:t>
            </a:r>
          </a:p>
        </p:txBody>
      </p:sp>
    </p:spTree>
    <p:extLst>
      <p:ext uri="{BB962C8B-B14F-4D97-AF65-F5344CB8AC3E}">
        <p14:creationId xmlns:p14="http://schemas.microsoft.com/office/powerpoint/2010/main" val="355769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טקסט גדול-X2">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9663545"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8" y="181683"/>
            <a:ext cx="2598484"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488762"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9008918" y="6104086"/>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כפל 11"/>
          <p:cNvSpPr/>
          <p:nvPr userDrawn="1"/>
        </p:nvSpPr>
        <p:spPr>
          <a:xfrm>
            <a:off x="197252" y="6147363"/>
            <a:ext cx="526093" cy="549884"/>
          </a:xfrm>
          <a:prstGeom prst="mathMultiply">
            <a:avLst>
              <a:gd name="adj1" fmla="val 9234"/>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פל 12"/>
          <p:cNvSpPr/>
          <p:nvPr userDrawn="1"/>
        </p:nvSpPr>
        <p:spPr>
          <a:xfrm>
            <a:off x="11148163" y="5079667"/>
            <a:ext cx="551147" cy="528516"/>
          </a:xfrm>
          <a:prstGeom prst="mathMultiply">
            <a:avLst>
              <a:gd name="adj1" fmla="val 8225"/>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550863" y="3498850"/>
            <a:ext cx="10872787" cy="2854325"/>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6000" dirty="0"/>
              <a:t>לחץ כדי לערוך סגנון טקסט</a:t>
            </a:r>
          </a:p>
        </p:txBody>
      </p:sp>
    </p:spTree>
    <p:extLst>
      <p:ext uri="{BB962C8B-B14F-4D97-AF65-F5344CB8AC3E}">
        <p14:creationId xmlns:p14="http://schemas.microsoft.com/office/powerpoint/2010/main" val="414969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645659"/>
            <a:ext cx="10872592" cy="405336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11148163"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60529" y="181683"/>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39591" y="610408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כפל 11"/>
          <p:cNvSpPr/>
          <p:nvPr userDrawn="1"/>
        </p:nvSpPr>
        <p:spPr>
          <a:xfrm>
            <a:off x="197252" y="6147363"/>
            <a:ext cx="526093" cy="549884"/>
          </a:xfrm>
          <a:prstGeom prst="mathMultiply">
            <a:avLst>
              <a:gd name="adj1" fmla="val 9234"/>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פל 12"/>
          <p:cNvSpPr/>
          <p:nvPr userDrawn="1"/>
        </p:nvSpPr>
        <p:spPr>
          <a:xfrm>
            <a:off x="11148163" y="5079667"/>
            <a:ext cx="551147" cy="528516"/>
          </a:xfrm>
          <a:prstGeom prst="mathMultiply">
            <a:avLst>
              <a:gd name="adj1" fmla="val 8225"/>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623888" y="533400"/>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73946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81" y="1288473"/>
            <a:ext cx="10872592"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417"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0082351" y="81720"/>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2155687" y="6347802"/>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פל 11"/>
          <p:cNvSpPr/>
          <p:nvPr userDrawn="1"/>
        </p:nvSpPr>
        <p:spPr>
          <a:xfrm>
            <a:off x="3432986" y="6308116"/>
            <a:ext cx="526093" cy="549884"/>
          </a:xfrm>
          <a:prstGeom prst="mathMultiply">
            <a:avLst>
              <a:gd name="adj1" fmla="val 9234"/>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פל 12"/>
          <p:cNvSpPr/>
          <p:nvPr userDrawn="1"/>
        </p:nvSpPr>
        <p:spPr>
          <a:xfrm>
            <a:off x="11550919" y="5984399"/>
            <a:ext cx="551147" cy="528516"/>
          </a:xfrm>
          <a:prstGeom prst="mathMultiply">
            <a:avLst>
              <a:gd name="adj1" fmla="val 8225"/>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ציין מיקום טקסט 3"/>
          <p:cNvSpPr>
            <a:spLocks noGrp="1"/>
          </p:cNvSpPr>
          <p:nvPr>
            <p:ph type="body" sz="quarter" idx="10" hasCustomPrompt="1"/>
          </p:nvPr>
        </p:nvSpPr>
        <p:spPr>
          <a:xfrm>
            <a:off x="623888" y="192531"/>
            <a:ext cx="10872585"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105882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תמונה עם טקסט עלי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042933" y="1648412"/>
            <a:ext cx="8019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343171" y="346714"/>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0909924" y="5948086"/>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300625" y="5079667"/>
            <a:ext cx="1159099" cy="426915"/>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300625" y="561868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310092" y="6422305"/>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פל 12"/>
          <p:cNvSpPr/>
          <p:nvPr userDrawn="1"/>
        </p:nvSpPr>
        <p:spPr>
          <a:xfrm>
            <a:off x="197252" y="6147363"/>
            <a:ext cx="526093" cy="549884"/>
          </a:xfrm>
          <a:prstGeom prst="mathMultiply">
            <a:avLst>
              <a:gd name="adj1" fmla="val 9234"/>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פל 13"/>
          <p:cNvSpPr/>
          <p:nvPr userDrawn="1"/>
        </p:nvSpPr>
        <p:spPr>
          <a:xfrm>
            <a:off x="11148163" y="5079667"/>
            <a:ext cx="551147" cy="528516"/>
          </a:xfrm>
          <a:prstGeom prst="mathMultiply">
            <a:avLst>
              <a:gd name="adj1" fmla="val 8225"/>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4970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320177"/>
            <a:ext cx="1025624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dirty="0"/>
              <a:t>לחץ כדי לערוך סגנון כותרת תחתית</a:t>
            </a:r>
          </a:p>
        </p:txBody>
      </p:sp>
      <p:sp>
        <p:nvSpPr>
          <p:cNvPr id="9" name="מלבן מעוגל 8"/>
          <p:cNvSpPr/>
          <p:nvPr userDrawn="1"/>
        </p:nvSpPr>
        <p:spPr>
          <a:xfrm>
            <a:off x="11186072" y="1132263"/>
            <a:ext cx="1591052"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534957" y="1664351"/>
            <a:ext cx="219088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פל 12"/>
          <p:cNvSpPr/>
          <p:nvPr userDrawn="1"/>
        </p:nvSpPr>
        <p:spPr>
          <a:xfrm>
            <a:off x="746087" y="1512733"/>
            <a:ext cx="526093" cy="549884"/>
          </a:xfrm>
          <a:prstGeom prst="mathMultiply">
            <a:avLst>
              <a:gd name="adj1" fmla="val 9234"/>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פל 13"/>
          <p:cNvSpPr/>
          <p:nvPr userDrawn="1"/>
        </p:nvSpPr>
        <p:spPr>
          <a:xfrm>
            <a:off x="10721098" y="2642193"/>
            <a:ext cx="551147" cy="528516"/>
          </a:xfrm>
          <a:prstGeom prst="mathMultiply">
            <a:avLst>
              <a:gd name="adj1" fmla="val 8225"/>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7520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58338" y="320177"/>
            <a:ext cx="6660621" cy="609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7064216" y="320177"/>
            <a:ext cx="4917382" cy="3296783"/>
          </a:xfrm>
          <a:prstGeom prst="rect">
            <a:avLst/>
          </a:prstGeom>
        </p:spPr>
        <p:txBody>
          <a:bodyPr anchor="t">
            <a:noAutofit/>
          </a:bodyPr>
          <a:lstStyle>
            <a:lvl1pPr algn="ctr">
              <a:defRPr sz="4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2"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פל 12"/>
          <p:cNvSpPr/>
          <p:nvPr userDrawn="1"/>
        </p:nvSpPr>
        <p:spPr>
          <a:xfrm>
            <a:off x="7064216" y="6136018"/>
            <a:ext cx="526093" cy="549884"/>
          </a:xfrm>
          <a:prstGeom prst="mathMultiply">
            <a:avLst>
              <a:gd name="adj1" fmla="val 9234"/>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פל 13"/>
          <p:cNvSpPr/>
          <p:nvPr userDrawn="1"/>
        </p:nvSpPr>
        <p:spPr>
          <a:xfrm>
            <a:off x="11630398" y="-35819"/>
            <a:ext cx="551147" cy="528516"/>
          </a:xfrm>
          <a:prstGeom prst="mathMultiply">
            <a:avLst>
              <a:gd name="adj1" fmla="val 8225"/>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טקסט 3"/>
          <p:cNvSpPr>
            <a:spLocks noGrp="1"/>
          </p:cNvSpPr>
          <p:nvPr>
            <p:ph type="body" sz="quarter" idx="10" hasCustomPrompt="1"/>
          </p:nvPr>
        </p:nvSpPr>
        <p:spPr>
          <a:xfrm>
            <a:off x="7064375" y="3856038"/>
            <a:ext cx="4916488" cy="2624137"/>
          </a:xfrm>
          <a:prstGeom prst="rect">
            <a:avLst/>
          </a:prstGeom>
        </p:spPr>
        <p:txBody>
          <a:bodyPr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8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2400" dirty="0"/>
              <a:t>לחץ כדי לערוך סגנון טקסט</a:t>
            </a:r>
          </a:p>
        </p:txBody>
      </p:sp>
    </p:spTree>
    <p:extLst>
      <p:ext uri="{BB962C8B-B14F-4D97-AF65-F5344CB8AC3E}">
        <p14:creationId xmlns:p14="http://schemas.microsoft.com/office/powerpoint/2010/main" val="146422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228888"/>
            <a:ext cx="10586646" cy="63545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9" name="מלבן מעוגל 8"/>
          <p:cNvSpPr/>
          <p:nvPr userDrawn="1"/>
        </p:nvSpPr>
        <p:spPr>
          <a:xfrm>
            <a:off x="9438640" y="5666296"/>
            <a:ext cx="3424657" cy="31541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288100" y="228888"/>
            <a:ext cx="3273715" cy="375126"/>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2" name="מלבן מעוגל 11"/>
          <p:cNvSpPr/>
          <p:nvPr userDrawn="1"/>
        </p:nvSpPr>
        <p:spPr>
          <a:xfrm>
            <a:off x="8422640" y="6090859"/>
            <a:ext cx="4440657" cy="75947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פל 12"/>
          <p:cNvSpPr/>
          <p:nvPr userDrawn="1"/>
        </p:nvSpPr>
        <p:spPr>
          <a:xfrm>
            <a:off x="0" y="604014"/>
            <a:ext cx="526093" cy="549884"/>
          </a:xfrm>
          <a:prstGeom prst="mathMultiply">
            <a:avLst>
              <a:gd name="adj1" fmla="val 9234"/>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פל 13"/>
          <p:cNvSpPr/>
          <p:nvPr userDrawn="1"/>
        </p:nvSpPr>
        <p:spPr>
          <a:xfrm>
            <a:off x="11447607" y="4876885"/>
            <a:ext cx="551147" cy="528516"/>
          </a:xfrm>
          <a:prstGeom prst="mathMultiply">
            <a:avLst>
              <a:gd name="adj1" fmla="val 8225"/>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4984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147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66" r:id="rId5"/>
    <p:sldLayoutId id="2147483657" r:id="rId6"/>
    <p:sldLayoutId id="2147483662" r:id="rId7"/>
    <p:sldLayoutId id="2147483665" r:id="rId8"/>
    <p:sldLayoutId id="2147483663" r:id="rId9"/>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op.education.gov.il/sherutey-tiksuv-bachinuch/academya-bareshet/kol-hashidurim/rosh-hashana-siva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760DAD0-4594-4A28-A924-F38B1CD717CB}"/>
              </a:ext>
            </a:extLst>
          </p:cNvPr>
          <p:cNvSpPr/>
          <p:nvPr/>
        </p:nvSpPr>
        <p:spPr>
          <a:xfrm>
            <a:off x="1671653" y="1071418"/>
            <a:ext cx="8848693" cy="5632311"/>
          </a:xfrm>
          <a:prstGeom prst="rect">
            <a:avLst/>
          </a:prstGeom>
          <a:noFill/>
        </p:spPr>
        <p:txBody>
          <a:bodyPr wrap="square" lIns="91440" tIns="45720" rIns="91440" bIns="45720">
            <a:spAutoFit/>
          </a:bodyPr>
          <a:lstStyle/>
          <a:p>
            <a:pPr algn="ctr"/>
            <a:r>
              <a:rPr lang="he-IL" b="0" cap="none" spc="0" dirty="0">
                <a:ln w="0"/>
                <a:solidFill>
                  <a:schemeClr val="tx1"/>
                </a:solidFill>
                <a:effectLst>
                  <a:outerShdw blurRad="38100" dist="19050" dir="2700000" algn="tl" rotWithShape="0">
                    <a:schemeClr val="dk1">
                      <a:alpha val="40000"/>
                    </a:schemeClr>
                  </a:outerShdw>
                </a:effectLst>
              </a:rPr>
              <a:t>מורים יקרים,</a:t>
            </a:r>
          </a:p>
          <a:p>
            <a:pPr algn="r"/>
            <a:r>
              <a:rPr lang="he-IL" b="0" i="0" dirty="0">
                <a:solidFill>
                  <a:srgbClr val="000000"/>
                </a:solidFill>
                <a:effectLst/>
                <a:latin typeface="Assistant"/>
              </a:rPr>
              <a:t>*לפניכם שיעור מעניין של סיון רהב מאיר לרגל ראש השנה.</a:t>
            </a:r>
          </a:p>
          <a:p>
            <a:pPr algn="r"/>
            <a:r>
              <a:rPr lang="he-IL" b="0" i="0" dirty="0">
                <a:solidFill>
                  <a:srgbClr val="000000"/>
                </a:solidFill>
                <a:effectLst/>
                <a:latin typeface="Assistant"/>
              </a:rPr>
              <a:t>במהלך השידור תתייחס סיון להזדמנות שמאפשרת לנו השנה החדשה להתחיל מחדש, להאזין לקולנו הפנימי ולהיות משמעותיים יותר למשפחתנו ולסביבתנו הקרובה.</a:t>
            </a:r>
          </a:p>
          <a:p>
            <a:pPr algn="r"/>
            <a:r>
              <a:rPr lang="he-IL" b="0" i="0" dirty="0">
                <a:solidFill>
                  <a:srgbClr val="000000"/>
                </a:solidFill>
                <a:effectLst/>
                <a:latin typeface="Assistant"/>
              </a:rPr>
              <a:t>סיון מדברת על 3 מאפיינים מרכזיים של החג:</a:t>
            </a:r>
          </a:p>
          <a:p>
            <a:pPr marL="342900" indent="-342900" algn="r">
              <a:buAutoNum type="arabicPeriod"/>
            </a:pPr>
            <a:r>
              <a:rPr lang="he-IL" b="1" i="0" dirty="0">
                <a:solidFill>
                  <a:srgbClr val="000000"/>
                </a:solidFill>
                <a:effectLst/>
                <a:latin typeface="Assistant"/>
              </a:rPr>
              <a:t>תרועת השופר</a:t>
            </a:r>
            <a:br>
              <a:rPr lang="he-IL" b="1" i="0" dirty="0">
                <a:solidFill>
                  <a:srgbClr val="000000"/>
                </a:solidFill>
                <a:effectLst/>
                <a:latin typeface="Assistant"/>
              </a:rPr>
            </a:br>
            <a:r>
              <a:rPr lang="he-IL" b="0" i="0" dirty="0">
                <a:solidFill>
                  <a:srgbClr val="000000"/>
                </a:solidFill>
                <a:effectLst/>
                <a:latin typeface="Assistant"/>
              </a:rPr>
              <a:t>    הזדמנות לעצור ולהאזין בדממה לקול השופר ולקולנו הפנימי </a:t>
            </a:r>
            <a:br>
              <a:rPr lang="he-IL" b="0" i="0" dirty="0">
                <a:solidFill>
                  <a:srgbClr val="000000"/>
                </a:solidFill>
                <a:effectLst/>
                <a:latin typeface="Assistant"/>
              </a:rPr>
            </a:br>
            <a:r>
              <a:rPr lang="he-IL" b="1" i="0" dirty="0">
                <a:solidFill>
                  <a:srgbClr val="000000"/>
                </a:solidFill>
                <a:effectLst/>
                <a:latin typeface="Assistant"/>
              </a:rPr>
              <a:t>2.</a:t>
            </a:r>
            <a:r>
              <a:rPr lang="he-IL" b="0" i="0" dirty="0">
                <a:solidFill>
                  <a:srgbClr val="000000"/>
                </a:solidFill>
                <a:effectLst/>
                <a:latin typeface="Assistant"/>
              </a:rPr>
              <a:t> </a:t>
            </a:r>
            <a:r>
              <a:rPr lang="he-IL" b="1" i="0" dirty="0">
                <a:solidFill>
                  <a:srgbClr val="000000"/>
                </a:solidFill>
                <a:effectLst/>
                <a:latin typeface="Assistant"/>
              </a:rPr>
              <a:t>"זוכרנו לחיים"</a:t>
            </a:r>
            <a:br>
              <a:rPr lang="he-IL" b="1" i="0" dirty="0">
                <a:solidFill>
                  <a:srgbClr val="000000"/>
                </a:solidFill>
                <a:effectLst/>
                <a:latin typeface="Assistant"/>
              </a:rPr>
            </a:br>
            <a:r>
              <a:rPr lang="he-IL" b="0" i="0" dirty="0">
                <a:solidFill>
                  <a:srgbClr val="000000"/>
                </a:solidFill>
                <a:effectLst/>
                <a:latin typeface="Assistant"/>
              </a:rPr>
              <a:t>    מתי אנחנו אוהדים (יושבים מהצד) או שחקנים (נמצאים במרכז המגרש והפעילות)? ואיך נוכל להיות משמעותיים יותר לסביבה? </a:t>
            </a:r>
            <a:br>
              <a:rPr lang="he-IL" b="0" i="0" dirty="0">
                <a:solidFill>
                  <a:srgbClr val="000000"/>
                </a:solidFill>
                <a:effectLst/>
                <a:latin typeface="Assistant"/>
              </a:rPr>
            </a:br>
            <a:r>
              <a:rPr lang="he-IL" b="1" i="0" dirty="0">
                <a:solidFill>
                  <a:srgbClr val="000000"/>
                </a:solidFill>
                <a:effectLst/>
                <a:latin typeface="Assistant"/>
              </a:rPr>
              <a:t>3.</a:t>
            </a:r>
            <a:r>
              <a:rPr lang="he-IL" b="0" i="0" dirty="0">
                <a:solidFill>
                  <a:srgbClr val="000000"/>
                </a:solidFill>
                <a:effectLst/>
                <a:latin typeface="Assistant"/>
              </a:rPr>
              <a:t> </a:t>
            </a:r>
            <a:r>
              <a:rPr lang="he-IL" b="1" i="0" dirty="0">
                <a:solidFill>
                  <a:srgbClr val="000000"/>
                </a:solidFill>
                <a:effectLst/>
                <a:latin typeface="Assistant"/>
              </a:rPr>
              <a:t>מנהגים ומסורות</a:t>
            </a:r>
            <a:br>
              <a:rPr lang="he-IL" b="1" i="0" dirty="0">
                <a:solidFill>
                  <a:srgbClr val="000000"/>
                </a:solidFill>
                <a:effectLst/>
                <a:latin typeface="Assistant"/>
              </a:rPr>
            </a:br>
            <a:r>
              <a:rPr lang="he-IL" b="0" i="0" dirty="0">
                <a:solidFill>
                  <a:srgbClr val="000000"/>
                </a:solidFill>
                <a:effectLst/>
                <a:latin typeface="Assistant"/>
              </a:rPr>
              <a:t>    היכן מסתתר הניגון המיוחד של כל משפחה? וכיצד משתלבת המסורת המשפחתית הייחודית בחגיגות ראש השנה?</a:t>
            </a:r>
          </a:p>
          <a:p>
            <a:pPr algn="r"/>
            <a:r>
              <a:rPr lang="he-IL" dirty="0">
                <a:solidFill>
                  <a:srgbClr val="000000"/>
                </a:solidFill>
                <a:latin typeface="Assistant"/>
              </a:rPr>
              <a:t>*ניתן להקרין את השידור או להקשיב לשידור ולהעביר את המסרים באמצעות המצגת.</a:t>
            </a:r>
          </a:p>
          <a:p>
            <a:pPr algn="r"/>
            <a:r>
              <a:rPr lang="he-IL" b="0" i="0" dirty="0">
                <a:solidFill>
                  <a:srgbClr val="000000"/>
                </a:solidFill>
                <a:effectLst/>
                <a:latin typeface="Assistant"/>
              </a:rPr>
              <a:t>*לבסוף פעילות לתלמידים.</a:t>
            </a:r>
          </a:p>
          <a:p>
            <a:pPr algn="r"/>
            <a:r>
              <a:rPr lang="he-IL" dirty="0">
                <a:solidFill>
                  <a:srgbClr val="000000"/>
                </a:solidFill>
                <a:latin typeface="Assistant"/>
              </a:rPr>
              <a:t>הקישור לשידור:</a:t>
            </a:r>
          </a:p>
          <a:p>
            <a:pPr algn="r"/>
            <a:r>
              <a:rPr lang="en-US" b="0" i="0" dirty="0">
                <a:solidFill>
                  <a:srgbClr val="000000"/>
                </a:solidFill>
                <a:effectLst/>
                <a:latin typeface="Assistant"/>
                <a:hlinkClick r:id="rId2"/>
              </a:rPr>
              <a:t>https://pop.education.gov.il/sherutey-tiksuv-bachinuch/academya-bareshet/kol-hashidurim/rosh-hashana-sivan/</a:t>
            </a:r>
            <a:endParaRPr lang="he-IL" b="0" i="0" dirty="0">
              <a:solidFill>
                <a:srgbClr val="000000"/>
              </a:solidFill>
              <a:effectLst/>
              <a:latin typeface="Assistant"/>
            </a:endParaRPr>
          </a:p>
          <a:p>
            <a:pPr algn="r"/>
            <a:endParaRPr lang="he-IL" b="0" i="0" dirty="0">
              <a:solidFill>
                <a:srgbClr val="000000"/>
              </a:solidFill>
              <a:effectLst/>
              <a:latin typeface="Assistant"/>
            </a:endParaRPr>
          </a:p>
          <a:p>
            <a:pPr algn="ctr"/>
            <a:endParaRPr lang="he-IL"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4373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82970" y="1573813"/>
            <a:ext cx="10872592" cy="2845206"/>
          </a:xfrm>
        </p:spPr>
        <p:txBody>
          <a:bodyPr anchor="ctr"/>
          <a:lstStyle/>
          <a:p>
            <a:pPr>
              <a:lnSpc>
                <a:spcPct val="150000"/>
              </a:lnSpc>
            </a:pPr>
            <a:r>
              <a:rPr lang="he-IL" sz="4800" dirty="0"/>
              <a:t>וּבַחֹדֶשׁ הַשְּׁבִיעִי בְּאֶחָד לַחֹדֶשׁ מִקְרָא קֹדֶשׁ יִהְיֶה לָכֶם כָּל מְלֶאכֶת עֲבֹדָה לֹא תַעֲשׂוּ </a:t>
            </a:r>
            <a:r>
              <a:rPr lang="he-IL" sz="4800" b="1" dirty="0"/>
              <a:t>יוֹם תְּרוּעָה</a:t>
            </a:r>
            <a:r>
              <a:rPr lang="he-IL" sz="4800" dirty="0"/>
              <a:t> יִהְיֶה לָכֶם.</a:t>
            </a:r>
            <a:endParaRPr lang="en-US" sz="4800" dirty="0"/>
          </a:p>
        </p:txBody>
      </p:sp>
      <p:sp>
        <p:nvSpPr>
          <p:cNvPr id="3" name="מלבן מעוגל 2"/>
          <p:cNvSpPr/>
          <p:nvPr/>
        </p:nvSpPr>
        <p:spPr>
          <a:xfrm>
            <a:off x="9008533" y="481614"/>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4" name="מלבן מעוגל 3"/>
          <p:cNvSpPr/>
          <p:nvPr/>
        </p:nvSpPr>
        <p:spPr>
          <a:xfrm>
            <a:off x="220133" y="5681133"/>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255335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1260666" y="4947920"/>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6" name="מלבן מעוגל 5"/>
          <p:cNvSpPr/>
          <p:nvPr/>
        </p:nvSpPr>
        <p:spPr>
          <a:xfrm>
            <a:off x="11401425" y="926255"/>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67" y="1026682"/>
            <a:ext cx="7450666" cy="4804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678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9738199-28F3-4F55-9E2E-D62A6A9389C0}"/>
              </a:ext>
            </a:extLst>
          </p:cNvPr>
          <p:cNvPicPr>
            <a:picLocks noChangeAspect="1"/>
          </p:cNvPicPr>
          <p:nvPr/>
        </p:nvPicPr>
        <p:blipFill>
          <a:blip r:embed="rId2"/>
          <a:stretch>
            <a:fillRect/>
          </a:stretch>
        </p:blipFill>
        <p:spPr>
          <a:xfrm>
            <a:off x="947922" y="1562469"/>
            <a:ext cx="10694749" cy="2396971"/>
          </a:xfrm>
          <a:prstGeom prst="rect">
            <a:avLst/>
          </a:prstGeom>
        </p:spPr>
      </p:pic>
    </p:spTree>
    <p:extLst>
      <p:ext uri="{BB962C8B-B14F-4D97-AF65-F5344CB8AC3E}">
        <p14:creationId xmlns:p14="http://schemas.microsoft.com/office/powerpoint/2010/main" val="38934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1260666" y="4947920"/>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6" name="מלבן מעוגל 5"/>
          <p:cNvSpPr/>
          <p:nvPr/>
        </p:nvSpPr>
        <p:spPr>
          <a:xfrm>
            <a:off x="11401425" y="926255"/>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pic>
        <p:nvPicPr>
          <p:cNvPr id="8" name="תמונה 7" descr="D:\Dropbox\מה קורה בדקת אינטרנט 201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9733" y="389467"/>
            <a:ext cx="5435812" cy="5339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3339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1260666" y="4947920"/>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6" name="מלבן מעוגל 5"/>
          <p:cNvSpPr/>
          <p:nvPr/>
        </p:nvSpPr>
        <p:spPr>
          <a:xfrm>
            <a:off x="11401425" y="926255"/>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pic>
        <p:nvPicPr>
          <p:cNvPr id="7" name="תמונה 6" descr="D:\Dropbox\נתוני 2018 מול נתוני 2017 דקה באינטרנט שקף.jpg"/>
          <p:cNvPicPr/>
          <p:nvPr/>
        </p:nvPicPr>
        <p:blipFill>
          <a:blip r:embed="rId2">
            <a:extLst>
              <a:ext uri="{28A0092B-C50C-407E-A947-70E740481C1C}">
                <a14:useLocalDpi xmlns:a14="http://schemas.microsoft.com/office/drawing/2010/main" val="0"/>
              </a:ext>
            </a:extLst>
          </a:blip>
          <a:srcRect/>
          <a:stretch>
            <a:fillRect/>
          </a:stretch>
        </p:blipFill>
        <p:spPr bwMode="auto">
          <a:xfrm>
            <a:off x="2040467" y="1295401"/>
            <a:ext cx="8111066" cy="4267198"/>
          </a:xfrm>
          <a:prstGeom prst="rect">
            <a:avLst/>
          </a:prstGeom>
          <a:noFill/>
          <a:ln>
            <a:noFill/>
          </a:ln>
        </p:spPr>
      </p:pic>
    </p:spTree>
    <p:extLst>
      <p:ext uri="{BB962C8B-B14F-4D97-AF65-F5344CB8AC3E}">
        <p14:creationId xmlns:p14="http://schemas.microsoft.com/office/powerpoint/2010/main" val="139874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66036" y="1988679"/>
            <a:ext cx="10872592" cy="2845206"/>
          </a:xfrm>
        </p:spPr>
        <p:txBody>
          <a:bodyPr anchor="ctr"/>
          <a:lstStyle/>
          <a:p>
            <a:pPr>
              <a:lnSpc>
                <a:spcPct val="150000"/>
              </a:lnSpc>
            </a:pPr>
            <a:r>
              <a:rPr lang="he-IL" sz="4800" b="1" dirty="0"/>
              <a:t>ברוך אתה ה' אלוקינו מלך העולם אשר קידשנו במצוותיו וציוונו לשמוע קול שופר</a:t>
            </a:r>
            <a:r>
              <a:rPr lang="en-US" sz="4800" b="1" dirty="0"/>
              <a:t>.</a:t>
            </a:r>
            <a:br>
              <a:rPr lang="en-US" sz="4800" dirty="0"/>
            </a:br>
            <a:endParaRPr lang="en-US" sz="4800" dirty="0"/>
          </a:p>
        </p:txBody>
      </p:sp>
      <p:sp>
        <p:nvSpPr>
          <p:cNvPr id="3" name="מלבן מעוגל 2"/>
          <p:cNvSpPr/>
          <p:nvPr/>
        </p:nvSpPr>
        <p:spPr>
          <a:xfrm>
            <a:off x="9008533" y="481614"/>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4" name="מלבן מעוגל 3"/>
          <p:cNvSpPr/>
          <p:nvPr/>
        </p:nvSpPr>
        <p:spPr>
          <a:xfrm>
            <a:off x="220133" y="5681133"/>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51190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62370" y="2513612"/>
            <a:ext cx="10872592" cy="2845206"/>
          </a:xfrm>
        </p:spPr>
        <p:txBody>
          <a:bodyPr anchor="ctr"/>
          <a:lstStyle/>
          <a:p>
            <a:pPr>
              <a:lnSpc>
                <a:spcPct val="150000"/>
              </a:lnSpc>
            </a:pPr>
            <a:r>
              <a:rPr lang="he-IL" b="1" dirty="0"/>
              <a:t>2. "זוכרנו לחיים"</a:t>
            </a:r>
            <a:br>
              <a:rPr lang="en-US" b="1" dirty="0"/>
            </a:br>
            <a:br>
              <a:rPr lang="en-US" sz="4800" b="1" dirty="0"/>
            </a:br>
            <a:endParaRPr lang="en-US" sz="4800" b="1" dirty="0"/>
          </a:p>
        </p:txBody>
      </p:sp>
      <p:sp>
        <p:nvSpPr>
          <p:cNvPr id="3" name="מלבן מעוגל 2"/>
          <p:cNvSpPr/>
          <p:nvPr/>
        </p:nvSpPr>
        <p:spPr>
          <a:xfrm>
            <a:off x="9008533" y="481614"/>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4" name="מלבן מעוגל 3"/>
          <p:cNvSpPr/>
          <p:nvPr/>
        </p:nvSpPr>
        <p:spPr>
          <a:xfrm>
            <a:off x="220133" y="5681133"/>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48714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p:cNvSpPr>
            <a:spLocks noGrp="1"/>
          </p:cNvSpPr>
          <p:nvPr>
            <p:ph type="body" sz="quarter" idx="10"/>
          </p:nvPr>
        </p:nvSpPr>
        <p:spPr>
          <a:xfrm>
            <a:off x="616682" y="1521797"/>
            <a:ext cx="10872585" cy="1704001"/>
          </a:xfrm>
        </p:spPr>
        <p:txBody>
          <a:bodyPr/>
          <a:lstStyle/>
          <a:p>
            <a:pPr algn="r">
              <a:lnSpc>
                <a:spcPct val="150000"/>
              </a:lnSpc>
            </a:pPr>
            <a:r>
              <a:rPr lang="he-IL" b="1" dirty="0"/>
              <a:t>זָכְרֵנוּ לְחַיִּים, מֶלֶךְ חָפֵץ בַּחַיִּים, וְכָתְבֵנוּ בְּסֵפֶר חַיִּים, לְמַעַנְךָ אֱלֹוקים חַיִּים</a:t>
            </a:r>
            <a:r>
              <a:rPr lang="en-US" b="1" dirty="0"/>
              <a:t>.</a:t>
            </a:r>
            <a:endParaRPr lang="en-US" dirty="0"/>
          </a:p>
          <a:p>
            <a:pPr algn="r">
              <a:lnSpc>
                <a:spcPct val="150000"/>
              </a:lnSpc>
            </a:pPr>
            <a:r>
              <a:rPr lang="he-IL" b="1" dirty="0"/>
              <a:t>מִי כָמוֹךָ אָב הָרַחֲמָן, זוֹכֵר יְצוּרָיו לְחַיִּים בְּרַחֲמִים</a:t>
            </a:r>
            <a:r>
              <a:rPr lang="en-US" b="1" dirty="0"/>
              <a:t>.</a:t>
            </a:r>
            <a:endParaRPr lang="en-US" dirty="0"/>
          </a:p>
          <a:p>
            <a:pPr algn="r">
              <a:lnSpc>
                <a:spcPct val="150000"/>
              </a:lnSpc>
            </a:pPr>
            <a:r>
              <a:rPr lang="he-IL" b="1" dirty="0"/>
              <a:t>וּכְתֹב לְחַיִּים טוֹבִים כָּל בְּנֵי בְרִיתֶךָ</a:t>
            </a:r>
            <a:r>
              <a:rPr lang="en-US" b="1" dirty="0"/>
              <a:t>.</a:t>
            </a:r>
            <a:endParaRPr lang="en-US" dirty="0"/>
          </a:p>
          <a:p>
            <a:pPr algn="r">
              <a:lnSpc>
                <a:spcPct val="150000"/>
              </a:lnSpc>
            </a:pPr>
            <a:r>
              <a:rPr lang="he-IL" b="1" dirty="0"/>
              <a:t>בְּסֵפֶר חַיִּים, בְּרָכָה וְשָׁלוֹם, וּפַרְנָסָה טוֹבָה, וּגְזֵרוֹת טוֹבוֹת יְשׁוּעוֹת וְנֶחָמוֹת נִזָּכֵר וְנִכָּתֵב לְפָנֶיךָ, אֲנַחְנוּ וְכָל עַמְּךָ בֵּית יִשְׂרָאֵל, לְחַיִּים טוֹבִים וּלְשָׁלוֹם</a:t>
            </a:r>
            <a:r>
              <a:rPr lang="en-US" b="1" dirty="0"/>
              <a:t>.</a:t>
            </a:r>
            <a:endParaRPr lang="en-US" dirty="0"/>
          </a:p>
          <a:p>
            <a:pPr algn="r">
              <a:lnSpc>
                <a:spcPct val="150000"/>
              </a:lnSpc>
            </a:pPr>
            <a:endParaRPr lang="he-IL" sz="2400" b="1" dirty="0"/>
          </a:p>
        </p:txBody>
      </p:sp>
      <p:sp>
        <p:nvSpPr>
          <p:cNvPr id="7" name="מלבן מעוגל 6"/>
          <p:cNvSpPr/>
          <p:nvPr/>
        </p:nvSpPr>
        <p:spPr>
          <a:xfrm>
            <a:off x="11328400" y="5638800"/>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8" name="מלבן מעוגל 7"/>
          <p:cNvSpPr/>
          <p:nvPr/>
        </p:nvSpPr>
        <p:spPr>
          <a:xfrm>
            <a:off x="3479799" y="6241237"/>
            <a:ext cx="499534" cy="4995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18581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28460" y="4175370"/>
            <a:ext cx="11418770" cy="968519"/>
          </a:xfrm>
        </p:spPr>
        <p:txBody>
          <a:bodyPr/>
          <a:lstStyle/>
          <a:p>
            <a:pPr algn="r">
              <a:lnSpc>
                <a:spcPct val="150000"/>
              </a:lnSpc>
            </a:pPr>
            <a:r>
              <a:rPr lang="he-IL" sz="2800" dirty="0"/>
              <a:t> </a:t>
            </a:r>
            <a:br>
              <a:rPr lang="en-US" sz="2800" dirty="0"/>
            </a:br>
            <a:r>
              <a:rPr lang="he-IL" sz="2800" dirty="0"/>
              <a:t>"מגדלים אותנו על 'תעשי לעצמך, עכשיו תורך, מגיע לך, רק מה שאת אוהבת'. אבל בניגוד לגישות שמתרכזות בריצוי של האני, הרי שזכות הקיום שלנו בעולם תלויה, במידה רבה, דווקא בהיותנו יצור חברתי, שמנחם ומשמח, שקשור לאחר. כשאנו אומרים 'זוכרנו לחיים' הכוונה היא: זכור אותנו כי אנחנו חיים למען אחרים שסביבנו, ולא רק למעננו. הפנים שלנו מופנות לזולת" (הרבנית ימימה מזרחי)</a:t>
            </a:r>
            <a:endParaRPr lang="en-US" sz="2800" dirty="0"/>
          </a:p>
        </p:txBody>
      </p:sp>
      <p:sp>
        <p:nvSpPr>
          <p:cNvPr id="9" name="TextBox 8"/>
          <p:cNvSpPr txBox="1"/>
          <p:nvPr/>
        </p:nvSpPr>
        <p:spPr>
          <a:xfrm>
            <a:off x="2302625" y="1546167"/>
            <a:ext cx="1745673" cy="914400"/>
          </a:xfrm>
          <a:prstGeom prst="rect">
            <a:avLst/>
          </a:prstGeom>
        </p:spPr>
        <p:txBody>
          <a:bodyPr vert="horz" wrap="square" lIns="91440" tIns="45720" rIns="91440" bIns="45720" rtlCol="1" anchor="b">
            <a:noAutofit/>
          </a:bodyPr>
          <a:lstStyle/>
          <a:p>
            <a:endParaRPr lang="he-IL" sz="4800" dirty="0"/>
          </a:p>
        </p:txBody>
      </p:sp>
      <p:sp>
        <p:nvSpPr>
          <p:cNvPr id="13" name="מלבן מעוגל 12"/>
          <p:cNvSpPr/>
          <p:nvPr/>
        </p:nvSpPr>
        <p:spPr>
          <a:xfrm>
            <a:off x="11065933" y="5143889"/>
            <a:ext cx="781050" cy="7949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14" name="מלבן מעוגל 13"/>
          <p:cNvSpPr/>
          <p:nvPr/>
        </p:nvSpPr>
        <p:spPr>
          <a:xfrm>
            <a:off x="242142" y="6112408"/>
            <a:ext cx="513696" cy="5603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338520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02625" y="1546167"/>
            <a:ext cx="1745673" cy="914400"/>
          </a:xfrm>
          <a:prstGeom prst="rect">
            <a:avLst/>
          </a:prstGeom>
        </p:spPr>
        <p:txBody>
          <a:bodyPr vert="horz" wrap="square" lIns="91440" tIns="45720" rIns="91440" bIns="45720" rtlCol="1" anchor="b">
            <a:noAutofit/>
          </a:bodyPr>
          <a:lstStyle/>
          <a:p>
            <a:endParaRPr lang="he-IL" sz="4800" dirty="0"/>
          </a:p>
        </p:txBody>
      </p:sp>
      <p:sp>
        <p:nvSpPr>
          <p:cNvPr id="13" name="מלבן מעוגל 12"/>
          <p:cNvSpPr/>
          <p:nvPr/>
        </p:nvSpPr>
        <p:spPr>
          <a:xfrm>
            <a:off x="11065933" y="5143889"/>
            <a:ext cx="781050" cy="7949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14" name="מלבן מעוגל 13"/>
          <p:cNvSpPr/>
          <p:nvPr/>
        </p:nvSpPr>
        <p:spPr>
          <a:xfrm>
            <a:off x="242142" y="6112408"/>
            <a:ext cx="513696" cy="5603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pic>
        <p:nvPicPr>
          <p:cNvPr id="7" name="תמונה 6" descr="××¨×× ×××××××¥' (×¦××××: ×××¡× ×¦××××¨)"/>
          <p:cNvPicPr/>
          <p:nvPr/>
        </p:nvPicPr>
        <p:blipFill>
          <a:blip r:embed="rId2">
            <a:extLst>
              <a:ext uri="{28A0092B-C50C-407E-A947-70E740481C1C}">
                <a14:useLocalDpi xmlns:a14="http://schemas.microsoft.com/office/drawing/2010/main" val="0"/>
              </a:ext>
            </a:extLst>
          </a:blip>
          <a:srcRect/>
          <a:stretch>
            <a:fillRect/>
          </a:stretch>
        </p:blipFill>
        <p:spPr bwMode="auto">
          <a:xfrm>
            <a:off x="2898371" y="919171"/>
            <a:ext cx="6395258" cy="5019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332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8236" y="1793947"/>
            <a:ext cx="10872592" cy="2845206"/>
          </a:xfrm>
        </p:spPr>
        <p:txBody>
          <a:bodyPr anchor="ctr"/>
          <a:lstStyle/>
          <a:p>
            <a:r>
              <a:rPr lang="he-IL" b="1" dirty="0"/>
              <a:t>ראש השנה </a:t>
            </a:r>
            <a:br>
              <a:rPr lang="he-IL" b="1" dirty="0"/>
            </a:br>
            <a:r>
              <a:rPr lang="he-IL" b="1" dirty="0"/>
              <a:t>איך מתחילים מחדש?</a:t>
            </a:r>
            <a:endParaRPr lang="en-US" dirty="0"/>
          </a:p>
        </p:txBody>
      </p:sp>
      <p:sp>
        <p:nvSpPr>
          <p:cNvPr id="3" name="מלבן מעוגל 2"/>
          <p:cNvSpPr/>
          <p:nvPr/>
        </p:nvSpPr>
        <p:spPr>
          <a:xfrm>
            <a:off x="9008533" y="481614"/>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4" name="מלבן מעוגל 3"/>
          <p:cNvSpPr/>
          <p:nvPr/>
        </p:nvSpPr>
        <p:spPr>
          <a:xfrm>
            <a:off x="220133" y="5681133"/>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318897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02625" y="1546167"/>
            <a:ext cx="1745673" cy="914400"/>
          </a:xfrm>
          <a:prstGeom prst="rect">
            <a:avLst/>
          </a:prstGeom>
        </p:spPr>
        <p:txBody>
          <a:bodyPr vert="horz" wrap="square" lIns="91440" tIns="45720" rIns="91440" bIns="45720" rtlCol="1" anchor="b">
            <a:noAutofit/>
          </a:bodyPr>
          <a:lstStyle/>
          <a:p>
            <a:endParaRPr lang="he-IL" sz="4800" dirty="0"/>
          </a:p>
        </p:txBody>
      </p:sp>
      <p:sp>
        <p:nvSpPr>
          <p:cNvPr id="13" name="מלבן מעוגל 12"/>
          <p:cNvSpPr/>
          <p:nvPr/>
        </p:nvSpPr>
        <p:spPr>
          <a:xfrm>
            <a:off x="11065933" y="5143889"/>
            <a:ext cx="781050" cy="7949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14" name="מלבן מעוגל 13"/>
          <p:cNvSpPr/>
          <p:nvPr/>
        </p:nvSpPr>
        <p:spPr>
          <a:xfrm>
            <a:off x="242142" y="6112408"/>
            <a:ext cx="513696" cy="5603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288" y="228600"/>
            <a:ext cx="8024552" cy="6018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8485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221637" y="1658478"/>
            <a:ext cx="10872592" cy="2845206"/>
          </a:xfrm>
        </p:spPr>
        <p:txBody>
          <a:bodyPr anchor="ctr"/>
          <a:lstStyle/>
          <a:p>
            <a:r>
              <a:rPr lang="he-IL" sz="6600" dirty="0"/>
              <a:t>"אל תהיה אוהד, תהיה שחקן"</a:t>
            </a:r>
            <a:br>
              <a:rPr lang="en-US" sz="6600" dirty="0"/>
            </a:br>
            <a:r>
              <a:rPr lang="he-IL" sz="6600" dirty="0"/>
              <a:t>(הרבי </a:t>
            </a:r>
            <a:r>
              <a:rPr lang="he-IL" sz="6600" dirty="0" err="1"/>
              <a:t>מלובביץ</a:t>
            </a:r>
            <a:r>
              <a:rPr lang="he-IL" sz="6600" dirty="0"/>
              <a:t>')</a:t>
            </a:r>
            <a:endParaRPr lang="en-US" sz="6600" dirty="0"/>
          </a:p>
        </p:txBody>
      </p:sp>
      <p:sp>
        <p:nvSpPr>
          <p:cNvPr id="3" name="מלבן מעוגל 2"/>
          <p:cNvSpPr/>
          <p:nvPr/>
        </p:nvSpPr>
        <p:spPr>
          <a:xfrm>
            <a:off x="9008533" y="481614"/>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4" name="מלבן מעוגל 3"/>
          <p:cNvSpPr/>
          <p:nvPr/>
        </p:nvSpPr>
        <p:spPr>
          <a:xfrm>
            <a:off x="220133" y="5681133"/>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1335235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221637" y="1658478"/>
            <a:ext cx="10872592" cy="2845206"/>
          </a:xfrm>
        </p:spPr>
        <p:txBody>
          <a:bodyPr anchor="ctr"/>
          <a:lstStyle/>
          <a:p>
            <a:r>
              <a:rPr lang="he-IL" sz="6600" b="1" dirty="0"/>
              <a:t>3. מנהגים ומסורות</a:t>
            </a:r>
            <a:endParaRPr lang="en-US" sz="6600" b="1" dirty="0"/>
          </a:p>
        </p:txBody>
      </p:sp>
      <p:sp>
        <p:nvSpPr>
          <p:cNvPr id="3" name="מלבן מעוגל 2"/>
          <p:cNvSpPr/>
          <p:nvPr/>
        </p:nvSpPr>
        <p:spPr>
          <a:xfrm>
            <a:off x="9008533" y="481614"/>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4" name="מלבן מעוגל 3"/>
          <p:cNvSpPr/>
          <p:nvPr/>
        </p:nvSpPr>
        <p:spPr>
          <a:xfrm>
            <a:off x="220133" y="5681133"/>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308319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02625" y="1546167"/>
            <a:ext cx="1745673" cy="914400"/>
          </a:xfrm>
          <a:prstGeom prst="rect">
            <a:avLst/>
          </a:prstGeom>
        </p:spPr>
        <p:txBody>
          <a:bodyPr vert="horz" wrap="square" lIns="91440" tIns="45720" rIns="91440" bIns="45720" rtlCol="1" anchor="b">
            <a:noAutofit/>
          </a:bodyPr>
          <a:lstStyle/>
          <a:p>
            <a:endParaRPr lang="he-IL" sz="4800" dirty="0"/>
          </a:p>
        </p:txBody>
      </p:sp>
      <p:sp>
        <p:nvSpPr>
          <p:cNvPr id="13" name="מלבן מעוגל 12"/>
          <p:cNvSpPr/>
          <p:nvPr/>
        </p:nvSpPr>
        <p:spPr>
          <a:xfrm>
            <a:off x="11065933" y="5143889"/>
            <a:ext cx="781050" cy="7949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14" name="מלבן מעוגל 13"/>
          <p:cNvSpPr/>
          <p:nvPr/>
        </p:nvSpPr>
        <p:spPr>
          <a:xfrm>
            <a:off x="242142" y="6112408"/>
            <a:ext cx="513696" cy="5603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pic>
        <p:nvPicPr>
          <p:cNvPr id="6" name="תמונה 5" descr="D:\Dropbox\WhatsApp Image 2019-06-02 at 12.48.40.jpeg"/>
          <p:cNvPicPr/>
          <p:nvPr/>
        </p:nvPicPr>
        <p:blipFill>
          <a:blip r:embed="rId2">
            <a:extLst>
              <a:ext uri="{28A0092B-C50C-407E-A947-70E740481C1C}">
                <a14:useLocalDpi xmlns:a14="http://schemas.microsoft.com/office/drawing/2010/main" val="0"/>
              </a:ext>
            </a:extLst>
          </a:blip>
          <a:srcRect/>
          <a:stretch>
            <a:fillRect/>
          </a:stretch>
        </p:blipFill>
        <p:spPr bwMode="auto">
          <a:xfrm>
            <a:off x="2601884" y="1895374"/>
            <a:ext cx="6988232" cy="4497188"/>
          </a:xfrm>
          <a:prstGeom prst="rect">
            <a:avLst/>
          </a:prstGeom>
          <a:noFill/>
          <a:ln>
            <a:noFill/>
          </a:ln>
        </p:spPr>
      </p:pic>
      <p:sp>
        <p:nvSpPr>
          <p:cNvPr id="2" name="מלבן 1">
            <a:extLst>
              <a:ext uri="{FF2B5EF4-FFF2-40B4-BE49-F238E27FC236}">
                <a16:creationId xmlns:a16="http://schemas.microsoft.com/office/drawing/2014/main" id="{4EEE1A2D-2E47-4168-885C-DA3DECEC7C58}"/>
              </a:ext>
            </a:extLst>
          </p:cNvPr>
          <p:cNvSpPr/>
          <p:nvPr/>
        </p:nvSpPr>
        <p:spPr>
          <a:xfrm>
            <a:off x="2331491" y="141048"/>
            <a:ext cx="7774885" cy="1754326"/>
          </a:xfrm>
          <a:prstGeom prst="rect">
            <a:avLst/>
          </a:prstGeom>
          <a:noFill/>
        </p:spPr>
        <p:txBody>
          <a:bodyPr wrap="none" lIns="91440" tIns="45720" rIns="91440" bIns="45720">
            <a:spAutoFit/>
          </a:bodyPr>
          <a:lstStyle/>
          <a:p>
            <a:pPr algn="ctr"/>
            <a:r>
              <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חבר הכנסת גבי יברקן</a:t>
            </a:r>
          </a:p>
          <a:p>
            <a:pPr algn="ctr"/>
            <a:r>
              <a:rPr lang="he-I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ביום ההשבעה לכנסת ה-21</a:t>
            </a:r>
            <a:endPar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56741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42142" y="4970309"/>
            <a:ext cx="11418770" cy="968519"/>
          </a:xfrm>
        </p:spPr>
        <p:txBody>
          <a:bodyPr/>
          <a:lstStyle/>
          <a:p>
            <a:pPr algn="r">
              <a:lnSpc>
                <a:spcPct val="150000"/>
              </a:lnSpc>
            </a:pPr>
            <a:r>
              <a:rPr lang="he-IL" sz="4400" b="1" dirty="0"/>
              <a:t>סיכום:</a:t>
            </a:r>
            <a:br>
              <a:rPr lang="en-US" sz="4400" dirty="0"/>
            </a:br>
            <a:r>
              <a:rPr lang="he-IL" sz="4400" b="1" dirty="0"/>
              <a:t>שופר – קולה של הדממה</a:t>
            </a:r>
            <a:br>
              <a:rPr lang="en-US" sz="4400" dirty="0"/>
            </a:br>
            <a:r>
              <a:rPr lang="he-IL" sz="4400" b="1" dirty="0"/>
              <a:t>"זוכרנו לחיים" – להיות שחקנים ולא אוהדים</a:t>
            </a:r>
            <a:br>
              <a:rPr lang="en-US" sz="4400" dirty="0"/>
            </a:br>
            <a:r>
              <a:rPr lang="he-IL" sz="4400" b="1" dirty="0"/>
              <a:t>לתת כבוד למסורות ולמנהגים</a:t>
            </a:r>
            <a:br>
              <a:rPr lang="en-US" sz="4400" dirty="0"/>
            </a:br>
            <a:endParaRPr lang="en-US" sz="4400" dirty="0"/>
          </a:p>
        </p:txBody>
      </p:sp>
      <p:sp>
        <p:nvSpPr>
          <p:cNvPr id="9" name="TextBox 8"/>
          <p:cNvSpPr txBox="1"/>
          <p:nvPr/>
        </p:nvSpPr>
        <p:spPr>
          <a:xfrm>
            <a:off x="2302625" y="1546167"/>
            <a:ext cx="1745673" cy="914400"/>
          </a:xfrm>
          <a:prstGeom prst="rect">
            <a:avLst/>
          </a:prstGeom>
        </p:spPr>
        <p:txBody>
          <a:bodyPr vert="horz" wrap="square" lIns="91440" tIns="45720" rIns="91440" bIns="45720" rtlCol="1" anchor="b">
            <a:noAutofit/>
          </a:bodyPr>
          <a:lstStyle/>
          <a:p>
            <a:endParaRPr lang="he-IL" sz="4800" dirty="0"/>
          </a:p>
        </p:txBody>
      </p:sp>
      <p:sp>
        <p:nvSpPr>
          <p:cNvPr id="13" name="מלבן מעוגל 12"/>
          <p:cNvSpPr/>
          <p:nvPr/>
        </p:nvSpPr>
        <p:spPr>
          <a:xfrm>
            <a:off x="11065933" y="5143889"/>
            <a:ext cx="781050" cy="7949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14" name="מלבן מעוגל 13"/>
          <p:cNvSpPr/>
          <p:nvPr/>
        </p:nvSpPr>
        <p:spPr>
          <a:xfrm>
            <a:off x="242142" y="6112408"/>
            <a:ext cx="513696" cy="5603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3183287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74ED188-A2C5-4BE1-84F7-A20796FFB82A}"/>
              </a:ext>
            </a:extLst>
          </p:cNvPr>
          <p:cNvSpPr>
            <a:spLocks noGrp="1"/>
          </p:cNvSpPr>
          <p:nvPr>
            <p:ph type="ctrTitle"/>
          </p:nvPr>
        </p:nvSpPr>
        <p:spPr/>
        <p:txBody>
          <a:bodyPr/>
          <a:lstStyle/>
          <a:p>
            <a:r>
              <a:rPr lang="he-IL" dirty="0"/>
              <a:t>פעילות לתלמיד</a:t>
            </a:r>
          </a:p>
        </p:txBody>
      </p:sp>
      <p:pic>
        <p:nvPicPr>
          <p:cNvPr id="6" name="תמונה 5">
            <a:extLst>
              <a:ext uri="{FF2B5EF4-FFF2-40B4-BE49-F238E27FC236}">
                <a16:creationId xmlns:a16="http://schemas.microsoft.com/office/drawing/2014/main" id="{6C3F63D1-0821-453D-8B41-D9C14238ABC8}"/>
              </a:ext>
            </a:extLst>
          </p:cNvPr>
          <p:cNvPicPr>
            <a:picLocks noChangeAspect="1"/>
          </p:cNvPicPr>
          <p:nvPr/>
        </p:nvPicPr>
        <p:blipFill>
          <a:blip r:embed="rId2"/>
          <a:stretch>
            <a:fillRect/>
          </a:stretch>
        </p:blipFill>
        <p:spPr>
          <a:xfrm>
            <a:off x="2402473" y="1594982"/>
            <a:ext cx="7800975" cy="485775"/>
          </a:xfrm>
          <a:prstGeom prst="rect">
            <a:avLst/>
          </a:prstGeom>
        </p:spPr>
      </p:pic>
      <p:pic>
        <p:nvPicPr>
          <p:cNvPr id="7" name="תמונה 6">
            <a:extLst>
              <a:ext uri="{FF2B5EF4-FFF2-40B4-BE49-F238E27FC236}">
                <a16:creationId xmlns:a16="http://schemas.microsoft.com/office/drawing/2014/main" id="{65B6CB1D-E901-408C-AF28-391E45D42AF9}"/>
              </a:ext>
            </a:extLst>
          </p:cNvPr>
          <p:cNvPicPr>
            <a:picLocks noChangeAspect="1"/>
          </p:cNvPicPr>
          <p:nvPr/>
        </p:nvPicPr>
        <p:blipFill>
          <a:blip r:embed="rId3"/>
          <a:stretch>
            <a:fillRect/>
          </a:stretch>
        </p:blipFill>
        <p:spPr>
          <a:xfrm>
            <a:off x="2561384" y="2385465"/>
            <a:ext cx="7642064" cy="769074"/>
          </a:xfrm>
          <a:prstGeom prst="rect">
            <a:avLst/>
          </a:prstGeom>
        </p:spPr>
      </p:pic>
      <p:pic>
        <p:nvPicPr>
          <p:cNvPr id="8" name="תמונה 7">
            <a:extLst>
              <a:ext uri="{FF2B5EF4-FFF2-40B4-BE49-F238E27FC236}">
                <a16:creationId xmlns:a16="http://schemas.microsoft.com/office/drawing/2014/main" id="{C82809B2-1D9B-4D1B-A5D5-FD594BA699A5}"/>
              </a:ext>
            </a:extLst>
          </p:cNvPr>
          <p:cNvPicPr>
            <a:picLocks noChangeAspect="1"/>
          </p:cNvPicPr>
          <p:nvPr/>
        </p:nvPicPr>
        <p:blipFill>
          <a:blip r:embed="rId4"/>
          <a:stretch>
            <a:fillRect/>
          </a:stretch>
        </p:blipFill>
        <p:spPr>
          <a:xfrm>
            <a:off x="3888373" y="3359919"/>
            <a:ext cx="6381750" cy="790575"/>
          </a:xfrm>
          <a:prstGeom prst="rect">
            <a:avLst/>
          </a:prstGeom>
        </p:spPr>
      </p:pic>
      <p:pic>
        <p:nvPicPr>
          <p:cNvPr id="9" name="תמונה 8">
            <a:extLst>
              <a:ext uri="{FF2B5EF4-FFF2-40B4-BE49-F238E27FC236}">
                <a16:creationId xmlns:a16="http://schemas.microsoft.com/office/drawing/2014/main" id="{3784AD4F-77B9-4B28-9D05-8CFB1A75C574}"/>
              </a:ext>
            </a:extLst>
          </p:cNvPr>
          <p:cNvPicPr>
            <a:picLocks noChangeAspect="1"/>
          </p:cNvPicPr>
          <p:nvPr/>
        </p:nvPicPr>
        <p:blipFill>
          <a:blip r:embed="rId5"/>
          <a:stretch>
            <a:fillRect/>
          </a:stretch>
        </p:blipFill>
        <p:spPr>
          <a:xfrm>
            <a:off x="3362325" y="4260079"/>
            <a:ext cx="6381750" cy="428625"/>
          </a:xfrm>
          <a:prstGeom prst="rect">
            <a:avLst/>
          </a:prstGeom>
        </p:spPr>
      </p:pic>
      <p:pic>
        <p:nvPicPr>
          <p:cNvPr id="10" name="תמונה 9">
            <a:extLst>
              <a:ext uri="{FF2B5EF4-FFF2-40B4-BE49-F238E27FC236}">
                <a16:creationId xmlns:a16="http://schemas.microsoft.com/office/drawing/2014/main" id="{BF41683A-2271-44B0-8D51-C3D96AA99112}"/>
              </a:ext>
            </a:extLst>
          </p:cNvPr>
          <p:cNvPicPr>
            <a:picLocks noChangeAspect="1"/>
          </p:cNvPicPr>
          <p:nvPr/>
        </p:nvPicPr>
        <p:blipFill>
          <a:blip r:embed="rId6"/>
          <a:stretch>
            <a:fillRect/>
          </a:stretch>
        </p:blipFill>
        <p:spPr>
          <a:xfrm>
            <a:off x="2447925" y="4694371"/>
            <a:ext cx="7296150" cy="723900"/>
          </a:xfrm>
          <a:prstGeom prst="rect">
            <a:avLst/>
          </a:prstGeom>
        </p:spPr>
      </p:pic>
      <p:pic>
        <p:nvPicPr>
          <p:cNvPr id="11" name="תמונה 10">
            <a:extLst>
              <a:ext uri="{FF2B5EF4-FFF2-40B4-BE49-F238E27FC236}">
                <a16:creationId xmlns:a16="http://schemas.microsoft.com/office/drawing/2014/main" id="{A7D8F574-C947-44AF-9D12-60D9AF60FB1A}"/>
              </a:ext>
            </a:extLst>
          </p:cNvPr>
          <p:cNvPicPr>
            <a:picLocks noChangeAspect="1"/>
          </p:cNvPicPr>
          <p:nvPr/>
        </p:nvPicPr>
        <p:blipFill>
          <a:blip r:embed="rId7"/>
          <a:stretch>
            <a:fillRect/>
          </a:stretch>
        </p:blipFill>
        <p:spPr>
          <a:xfrm>
            <a:off x="3921710" y="5418271"/>
            <a:ext cx="6315075" cy="400050"/>
          </a:xfrm>
          <a:prstGeom prst="rect">
            <a:avLst/>
          </a:prstGeom>
        </p:spPr>
      </p:pic>
    </p:spTree>
    <p:extLst>
      <p:ext uri="{BB962C8B-B14F-4D97-AF65-F5344CB8AC3E}">
        <p14:creationId xmlns:p14="http://schemas.microsoft.com/office/powerpoint/2010/main" val="412112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מעוגל 8"/>
          <p:cNvSpPr/>
          <p:nvPr/>
        </p:nvSpPr>
        <p:spPr>
          <a:xfrm>
            <a:off x="11260666" y="4947920"/>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10" name="מלבן מעוגל 9"/>
          <p:cNvSpPr/>
          <p:nvPr/>
        </p:nvSpPr>
        <p:spPr>
          <a:xfrm>
            <a:off x="11551694" y="975282"/>
            <a:ext cx="545733" cy="8837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pic>
        <p:nvPicPr>
          <p:cNvPr id="5" name="תמונה 4" descr="https://upload.wikimedia.org/wikipedia/commons/b/b2/OperaSydney-Fuegos2006-34228939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876" y="1137917"/>
            <a:ext cx="7467600" cy="4792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מלבן 1">
            <a:extLst>
              <a:ext uri="{FF2B5EF4-FFF2-40B4-BE49-F238E27FC236}">
                <a16:creationId xmlns:a16="http://schemas.microsoft.com/office/drawing/2014/main" id="{29E2219B-329C-4449-B850-7151CFCFC887}"/>
              </a:ext>
            </a:extLst>
          </p:cNvPr>
          <p:cNvSpPr/>
          <p:nvPr/>
        </p:nvSpPr>
        <p:spPr>
          <a:xfrm>
            <a:off x="3050019" y="214587"/>
            <a:ext cx="6611105" cy="923330"/>
          </a:xfrm>
          <a:prstGeom prst="rect">
            <a:avLst/>
          </a:prstGeom>
          <a:noFill/>
        </p:spPr>
        <p:txBody>
          <a:bodyPr wrap="none" lIns="91440" tIns="45720" rIns="91440" bIns="45720">
            <a:spAutoFit/>
          </a:bodyPr>
          <a:lstStyle/>
          <a:p>
            <a:pPr algn="ctr"/>
            <a:r>
              <a:rPr lang="he-I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ראש השנה באוסטרליה</a:t>
            </a:r>
          </a:p>
        </p:txBody>
      </p:sp>
    </p:spTree>
    <p:extLst>
      <p:ext uri="{BB962C8B-B14F-4D97-AF65-F5344CB8AC3E}">
        <p14:creationId xmlns:p14="http://schemas.microsoft.com/office/powerpoint/2010/main" val="298447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מעוגל 8"/>
          <p:cNvSpPr/>
          <p:nvPr/>
        </p:nvSpPr>
        <p:spPr>
          <a:xfrm>
            <a:off x="11260666" y="4947920"/>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10" name="מלבן מעוגל 9"/>
          <p:cNvSpPr/>
          <p:nvPr/>
        </p:nvSpPr>
        <p:spPr>
          <a:xfrm>
            <a:off x="11551694" y="975282"/>
            <a:ext cx="545733" cy="8837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pic>
        <p:nvPicPr>
          <p:cNvPr id="6" name="תמונה 5" descr="https://upload.wikimedia.org/wikipedia/commons/thumb/e/eb/Mexico_City_New_Years_2013%21_%288333128248%29.jpg/250px-Mexico_City_New_Years_2013%21_%288333128248%29.jpg"/>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78467"/>
            <a:ext cx="6400800" cy="4301066"/>
          </a:xfrm>
          <a:prstGeom prst="rect">
            <a:avLst/>
          </a:prstGeom>
          <a:noFill/>
          <a:ln>
            <a:noFill/>
          </a:ln>
        </p:spPr>
      </p:pic>
      <p:sp>
        <p:nvSpPr>
          <p:cNvPr id="2" name="מלבן 1">
            <a:extLst>
              <a:ext uri="{FF2B5EF4-FFF2-40B4-BE49-F238E27FC236}">
                <a16:creationId xmlns:a16="http://schemas.microsoft.com/office/drawing/2014/main" id="{9B6D5B36-8E6E-4F10-AD59-3383299C6735}"/>
              </a:ext>
            </a:extLst>
          </p:cNvPr>
          <p:cNvSpPr/>
          <p:nvPr/>
        </p:nvSpPr>
        <p:spPr>
          <a:xfrm>
            <a:off x="1943408" y="286279"/>
            <a:ext cx="7648248" cy="923330"/>
          </a:xfrm>
          <a:prstGeom prst="rect">
            <a:avLst/>
          </a:prstGeom>
          <a:noFill/>
        </p:spPr>
        <p:txBody>
          <a:bodyPr wrap="none" lIns="91440" tIns="45720" rIns="91440" bIns="45720">
            <a:spAutoFit/>
          </a:bodyPr>
          <a:lstStyle/>
          <a:p>
            <a:pPr algn="ctr"/>
            <a:r>
              <a:rPr lang="he-I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ראש השנה בארצות הברית</a:t>
            </a:r>
            <a:endParaRPr lang="he-I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95315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D:\Dropbox\סיון\תמונות וקסברגר לטור סיון\ראש השנה.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163" y="1130628"/>
            <a:ext cx="5274310" cy="500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מלבן מעוגל 4"/>
          <p:cNvSpPr/>
          <p:nvPr/>
        </p:nvSpPr>
        <p:spPr>
          <a:xfrm>
            <a:off x="11260666" y="4947920"/>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6" name="מלבן מעוגל 5"/>
          <p:cNvSpPr/>
          <p:nvPr/>
        </p:nvSpPr>
        <p:spPr>
          <a:xfrm>
            <a:off x="11401425" y="926255"/>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2" name="מלבן 1">
            <a:extLst>
              <a:ext uri="{FF2B5EF4-FFF2-40B4-BE49-F238E27FC236}">
                <a16:creationId xmlns:a16="http://schemas.microsoft.com/office/drawing/2014/main" id="{53D0442F-F60C-49D7-B5A7-1EC863A6DF00}"/>
              </a:ext>
            </a:extLst>
          </p:cNvPr>
          <p:cNvSpPr/>
          <p:nvPr/>
        </p:nvSpPr>
        <p:spPr>
          <a:xfrm>
            <a:off x="3347385" y="207298"/>
            <a:ext cx="5000088" cy="923330"/>
          </a:xfrm>
          <a:prstGeom prst="rect">
            <a:avLst/>
          </a:prstGeom>
          <a:noFill/>
        </p:spPr>
        <p:txBody>
          <a:bodyPr wrap="none" lIns="91440" tIns="45720" rIns="91440" bIns="45720">
            <a:spAutoFit/>
          </a:bodyPr>
          <a:lstStyle/>
          <a:p>
            <a:pPr algn="ctr"/>
            <a:r>
              <a:rPr lang="he-I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ראש השנה אצלנו</a:t>
            </a:r>
          </a:p>
        </p:txBody>
      </p:sp>
    </p:spTree>
    <p:extLst>
      <p:ext uri="{BB962C8B-B14F-4D97-AF65-F5344CB8AC3E}">
        <p14:creationId xmlns:p14="http://schemas.microsoft.com/office/powerpoint/2010/main" val="70531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1260666" y="4947920"/>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6" name="מלבן מעוגל 5"/>
          <p:cNvSpPr/>
          <p:nvPr/>
        </p:nvSpPr>
        <p:spPr>
          <a:xfrm>
            <a:off x="11401425" y="926255"/>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pic>
        <p:nvPicPr>
          <p:cNvPr id="7" name="תמונה 6" descr="D:\Dropbox\סיון\תמונות וקסברגר לטור סיון\תקיעת שופר.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4333" y="1396999"/>
            <a:ext cx="5503334" cy="4064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מלבן 1">
            <a:extLst>
              <a:ext uri="{FF2B5EF4-FFF2-40B4-BE49-F238E27FC236}">
                <a16:creationId xmlns:a16="http://schemas.microsoft.com/office/drawing/2014/main" id="{6F4256F9-4FED-4337-B6A8-4E1B07662703}"/>
              </a:ext>
            </a:extLst>
          </p:cNvPr>
          <p:cNvSpPr/>
          <p:nvPr/>
        </p:nvSpPr>
        <p:spPr>
          <a:xfrm>
            <a:off x="2501298" y="312912"/>
            <a:ext cx="7011856" cy="923330"/>
          </a:xfrm>
          <a:prstGeom prst="rect">
            <a:avLst/>
          </a:prstGeom>
          <a:noFill/>
        </p:spPr>
        <p:txBody>
          <a:bodyPr wrap="none" lIns="91440" tIns="45720" rIns="91440" bIns="45720">
            <a:spAutoFit/>
          </a:bodyPr>
          <a:lstStyle/>
          <a:p>
            <a:pPr algn="ctr"/>
            <a:r>
              <a:rPr lang="he-I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ראש השנה בבית הכנסת</a:t>
            </a:r>
          </a:p>
        </p:txBody>
      </p:sp>
    </p:spTree>
    <p:extLst>
      <p:ext uri="{BB962C8B-B14F-4D97-AF65-F5344CB8AC3E}">
        <p14:creationId xmlns:p14="http://schemas.microsoft.com/office/powerpoint/2010/main" val="324041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BF4965A8-6F10-4B6F-AE18-FA8386CED64B}"/>
              </a:ext>
            </a:extLst>
          </p:cNvPr>
          <p:cNvSpPr txBox="1"/>
          <p:nvPr/>
        </p:nvSpPr>
        <p:spPr>
          <a:xfrm>
            <a:off x="2698811" y="932155"/>
            <a:ext cx="7332956" cy="5262979"/>
          </a:xfrm>
          <a:prstGeom prst="rect">
            <a:avLst/>
          </a:prstGeom>
          <a:noFill/>
        </p:spPr>
        <p:txBody>
          <a:bodyPr wrap="square">
            <a:spAutoFit/>
          </a:bodyPr>
          <a:lstStyle/>
          <a:p>
            <a:pPr algn="r"/>
            <a:r>
              <a:rPr lang="he-IL" sz="2400" b="0" i="0" dirty="0">
                <a:solidFill>
                  <a:srgbClr val="000000"/>
                </a:solidFill>
                <a:effectLst/>
                <a:latin typeface="Assistant"/>
              </a:rPr>
              <a:t>ראש השנה מאפשר לנו להתחיל מחדש, להאזין לקולנו הפנימי ולהיות משמעותיים יותר למשפחתנו ולסביבתנו הקרובה.</a:t>
            </a:r>
          </a:p>
          <a:p>
            <a:pPr algn="r"/>
            <a:r>
              <a:rPr lang="he-IL" sz="2400" b="0" i="0" dirty="0">
                <a:solidFill>
                  <a:srgbClr val="000000"/>
                </a:solidFill>
                <a:effectLst/>
                <a:latin typeface="Assistant"/>
              </a:rPr>
              <a:t>שלושה מאפיינים מרכזיים לחג:</a:t>
            </a:r>
          </a:p>
          <a:p>
            <a:pPr algn="r"/>
            <a:r>
              <a:rPr lang="he-IL" sz="2400" b="1" i="0" dirty="0">
                <a:solidFill>
                  <a:srgbClr val="000000"/>
                </a:solidFill>
                <a:effectLst/>
                <a:latin typeface="Assistant"/>
              </a:rPr>
              <a:t>1. תרועת השופר</a:t>
            </a:r>
            <a:br>
              <a:rPr lang="he-IL" sz="2400" b="1" i="0" dirty="0">
                <a:solidFill>
                  <a:srgbClr val="000000"/>
                </a:solidFill>
                <a:effectLst/>
                <a:latin typeface="Assistant"/>
              </a:rPr>
            </a:br>
            <a:r>
              <a:rPr lang="he-IL" sz="2400" b="0" i="0" dirty="0">
                <a:solidFill>
                  <a:srgbClr val="000000"/>
                </a:solidFill>
                <a:effectLst/>
                <a:latin typeface="Assistant"/>
              </a:rPr>
              <a:t>    הזדמנות לעצור ולהאזין בדממה לקול השופר ולקולנו הפנימי </a:t>
            </a:r>
            <a:br>
              <a:rPr lang="he-IL" sz="2400" b="0" i="0" dirty="0">
                <a:solidFill>
                  <a:srgbClr val="000000"/>
                </a:solidFill>
                <a:effectLst/>
                <a:latin typeface="Assistant"/>
              </a:rPr>
            </a:br>
            <a:r>
              <a:rPr lang="he-IL" sz="2400" b="1" i="0" dirty="0">
                <a:solidFill>
                  <a:srgbClr val="000000"/>
                </a:solidFill>
                <a:effectLst/>
                <a:latin typeface="Assistant"/>
              </a:rPr>
              <a:t>2.</a:t>
            </a:r>
            <a:r>
              <a:rPr lang="he-IL" sz="2400" b="0" i="0" dirty="0">
                <a:solidFill>
                  <a:srgbClr val="000000"/>
                </a:solidFill>
                <a:effectLst/>
                <a:latin typeface="Assistant"/>
              </a:rPr>
              <a:t> </a:t>
            </a:r>
            <a:r>
              <a:rPr lang="he-IL" sz="2400" b="1" i="0" dirty="0">
                <a:solidFill>
                  <a:srgbClr val="000000"/>
                </a:solidFill>
                <a:effectLst/>
                <a:latin typeface="Assistant"/>
              </a:rPr>
              <a:t>"זוכרנו לחיים"</a:t>
            </a:r>
            <a:br>
              <a:rPr lang="he-IL" sz="2400" b="1" i="0" dirty="0">
                <a:solidFill>
                  <a:srgbClr val="000000"/>
                </a:solidFill>
                <a:effectLst/>
                <a:latin typeface="Assistant"/>
              </a:rPr>
            </a:br>
            <a:r>
              <a:rPr lang="he-IL" sz="2400" b="0" i="0" dirty="0">
                <a:solidFill>
                  <a:srgbClr val="000000"/>
                </a:solidFill>
                <a:effectLst/>
                <a:latin typeface="Assistant"/>
              </a:rPr>
              <a:t>    מתי אנחנו אוהדים (יושבים מהצד) או שחקנים (נמצאים במרכז המגרש והפעילות)? ואיך נוכל להיות משמעותיים יותר לסביבה? </a:t>
            </a:r>
            <a:br>
              <a:rPr lang="he-IL" sz="2400" b="0" i="0" dirty="0">
                <a:solidFill>
                  <a:srgbClr val="000000"/>
                </a:solidFill>
                <a:effectLst/>
                <a:latin typeface="Assistant"/>
              </a:rPr>
            </a:br>
            <a:r>
              <a:rPr lang="he-IL" sz="2400" b="1" i="0" dirty="0">
                <a:solidFill>
                  <a:srgbClr val="000000"/>
                </a:solidFill>
                <a:effectLst/>
                <a:latin typeface="Assistant"/>
              </a:rPr>
              <a:t>3.</a:t>
            </a:r>
            <a:r>
              <a:rPr lang="he-IL" sz="2400" b="0" i="0" dirty="0">
                <a:solidFill>
                  <a:srgbClr val="000000"/>
                </a:solidFill>
                <a:effectLst/>
                <a:latin typeface="Assistant"/>
              </a:rPr>
              <a:t> </a:t>
            </a:r>
            <a:r>
              <a:rPr lang="he-IL" sz="2400" b="1" i="0" dirty="0">
                <a:solidFill>
                  <a:srgbClr val="000000"/>
                </a:solidFill>
                <a:effectLst/>
                <a:latin typeface="Assistant"/>
              </a:rPr>
              <a:t>מנהגים ומסורות</a:t>
            </a:r>
            <a:br>
              <a:rPr lang="he-IL" sz="2400" b="1" i="0" dirty="0">
                <a:solidFill>
                  <a:srgbClr val="000000"/>
                </a:solidFill>
                <a:effectLst/>
                <a:latin typeface="Assistant"/>
              </a:rPr>
            </a:br>
            <a:r>
              <a:rPr lang="he-IL" sz="2400" b="0" i="0" dirty="0">
                <a:solidFill>
                  <a:srgbClr val="000000"/>
                </a:solidFill>
                <a:effectLst/>
                <a:latin typeface="Assistant"/>
              </a:rPr>
              <a:t>    היכן מסתתר הניגון המיוחד של כל משפחה? וכיצד משתלבת המסורת המשפחתית הייחודית בחגיגות ראש השנה?</a:t>
            </a:r>
          </a:p>
        </p:txBody>
      </p:sp>
    </p:spTree>
    <p:extLst>
      <p:ext uri="{BB962C8B-B14F-4D97-AF65-F5344CB8AC3E}">
        <p14:creationId xmlns:p14="http://schemas.microsoft.com/office/powerpoint/2010/main" val="361068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64436" y="1463747"/>
            <a:ext cx="10872592" cy="2845206"/>
          </a:xfrm>
        </p:spPr>
        <p:txBody>
          <a:bodyPr anchor="ctr"/>
          <a:lstStyle/>
          <a:p>
            <a:pPr lvl="0"/>
            <a:r>
              <a:rPr lang="he-IL" b="1" dirty="0"/>
              <a:t>1. שופר</a:t>
            </a:r>
            <a:endParaRPr lang="en-US" dirty="0"/>
          </a:p>
        </p:txBody>
      </p:sp>
      <p:sp>
        <p:nvSpPr>
          <p:cNvPr id="3" name="מלבן מעוגל 2"/>
          <p:cNvSpPr/>
          <p:nvPr/>
        </p:nvSpPr>
        <p:spPr>
          <a:xfrm>
            <a:off x="9008533" y="481614"/>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4" name="מלבן מעוגל 3"/>
          <p:cNvSpPr/>
          <p:nvPr/>
        </p:nvSpPr>
        <p:spPr>
          <a:xfrm>
            <a:off x="220133" y="5681133"/>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70846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64436" y="1463747"/>
            <a:ext cx="10872592" cy="2845206"/>
          </a:xfrm>
        </p:spPr>
        <p:txBody>
          <a:bodyPr anchor="ctr"/>
          <a:lstStyle/>
          <a:p>
            <a:pPr>
              <a:lnSpc>
                <a:spcPct val="150000"/>
              </a:lnSpc>
            </a:pPr>
            <a:r>
              <a:rPr lang="he-IL" sz="4800" dirty="0"/>
              <a:t>דַּבֵּר אֶל בְּנֵי יִשְׂרָאֵל </a:t>
            </a:r>
            <a:r>
              <a:rPr lang="he-IL" sz="4800" dirty="0" err="1"/>
              <a:t>לֵאמֹר</a:t>
            </a:r>
            <a:r>
              <a:rPr lang="he-IL" sz="4800" dirty="0"/>
              <a:t> בַּחֹדֶשׁ הַשְּׁבִיעִי בְּאֶחָד לַחֹדֶשׁ יִהְיֶה לָכֶם </a:t>
            </a:r>
            <a:r>
              <a:rPr lang="he-IL" sz="4800" b="1" dirty="0"/>
              <a:t>שַׁבָּתוֹן </a:t>
            </a:r>
            <a:r>
              <a:rPr lang="he-IL" sz="4800" b="1" dirty="0" err="1"/>
              <a:t>זִכְרוֹן</a:t>
            </a:r>
            <a:r>
              <a:rPr lang="he-IL" sz="4800" b="1" dirty="0"/>
              <a:t> תְּרוּעָה</a:t>
            </a:r>
            <a:r>
              <a:rPr lang="he-IL" sz="4800" dirty="0"/>
              <a:t> מִקְרָא קֹדֶשׁ</a:t>
            </a:r>
            <a:r>
              <a:rPr lang="en-US" sz="4800" dirty="0"/>
              <a:t>. </a:t>
            </a:r>
          </a:p>
        </p:txBody>
      </p:sp>
      <p:sp>
        <p:nvSpPr>
          <p:cNvPr id="3" name="מלבן מעוגל 2"/>
          <p:cNvSpPr/>
          <p:nvPr/>
        </p:nvSpPr>
        <p:spPr>
          <a:xfrm>
            <a:off x="9008533" y="481614"/>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
        <p:nvSpPr>
          <p:cNvPr id="4" name="מלבן מעוגל 3"/>
          <p:cNvSpPr/>
          <p:nvPr/>
        </p:nvSpPr>
        <p:spPr>
          <a:xfrm>
            <a:off x="220133" y="5681133"/>
            <a:ext cx="781050" cy="982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chemeClr val="bg1"/>
                </a:solidFill>
              </a:ln>
            </a:endParaRPr>
          </a:p>
        </p:txBody>
      </p:sp>
    </p:spTree>
    <p:extLst>
      <p:ext uri="{BB962C8B-B14F-4D97-AF65-F5344CB8AC3E}">
        <p14:creationId xmlns:p14="http://schemas.microsoft.com/office/powerpoint/2010/main" val="25404193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1" anchor="b">
        <a:noAutofit/>
      </a:bodyPr>
      <a:lstStyle>
        <a:defPPr>
          <a:defRPr sz="4800" dirty="0" smtClean="0"/>
        </a:defPPr>
      </a:lstStyle>
    </a:txDef>
  </a:objectDefaults>
  <a:extraClrSchemeLst/>
  <a:extLst>
    <a:ext uri="{05A4C25C-085E-4340-85A3-A5531E510DB2}">
      <thm15:themeFamily xmlns:thm15="http://schemas.microsoft.com/office/thememl/2012/main" name="Template_Academy_Online_01.pptx" id="{C87FC7CB-BC54-4968-BC43-6F6F52A732C6}" vid="{25FF0C9D-8A06-4DCC-BAB4-CF06509D4AAC}"/>
    </a:ext>
  </a:extLst>
</a:theme>
</file>

<file path=docProps/app.xml><?xml version="1.0" encoding="utf-8"?>
<Properties xmlns="http://schemas.openxmlformats.org/officeDocument/2006/extended-properties" xmlns:vt="http://schemas.openxmlformats.org/officeDocument/2006/docPropsVTypes">
  <Template>Template_Academy_Online_02</Template>
  <TotalTime>1839</TotalTime>
  <Words>535</Words>
  <Application>Microsoft Office PowerPoint</Application>
  <PresentationFormat>מסך רחב</PresentationFormat>
  <Paragraphs>33</Paragraphs>
  <Slides>25</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25</vt:i4>
      </vt:variant>
    </vt:vector>
  </HeadingPairs>
  <TitlesOfParts>
    <vt:vector size="30" baseType="lpstr">
      <vt:lpstr>Arial</vt:lpstr>
      <vt:lpstr>Assistant</vt:lpstr>
      <vt:lpstr>Calibri</vt:lpstr>
      <vt:lpstr>Varela Round</vt:lpstr>
      <vt:lpstr>ערכת נושא Office</vt:lpstr>
      <vt:lpstr>מצגת של PowerPoint‏</vt:lpstr>
      <vt:lpstr>ראש השנה  איך מתחילים מחדש?</vt:lpstr>
      <vt:lpstr>מצגת של PowerPoint‏</vt:lpstr>
      <vt:lpstr>מצגת של PowerPoint‏</vt:lpstr>
      <vt:lpstr>מצגת של PowerPoint‏</vt:lpstr>
      <vt:lpstr>מצגת של PowerPoint‏</vt:lpstr>
      <vt:lpstr>מצגת של PowerPoint‏</vt:lpstr>
      <vt:lpstr>1. שופר</vt:lpstr>
      <vt:lpstr>דַּבֵּר אֶל בְּנֵי יִשְׂרָאֵל לֵאמֹר בַּחֹדֶשׁ הַשְּׁבִיעִי בְּאֶחָד לַחֹדֶשׁ יִהְיֶה לָכֶם שַׁבָּתוֹן זִכְרוֹן תְּרוּעָה מִקְרָא קֹדֶשׁ. </vt:lpstr>
      <vt:lpstr>וּבַחֹדֶשׁ הַשְּׁבִיעִי בְּאֶחָד לַחֹדֶשׁ מִקְרָא קֹדֶשׁ יִהְיֶה לָכֶם כָּל מְלֶאכֶת עֲבֹדָה לֹא תַעֲשׂוּ יוֹם תְּרוּעָה יִהְיֶה לָכֶם.</vt:lpstr>
      <vt:lpstr>מצגת של PowerPoint‏</vt:lpstr>
      <vt:lpstr>מצגת של PowerPoint‏</vt:lpstr>
      <vt:lpstr>מצגת של PowerPoint‏</vt:lpstr>
      <vt:lpstr>מצגת של PowerPoint‏</vt:lpstr>
      <vt:lpstr>ברוך אתה ה' אלוקינו מלך העולם אשר קידשנו במצוותיו וציוונו לשמוע קול שופר. </vt:lpstr>
      <vt:lpstr>2. "זוכרנו לחיים"  </vt:lpstr>
      <vt:lpstr>מצגת של PowerPoint‏</vt:lpstr>
      <vt:lpstr>  "מגדלים אותנו על 'תעשי לעצמך, עכשיו תורך, מגיע לך, רק מה שאת אוהבת'. אבל בניגוד לגישות שמתרכזות בריצוי של האני, הרי שזכות הקיום שלנו בעולם תלויה, במידה רבה, דווקא בהיותנו יצור חברתי, שמנחם ומשמח, שקשור לאחר. כשאנו אומרים 'זוכרנו לחיים' הכוונה היא: זכור אותנו כי אנחנו חיים למען אחרים שסביבנו, ולא רק למעננו. הפנים שלנו מופנות לזולת" (הרבנית ימימה מזרחי)</vt:lpstr>
      <vt:lpstr>מצגת של PowerPoint‏</vt:lpstr>
      <vt:lpstr>מצגת של PowerPoint‏</vt:lpstr>
      <vt:lpstr>"אל תהיה אוהד, תהיה שחקן" (הרבי מלובביץ')</vt:lpstr>
      <vt:lpstr>3. מנהגים ומסורות</vt:lpstr>
      <vt:lpstr>מצגת של PowerPoint‏</vt:lpstr>
      <vt:lpstr>סיכום: שופר – קולה של הדממה "זוכרנו לחיים" – להיות שחקנים ולא אוהדים לתת כבוד למסורות ולמנהגים </vt:lpstr>
      <vt:lpstr>פעילות לתלמיד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Yaniv Bendor</dc:creator>
  <cp:lastModifiedBy>אליאל איצקוביץ</cp:lastModifiedBy>
  <cp:revision>41</cp:revision>
  <dcterms:created xsi:type="dcterms:W3CDTF">2019-03-05T11:36:01Z</dcterms:created>
  <dcterms:modified xsi:type="dcterms:W3CDTF">2020-09-06T18:37:15Z</dcterms:modified>
</cp:coreProperties>
</file>