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 id="275" r:id="rId20"/>
    <p:sldId id="274"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August 16,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8003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August 16,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8688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August 16,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298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August 16,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0239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August 16,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8711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August 16,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877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August 16,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6613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August 16,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8820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August 16,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5130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August 16,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0943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August 16,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9614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Sunday, August 16,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32864864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ab6THorj0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oordwolk.n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HOzzpY-TK58&amp;list=PLZxwLA_YLdE7ESmvu2GZT5rlS9Bmxgjko&amp;index=3&amp;t=0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pUxRRZnp0O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photocollage.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OIB6Fa2vP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antXtA31a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1E77E7A-7FF0-4C7C-8FEE-960E4C1D9A51}"/>
              </a:ext>
            </a:extLst>
          </p:cNvPr>
          <p:cNvSpPr>
            <a:spLocks noGrp="1"/>
          </p:cNvSpPr>
          <p:nvPr>
            <p:ph type="ctrTitle"/>
          </p:nvPr>
        </p:nvSpPr>
        <p:spPr>
          <a:xfrm>
            <a:off x="4956251" y="-543473"/>
            <a:ext cx="6871317" cy="5527090"/>
          </a:xfrm>
        </p:spPr>
        <p:txBody>
          <a:bodyPr anchor="b">
            <a:noAutofit/>
          </a:bodyPr>
          <a:lstStyle/>
          <a:p>
            <a:pPr algn="r">
              <a:lnSpc>
                <a:spcPct val="90000"/>
              </a:lnSpc>
            </a:pPr>
            <a:r>
              <a:rPr lang="he-IL" sz="2000"/>
              <a:t>כיתה ט' היא הכיתה האחרונה בחטיבת הביניים לקראת המעבר לתיכון.</a:t>
            </a:r>
            <a:br>
              <a:rPr lang="he-IL" sz="2000"/>
            </a:br>
            <a:r>
              <a:rPr lang="he-IL" sz="2000"/>
              <a:t>עלינו לקדם תהליך לבניית הכיתה שלנו כתא חברתי.</a:t>
            </a:r>
            <a:br>
              <a:rPr lang="he-IL" sz="2000"/>
            </a:br>
            <a:r>
              <a:rPr lang="he-IL" sz="2000"/>
              <a:t> תהליך זה כולל: היכרות מעמיקה, תיאום ציפיות ובניית נורמות כיתתיות.</a:t>
            </a:r>
            <a:br>
              <a:rPr lang="he-IL" sz="2000"/>
            </a:br>
            <a:r>
              <a:rPr lang="he-IL" sz="2000"/>
              <a:t> ההתנסות החברתית בכיתה תסייע לנו ברכישת כישורים חברתיים ותפתח בנו התנהלות ערכית ביחס לסביבתנו הקרובה. בפעילות זו, נעמיק את ההיכרות ביננו ונכיר בחשיבות הכיתה כקבוצה חברתית.</a:t>
            </a:r>
            <a:br>
              <a:rPr lang="he-IL" sz="2000"/>
            </a:br>
            <a:r>
              <a:rPr lang="he-IL" sz="2000"/>
              <a:t>ונדון בדרכים לחיזוק הערבות הדדית בקבוצה ובקהילה.</a:t>
            </a:r>
            <a:br>
              <a:rPr lang="he-IL" sz="2000"/>
            </a:br>
            <a:endParaRPr lang="he-IL" sz="2000" dirty="0"/>
          </a:p>
        </p:txBody>
      </p:sp>
      <p:pic>
        <p:nvPicPr>
          <p:cNvPr id="5" name="תמונה 4">
            <a:extLst>
              <a:ext uri="{FF2B5EF4-FFF2-40B4-BE49-F238E27FC236}">
                <a16:creationId xmlns:a16="http://schemas.microsoft.com/office/drawing/2014/main" id="{752C6143-5F53-4037-81B0-4421E6493B06}"/>
              </a:ext>
            </a:extLst>
          </p:cNvPr>
          <p:cNvPicPr>
            <a:picLocks noChangeAspect="1"/>
          </p:cNvPicPr>
          <p:nvPr/>
        </p:nvPicPr>
        <p:blipFill>
          <a:blip r:embed="rId2"/>
          <a:stretch>
            <a:fillRect/>
          </a:stretch>
        </p:blipFill>
        <p:spPr>
          <a:xfrm>
            <a:off x="1128606" y="2512381"/>
            <a:ext cx="2607012" cy="349838"/>
          </a:xfrm>
          <a:prstGeom prst="rect">
            <a:avLst/>
          </a:prstGeom>
        </p:spPr>
      </p:pic>
      <p:pic>
        <p:nvPicPr>
          <p:cNvPr id="7" name="תמונה 6">
            <a:extLst>
              <a:ext uri="{FF2B5EF4-FFF2-40B4-BE49-F238E27FC236}">
                <a16:creationId xmlns:a16="http://schemas.microsoft.com/office/drawing/2014/main" id="{4E529E43-1E38-4F94-AC79-AFE0CBD573C5}"/>
              </a:ext>
            </a:extLst>
          </p:cNvPr>
          <p:cNvPicPr>
            <a:picLocks noChangeAspect="1"/>
          </p:cNvPicPr>
          <p:nvPr/>
        </p:nvPicPr>
        <p:blipFill>
          <a:blip r:embed="rId3"/>
          <a:stretch>
            <a:fillRect/>
          </a:stretch>
        </p:blipFill>
        <p:spPr>
          <a:xfrm>
            <a:off x="288683" y="1855434"/>
            <a:ext cx="4575542" cy="3403296"/>
          </a:xfrm>
          <a:prstGeom prst="rect">
            <a:avLst/>
          </a:prstGeom>
        </p:spPr>
      </p:pic>
    </p:spTree>
    <p:extLst>
      <p:ext uri="{BB962C8B-B14F-4D97-AF65-F5344CB8AC3E}">
        <p14:creationId xmlns:p14="http://schemas.microsoft.com/office/powerpoint/2010/main" val="294839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תיבת טקסט 16">
            <a:extLst>
              <a:ext uri="{FF2B5EF4-FFF2-40B4-BE49-F238E27FC236}">
                <a16:creationId xmlns:a16="http://schemas.microsoft.com/office/drawing/2014/main" id="{40A3E99E-28F0-4743-83A1-DF1452222B61}"/>
              </a:ext>
            </a:extLst>
          </p:cNvPr>
          <p:cNvSpPr txBox="1"/>
          <p:nvPr/>
        </p:nvSpPr>
        <p:spPr>
          <a:xfrm>
            <a:off x="1999694" y="630316"/>
            <a:ext cx="7890029" cy="707886"/>
          </a:xfrm>
          <a:prstGeom prst="rect">
            <a:avLst/>
          </a:prstGeom>
          <a:noFill/>
          <a:ln w="38100">
            <a:solidFill>
              <a:schemeClr val="accent3">
                <a:lumMod val="75000"/>
              </a:schemeClr>
            </a:solidFill>
          </a:ln>
        </p:spPr>
        <p:txBody>
          <a:bodyPr wrap="square">
            <a:spAutoFit/>
          </a:bodyPr>
          <a:lstStyle/>
          <a:p>
            <a:pPr algn="ctr"/>
            <a:r>
              <a:rPr lang="he-IL" sz="2000" dirty="0"/>
              <a:t>נתוודע לתכונותיו של הפרט בקבוצה וליכולותיו ונדון בחשיבות תרומת הפרט לקבוצה כתנאי לקיומה. </a:t>
            </a:r>
          </a:p>
        </p:txBody>
      </p:sp>
      <p:sp>
        <p:nvSpPr>
          <p:cNvPr id="19" name="תיבת טקסט 18">
            <a:extLst>
              <a:ext uri="{FF2B5EF4-FFF2-40B4-BE49-F238E27FC236}">
                <a16:creationId xmlns:a16="http://schemas.microsoft.com/office/drawing/2014/main" id="{1FBDAF6A-8309-4FF8-9721-9CE4C38A9430}"/>
              </a:ext>
            </a:extLst>
          </p:cNvPr>
          <p:cNvSpPr txBox="1"/>
          <p:nvPr/>
        </p:nvSpPr>
        <p:spPr>
          <a:xfrm>
            <a:off x="1999694" y="1817209"/>
            <a:ext cx="7508289" cy="1938992"/>
          </a:xfrm>
          <a:prstGeom prst="rect">
            <a:avLst/>
          </a:prstGeom>
          <a:noFill/>
        </p:spPr>
        <p:txBody>
          <a:bodyPr wrap="square">
            <a:spAutoFit/>
          </a:bodyPr>
          <a:lstStyle/>
          <a:p>
            <a:r>
              <a:rPr lang="he-IL" sz="2400" dirty="0"/>
              <a:t> כל תלמיד יבחר </a:t>
            </a:r>
            <a:r>
              <a:rPr lang="he-IL" sz="2400" dirty="0" err="1"/>
              <a:t>מהווטסאפ</a:t>
            </a:r>
            <a:r>
              <a:rPr lang="he-IL" sz="2400" dirty="0"/>
              <a:t> בטלפון הנייד שלו </a:t>
            </a:r>
            <a:r>
              <a:rPr lang="he-IL" sz="2400" dirty="0" err="1"/>
              <a:t>באימוג'י</a:t>
            </a:r>
            <a:r>
              <a:rPr lang="he-IL" sz="2400" dirty="0"/>
              <a:t> של חיה המאפיינת את אחת מתכונותיו – אפשר לבחור ביותר מחיה אחת. לדוגמה: בחרתי בנמלה כי היא מסמלת חריצות. נחלק את הכיתה לקבוצות. כל קבוצה תיצור בנק תכונות ממגוון החיות שבקבוצה אשר יכול להועיל לקידום מטרה שבחרו לקבוצה.</a:t>
            </a:r>
          </a:p>
        </p:txBody>
      </p:sp>
      <p:pic>
        <p:nvPicPr>
          <p:cNvPr id="2" name="תמונה 1">
            <a:extLst>
              <a:ext uri="{FF2B5EF4-FFF2-40B4-BE49-F238E27FC236}">
                <a16:creationId xmlns:a16="http://schemas.microsoft.com/office/drawing/2014/main" id="{703DEF55-6F3E-4120-A6FA-318597761C6C}"/>
              </a:ext>
            </a:extLst>
          </p:cNvPr>
          <p:cNvPicPr>
            <a:picLocks noChangeAspect="1"/>
          </p:cNvPicPr>
          <p:nvPr/>
        </p:nvPicPr>
        <p:blipFill>
          <a:blip r:embed="rId2"/>
          <a:stretch>
            <a:fillRect/>
          </a:stretch>
        </p:blipFill>
        <p:spPr>
          <a:xfrm>
            <a:off x="5829298" y="4173085"/>
            <a:ext cx="5791201" cy="1107420"/>
          </a:xfrm>
          <a:prstGeom prst="rect">
            <a:avLst/>
          </a:prstGeom>
        </p:spPr>
      </p:pic>
      <p:pic>
        <p:nvPicPr>
          <p:cNvPr id="3" name="תמונה 2">
            <a:extLst>
              <a:ext uri="{FF2B5EF4-FFF2-40B4-BE49-F238E27FC236}">
                <a16:creationId xmlns:a16="http://schemas.microsoft.com/office/drawing/2014/main" id="{F1CAD893-7D46-4A9A-B8A3-D6058DDF0C76}"/>
              </a:ext>
            </a:extLst>
          </p:cNvPr>
          <p:cNvPicPr>
            <a:picLocks noChangeAspect="1"/>
          </p:cNvPicPr>
          <p:nvPr/>
        </p:nvPicPr>
        <p:blipFill>
          <a:blip r:embed="rId3"/>
          <a:stretch>
            <a:fillRect/>
          </a:stretch>
        </p:blipFill>
        <p:spPr>
          <a:xfrm>
            <a:off x="5829300" y="5425111"/>
            <a:ext cx="5791200" cy="1089742"/>
          </a:xfrm>
          <a:prstGeom prst="rect">
            <a:avLst/>
          </a:prstGeom>
        </p:spPr>
      </p:pic>
      <p:pic>
        <p:nvPicPr>
          <p:cNvPr id="4" name="תמונה 3">
            <a:extLst>
              <a:ext uri="{FF2B5EF4-FFF2-40B4-BE49-F238E27FC236}">
                <a16:creationId xmlns:a16="http://schemas.microsoft.com/office/drawing/2014/main" id="{DCC025A5-89F6-4194-9181-01302B16B534}"/>
              </a:ext>
            </a:extLst>
          </p:cNvPr>
          <p:cNvPicPr>
            <a:picLocks noChangeAspect="1"/>
          </p:cNvPicPr>
          <p:nvPr/>
        </p:nvPicPr>
        <p:blipFill>
          <a:blip r:embed="rId4"/>
          <a:stretch>
            <a:fillRect/>
          </a:stretch>
        </p:blipFill>
        <p:spPr>
          <a:xfrm>
            <a:off x="248388" y="4164695"/>
            <a:ext cx="5505450" cy="1057166"/>
          </a:xfrm>
          <a:prstGeom prst="rect">
            <a:avLst/>
          </a:prstGeom>
        </p:spPr>
      </p:pic>
      <p:pic>
        <p:nvPicPr>
          <p:cNvPr id="5" name="תמונה 4">
            <a:extLst>
              <a:ext uri="{FF2B5EF4-FFF2-40B4-BE49-F238E27FC236}">
                <a16:creationId xmlns:a16="http://schemas.microsoft.com/office/drawing/2014/main" id="{E3737043-5B48-48F4-9EF0-9207163B2DD2}"/>
              </a:ext>
            </a:extLst>
          </p:cNvPr>
          <p:cNvPicPr>
            <a:picLocks noChangeAspect="1"/>
          </p:cNvPicPr>
          <p:nvPr/>
        </p:nvPicPr>
        <p:blipFill>
          <a:blip r:embed="rId5"/>
          <a:stretch>
            <a:fillRect/>
          </a:stretch>
        </p:blipFill>
        <p:spPr>
          <a:xfrm>
            <a:off x="10588403" y="327201"/>
            <a:ext cx="1183479" cy="3101799"/>
          </a:xfrm>
          <a:prstGeom prst="rect">
            <a:avLst/>
          </a:prstGeom>
        </p:spPr>
      </p:pic>
      <p:pic>
        <p:nvPicPr>
          <p:cNvPr id="6" name="תמונה 5">
            <a:extLst>
              <a:ext uri="{FF2B5EF4-FFF2-40B4-BE49-F238E27FC236}">
                <a16:creationId xmlns:a16="http://schemas.microsoft.com/office/drawing/2014/main" id="{62908112-D810-4E60-A896-16A1FE60BD3A}"/>
              </a:ext>
            </a:extLst>
          </p:cNvPr>
          <p:cNvPicPr>
            <a:picLocks noChangeAspect="1"/>
          </p:cNvPicPr>
          <p:nvPr/>
        </p:nvPicPr>
        <p:blipFill>
          <a:blip r:embed="rId6"/>
          <a:stretch>
            <a:fillRect/>
          </a:stretch>
        </p:blipFill>
        <p:spPr>
          <a:xfrm>
            <a:off x="420118" y="327201"/>
            <a:ext cx="1222842" cy="3429000"/>
          </a:xfrm>
          <a:prstGeom prst="rect">
            <a:avLst/>
          </a:prstGeom>
        </p:spPr>
      </p:pic>
      <p:pic>
        <p:nvPicPr>
          <p:cNvPr id="7" name="תמונה 6">
            <a:extLst>
              <a:ext uri="{FF2B5EF4-FFF2-40B4-BE49-F238E27FC236}">
                <a16:creationId xmlns:a16="http://schemas.microsoft.com/office/drawing/2014/main" id="{951F8C69-604E-4790-86D5-FD1C4F58824F}"/>
              </a:ext>
            </a:extLst>
          </p:cNvPr>
          <p:cNvPicPr>
            <a:picLocks noChangeAspect="1"/>
          </p:cNvPicPr>
          <p:nvPr/>
        </p:nvPicPr>
        <p:blipFill>
          <a:blip r:embed="rId7"/>
          <a:stretch>
            <a:fillRect/>
          </a:stretch>
        </p:blipFill>
        <p:spPr>
          <a:xfrm>
            <a:off x="2259751" y="5425111"/>
            <a:ext cx="3494088" cy="1057166"/>
          </a:xfrm>
          <a:prstGeom prst="rect">
            <a:avLst/>
          </a:prstGeom>
        </p:spPr>
      </p:pic>
      <p:pic>
        <p:nvPicPr>
          <p:cNvPr id="8" name="תמונה 7">
            <a:extLst>
              <a:ext uri="{FF2B5EF4-FFF2-40B4-BE49-F238E27FC236}">
                <a16:creationId xmlns:a16="http://schemas.microsoft.com/office/drawing/2014/main" id="{95B261E7-8527-4518-8084-D78C69D00BCB}"/>
              </a:ext>
            </a:extLst>
          </p:cNvPr>
          <p:cNvPicPr>
            <a:picLocks noChangeAspect="1"/>
          </p:cNvPicPr>
          <p:nvPr/>
        </p:nvPicPr>
        <p:blipFill>
          <a:blip r:embed="rId8"/>
          <a:stretch>
            <a:fillRect/>
          </a:stretch>
        </p:blipFill>
        <p:spPr>
          <a:xfrm>
            <a:off x="129772" y="5418208"/>
            <a:ext cx="2054518" cy="1027259"/>
          </a:xfrm>
          <a:prstGeom prst="rect">
            <a:avLst/>
          </a:prstGeom>
        </p:spPr>
      </p:pic>
    </p:spTree>
    <p:extLst>
      <p:ext uri="{BB962C8B-B14F-4D97-AF65-F5344CB8AC3E}">
        <p14:creationId xmlns:p14="http://schemas.microsoft.com/office/powerpoint/2010/main" val="254901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737C688-1E1B-4363-A09A-63342823281F}"/>
              </a:ext>
            </a:extLst>
          </p:cNvPr>
          <p:cNvSpPr txBox="1"/>
          <p:nvPr/>
        </p:nvSpPr>
        <p:spPr>
          <a:xfrm>
            <a:off x="2816441" y="746594"/>
            <a:ext cx="6094520" cy="1200329"/>
          </a:xfrm>
          <a:prstGeom prst="rect">
            <a:avLst/>
          </a:prstGeom>
          <a:noFill/>
        </p:spPr>
        <p:txBody>
          <a:bodyPr wrap="square">
            <a:spAutoFit/>
          </a:bodyPr>
          <a:lstStyle/>
          <a:p>
            <a:r>
              <a:rPr lang="he-IL" sz="2400" dirty="0"/>
              <a:t>שאלות לדיון במליאה:</a:t>
            </a:r>
          </a:p>
          <a:p>
            <a:r>
              <a:rPr lang="he-IL" sz="2400" dirty="0"/>
              <a:t>לדעתכם, מהן התכונות המאפיינות את החיות שבחרתם וכיצד הן יכולות להועיל לקבוצה?</a:t>
            </a:r>
          </a:p>
        </p:txBody>
      </p:sp>
      <p:sp>
        <p:nvSpPr>
          <p:cNvPr id="5" name="תיבת טקסט 4">
            <a:extLst>
              <a:ext uri="{FF2B5EF4-FFF2-40B4-BE49-F238E27FC236}">
                <a16:creationId xmlns:a16="http://schemas.microsoft.com/office/drawing/2014/main" id="{AFF224AE-17B1-41A3-9A7B-D81B45D60718}"/>
              </a:ext>
            </a:extLst>
          </p:cNvPr>
          <p:cNvSpPr txBox="1"/>
          <p:nvPr/>
        </p:nvSpPr>
        <p:spPr>
          <a:xfrm>
            <a:off x="2284890" y="2294852"/>
            <a:ext cx="7622219" cy="1200329"/>
          </a:xfrm>
          <a:prstGeom prst="rect">
            <a:avLst/>
          </a:prstGeom>
          <a:noFill/>
          <a:ln w="28575">
            <a:solidFill>
              <a:schemeClr val="accent4"/>
            </a:solidFill>
          </a:ln>
        </p:spPr>
        <p:txBody>
          <a:bodyPr wrap="square">
            <a:spAutoFit/>
          </a:bodyPr>
          <a:lstStyle/>
          <a:p>
            <a:r>
              <a:rPr lang="he-IL" sz="2400" dirty="0"/>
              <a:t>בשיעור זה למדנו על תרומתו הייחודית של הפרט לקבוצה וכיצד הוא נתרם ממנה. עמדנו על מגוון התכונות של הפרט אשר יכולות להועיל בקידום מטרותיה של הקבוצה.</a:t>
            </a:r>
          </a:p>
        </p:txBody>
      </p:sp>
      <p:sp>
        <p:nvSpPr>
          <p:cNvPr id="7" name="תיבת טקסט 6">
            <a:extLst>
              <a:ext uri="{FF2B5EF4-FFF2-40B4-BE49-F238E27FC236}">
                <a16:creationId xmlns:a16="http://schemas.microsoft.com/office/drawing/2014/main" id="{2D649169-51AC-4798-AFB3-931CDC724A46}"/>
              </a:ext>
            </a:extLst>
          </p:cNvPr>
          <p:cNvSpPr txBox="1"/>
          <p:nvPr/>
        </p:nvSpPr>
        <p:spPr>
          <a:xfrm>
            <a:off x="3659820" y="3573235"/>
            <a:ext cx="6094520" cy="923330"/>
          </a:xfrm>
          <a:prstGeom prst="rect">
            <a:avLst/>
          </a:prstGeom>
          <a:noFill/>
        </p:spPr>
        <p:txBody>
          <a:bodyPr wrap="square">
            <a:spAutoFit/>
          </a:bodyPr>
          <a:lstStyle/>
          <a:p>
            <a:r>
              <a:rPr lang="he-IL" dirty="0"/>
              <a:t>נסיים בסרטון ריקוד הזרזירים – המביא לידי ביטוי את חשיבות התרומה של כל פרט ופרט לקבוצה. אפשר לראות </a:t>
            </a:r>
            <a:r>
              <a:rPr lang="he-IL" dirty="0" err="1"/>
              <a:t>כיצדהתאגדות</a:t>
            </a:r>
            <a:r>
              <a:rPr lang="he-IL" dirty="0"/>
              <a:t> של קבוצה יוצרת דבר מרהיב ומיוחד .</a:t>
            </a:r>
          </a:p>
        </p:txBody>
      </p:sp>
      <p:sp>
        <p:nvSpPr>
          <p:cNvPr id="9" name="תיבת טקסט 8">
            <a:extLst>
              <a:ext uri="{FF2B5EF4-FFF2-40B4-BE49-F238E27FC236}">
                <a16:creationId xmlns:a16="http://schemas.microsoft.com/office/drawing/2014/main" id="{4745D3D5-9BDA-4E82-BF8B-D8FAD3326189}"/>
              </a:ext>
            </a:extLst>
          </p:cNvPr>
          <p:cNvSpPr txBox="1"/>
          <p:nvPr/>
        </p:nvSpPr>
        <p:spPr>
          <a:xfrm>
            <a:off x="3659820" y="4684736"/>
            <a:ext cx="6094520" cy="369332"/>
          </a:xfrm>
          <a:prstGeom prst="rect">
            <a:avLst/>
          </a:prstGeom>
          <a:noFill/>
        </p:spPr>
        <p:txBody>
          <a:bodyPr wrap="square">
            <a:spAutoFit/>
          </a:bodyPr>
          <a:lstStyle/>
          <a:p>
            <a:r>
              <a:rPr lang="en-US" dirty="0">
                <a:hlinkClick r:id="rId2"/>
              </a:rPr>
              <a:t>https://www.youtube.com/watch?v=jab6THorj08</a:t>
            </a:r>
            <a:endParaRPr lang="he-IL" dirty="0"/>
          </a:p>
        </p:txBody>
      </p:sp>
    </p:spTree>
    <p:extLst>
      <p:ext uri="{BB962C8B-B14F-4D97-AF65-F5344CB8AC3E}">
        <p14:creationId xmlns:p14="http://schemas.microsoft.com/office/powerpoint/2010/main" val="116577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BA7543C-AFE8-463A-AD99-F5E7E29851A3}"/>
              </a:ext>
            </a:extLst>
          </p:cNvPr>
          <p:cNvPicPr>
            <a:picLocks noChangeAspect="1"/>
          </p:cNvPicPr>
          <p:nvPr/>
        </p:nvPicPr>
        <p:blipFill>
          <a:blip r:embed="rId2"/>
          <a:stretch>
            <a:fillRect/>
          </a:stretch>
        </p:blipFill>
        <p:spPr>
          <a:xfrm>
            <a:off x="590435" y="549036"/>
            <a:ext cx="6116965" cy="4075877"/>
          </a:xfrm>
          <a:prstGeom prst="rect">
            <a:avLst/>
          </a:prstGeom>
        </p:spPr>
      </p:pic>
      <p:sp>
        <p:nvSpPr>
          <p:cNvPr id="20" name="תיבת טקסט 19">
            <a:extLst>
              <a:ext uri="{FF2B5EF4-FFF2-40B4-BE49-F238E27FC236}">
                <a16:creationId xmlns:a16="http://schemas.microsoft.com/office/drawing/2014/main" id="{1EE3F592-0057-4E20-91EF-A77AEB715E9F}"/>
              </a:ext>
            </a:extLst>
          </p:cNvPr>
          <p:cNvSpPr txBox="1"/>
          <p:nvPr/>
        </p:nvSpPr>
        <p:spPr>
          <a:xfrm>
            <a:off x="5004147" y="699561"/>
            <a:ext cx="6094428" cy="369332"/>
          </a:xfrm>
          <a:prstGeom prst="rect">
            <a:avLst/>
          </a:prstGeom>
          <a:noFill/>
        </p:spPr>
        <p:txBody>
          <a:bodyPr wrap="square">
            <a:spAutoFit/>
          </a:bodyPr>
          <a:lstStyle/>
          <a:p>
            <a:r>
              <a:rPr lang="he-IL" dirty="0"/>
              <a:t>לסיכום, נציג תמונה וציטוט של הנרי פורד:</a:t>
            </a:r>
          </a:p>
        </p:txBody>
      </p:sp>
      <p:sp>
        <p:nvSpPr>
          <p:cNvPr id="6" name="חץ: שמאלה 5">
            <a:extLst>
              <a:ext uri="{FF2B5EF4-FFF2-40B4-BE49-F238E27FC236}">
                <a16:creationId xmlns:a16="http://schemas.microsoft.com/office/drawing/2014/main" id="{C4FAE46C-E237-47AD-9A4C-242E5B43468A}"/>
              </a:ext>
            </a:extLst>
          </p:cNvPr>
          <p:cNvSpPr/>
          <p:nvPr/>
        </p:nvSpPr>
        <p:spPr>
          <a:xfrm>
            <a:off x="7759998" y="1595331"/>
            <a:ext cx="1706252" cy="377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5031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C4A43591-38E9-407D-A3AF-0E46DB4BD80B}"/>
              </a:ext>
            </a:extLst>
          </p:cNvPr>
          <p:cNvPicPr>
            <a:picLocks noChangeAspect="1"/>
          </p:cNvPicPr>
          <p:nvPr/>
        </p:nvPicPr>
        <p:blipFill>
          <a:blip r:embed="rId2"/>
          <a:stretch>
            <a:fillRect/>
          </a:stretch>
        </p:blipFill>
        <p:spPr>
          <a:xfrm>
            <a:off x="439651" y="2140469"/>
            <a:ext cx="11488499" cy="1061482"/>
          </a:xfrm>
          <a:prstGeom prst="rect">
            <a:avLst/>
          </a:prstGeom>
        </p:spPr>
      </p:pic>
      <p:sp>
        <p:nvSpPr>
          <p:cNvPr id="14" name="מלבן 13">
            <a:extLst>
              <a:ext uri="{FF2B5EF4-FFF2-40B4-BE49-F238E27FC236}">
                <a16:creationId xmlns:a16="http://schemas.microsoft.com/office/drawing/2014/main" id="{66483237-6DC0-4B6B-973F-1D9913A49FA4}"/>
              </a:ext>
            </a:extLst>
          </p:cNvPr>
          <p:cNvSpPr/>
          <p:nvPr/>
        </p:nvSpPr>
        <p:spPr>
          <a:xfrm>
            <a:off x="550862" y="580363"/>
            <a:ext cx="6379210" cy="13330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anchorCtr="0">
            <a:normAutofit fontScale="92500" lnSpcReduction="10000"/>
          </a:bodyPr>
          <a:lstStyle/>
          <a:p>
            <a:pPr algn="l" rtl="0">
              <a:spcBef>
                <a:spcPct val="0"/>
              </a:spcBef>
              <a:spcAft>
                <a:spcPts val="600"/>
              </a:spcAft>
            </a:pPr>
            <a:r>
              <a:rPr lang="he-IL" sz="4800" kern="1200" dirty="0">
                <a:solidFill>
                  <a:schemeClr val="tx1"/>
                </a:solidFill>
                <a:latin typeface="+mj-lt"/>
                <a:ea typeface="+mj-ea"/>
                <a:cs typeface="+mj-cs"/>
              </a:rPr>
              <a:t>שעור 3</a:t>
            </a:r>
          </a:p>
          <a:p>
            <a:pPr algn="l" rtl="0">
              <a:spcBef>
                <a:spcPct val="0"/>
              </a:spcBef>
              <a:spcAft>
                <a:spcPts val="600"/>
              </a:spcAft>
            </a:pPr>
            <a:r>
              <a:rPr lang="he-IL" sz="4800" kern="1200" dirty="0">
                <a:solidFill>
                  <a:schemeClr val="tx1"/>
                </a:solidFill>
                <a:latin typeface="+mj-lt"/>
                <a:ea typeface="+mj-ea"/>
                <a:cs typeface="+mj-cs"/>
              </a:rPr>
              <a:t>תאום ציפיות</a:t>
            </a:r>
            <a:endParaRPr lang="en-US" sz="4800" kern="1200" dirty="0">
              <a:solidFill>
                <a:schemeClr val="tx1"/>
              </a:solidFill>
              <a:latin typeface="+mj-lt"/>
              <a:ea typeface="+mj-ea"/>
              <a:cs typeface="+mj-cs"/>
            </a:endParaRPr>
          </a:p>
        </p:txBody>
      </p:sp>
      <p:sp>
        <p:nvSpPr>
          <p:cNvPr id="16" name="תיבת טקסט 15">
            <a:extLst>
              <a:ext uri="{FF2B5EF4-FFF2-40B4-BE49-F238E27FC236}">
                <a16:creationId xmlns:a16="http://schemas.microsoft.com/office/drawing/2014/main" id="{CBEFC257-A368-494C-A963-CD0C1D54CE71}"/>
              </a:ext>
            </a:extLst>
          </p:cNvPr>
          <p:cNvSpPr txBox="1"/>
          <p:nvPr/>
        </p:nvSpPr>
        <p:spPr>
          <a:xfrm>
            <a:off x="4727543" y="3429000"/>
            <a:ext cx="6094428" cy="369332"/>
          </a:xfrm>
          <a:prstGeom prst="rect">
            <a:avLst/>
          </a:prstGeom>
          <a:noFill/>
        </p:spPr>
        <p:txBody>
          <a:bodyPr wrap="square">
            <a:spAutoFit/>
          </a:bodyPr>
          <a:lstStyle/>
          <a:p>
            <a:r>
              <a:rPr lang="he-IL"/>
              <a:t>כל תלמיד ימלא את טבלת הציפיות:</a:t>
            </a:r>
            <a:endParaRPr lang="he-IL" dirty="0"/>
          </a:p>
        </p:txBody>
      </p:sp>
      <p:pic>
        <p:nvPicPr>
          <p:cNvPr id="17" name="תמונה 16">
            <a:extLst>
              <a:ext uri="{FF2B5EF4-FFF2-40B4-BE49-F238E27FC236}">
                <a16:creationId xmlns:a16="http://schemas.microsoft.com/office/drawing/2014/main" id="{6F9C3C17-5E6C-4F5F-830B-DCA99600DE31}"/>
              </a:ext>
            </a:extLst>
          </p:cNvPr>
          <p:cNvPicPr>
            <a:picLocks noChangeAspect="1"/>
          </p:cNvPicPr>
          <p:nvPr/>
        </p:nvPicPr>
        <p:blipFill>
          <a:blip r:embed="rId3"/>
          <a:stretch>
            <a:fillRect/>
          </a:stretch>
        </p:blipFill>
        <p:spPr>
          <a:xfrm>
            <a:off x="1370029" y="3429000"/>
            <a:ext cx="10277475" cy="3165360"/>
          </a:xfrm>
          <a:prstGeom prst="rect">
            <a:avLst/>
          </a:prstGeom>
        </p:spPr>
      </p:pic>
    </p:spTree>
    <p:extLst>
      <p:ext uri="{BB962C8B-B14F-4D97-AF65-F5344CB8AC3E}">
        <p14:creationId xmlns:p14="http://schemas.microsoft.com/office/powerpoint/2010/main" val="8928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658E0AC-CD28-4B1F-BA52-F18C740849BA}"/>
              </a:ext>
            </a:extLst>
          </p:cNvPr>
          <p:cNvSpPr txBox="1"/>
          <p:nvPr/>
        </p:nvSpPr>
        <p:spPr>
          <a:xfrm>
            <a:off x="1470582" y="697583"/>
            <a:ext cx="9473937" cy="646331"/>
          </a:xfrm>
          <a:prstGeom prst="rect">
            <a:avLst/>
          </a:prstGeom>
          <a:noFill/>
        </p:spPr>
        <p:txBody>
          <a:bodyPr wrap="square">
            <a:spAutoFit/>
          </a:bodyPr>
          <a:lstStyle/>
          <a:p>
            <a:r>
              <a:rPr lang="he-IL" dirty="0"/>
              <a:t>ענן מילים הוא כלי דיגיטלי שהוכן מראש המאפשר לכל משתתף לכתוב את תשובותיו והתוכנה מכינה קולאז' מכלל המילים, כאשר גודל המילים תואם את מספר הפעמים שנזכרו.</a:t>
            </a:r>
          </a:p>
        </p:txBody>
      </p:sp>
      <p:sp>
        <p:nvSpPr>
          <p:cNvPr id="5" name="תיבת טקסט 4">
            <a:extLst>
              <a:ext uri="{FF2B5EF4-FFF2-40B4-BE49-F238E27FC236}">
                <a16:creationId xmlns:a16="http://schemas.microsoft.com/office/drawing/2014/main" id="{3BB0D55A-8D47-4467-9D36-26ADEEA4748D}"/>
              </a:ext>
            </a:extLst>
          </p:cNvPr>
          <p:cNvSpPr txBox="1"/>
          <p:nvPr/>
        </p:nvSpPr>
        <p:spPr>
          <a:xfrm>
            <a:off x="4850091" y="1505634"/>
            <a:ext cx="6094428" cy="646331"/>
          </a:xfrm>
          <a:prstGeom prst="rect">
            <a:avLst/>
          </a:prstGeom>
          <a:noFill/>
        </p:spPr>
        <p:txBody>
          <a:bodyPr wrap="square">
            <a:spAutoFit/>
          </a:bodyPr>
          <a:lstStyle/>
          <a:p>
            <a:r>
              <a:rPr lang="he-IL" dirty="0"/>
              <a:t>נכתוב יחד, באמצעות הכלי המקוון ענן מילים, את הציפיות שלנו מחברינו לכיתה.</a:t>
            </a:r>
          </a:p>
        </p:txBody>
      </p:sp>
      <p:sp>
        <p:nvSpPr>
          <p:cNvPr id="7" name="תיבת טקסט 6">
            <a:extLst>
              <a:ext uri="{FF2B5EF4-FFF2-40B4-BE49-F238E27FC236}">
                <a16:creationId xmlns:a16="http://schemas.microsoft.com/office/drawing/2014/main" id="{84957F04-C6A0-460C-B18D-BA42C0B0E803}"/>
              </a:ext>
            </a:extLst>
          </p:cNvPr>
          <p:cNvSpPr txBox="1"/>
          <p:nvPr/>
        </p:nvSpPr>
        <p:spPr>
          <a:xfrm>
            <a:off x="4055883" y="2426558"/>
            <a:ext cx="6094428" cy="369332"/>
          </a:xfrm>
          <a:prstGeom prst="rect">
            <a:avLst/>
          </a:prstGeom>
          <a:noFill/>
        </p:spPr>
        <p:txBody>
          <a:bodyPr wrap="square">
            <a:spAutoFit/>
          </a:bodyPr>
          <a:lstStyle/>
          <a:p>
            <a:r>
              <a:rPr lang="en-US" dirty="0">
                <a:hlinkClick r:id="rId2"/>
              </a:rPr>
              <a:t>https://www.woordwolk.nl/</a:t>
            </a:r>
            <a:endParaRPr lang="he-IL" dirty="0"/>
          </a:p>
        </p:txBody>
      </p:sp>
      <p:sp>
        <p:nvSpPr>
          <p:cNvPr id="8" name="מלבן 7">
            <a:extLst>
              <a:ext uri="{FF2B5EF4-FFF2-40B4-BE49-F238E27FC236}">
                <a16:creationId xmlns:a16="http://schemas.microsoft.com/office/drawing/2014/main" id="{B7635654-799E-40EC-B9FE-62A7345645A4}"/>
              </a:ext>
            </a:extLst>
          </p:cNvPr>
          <p:cNvSpPr/>
          <p:nvPr/>
        </p:nvSpPr>
        <p:spPr>
          <a:xfrm>
            <a:off x="8191892" y="2950590"/>
            <a:ext cx="3073138" cy="80986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solidFill>
                  <a:schemeClr val="tx1"/>
                </a:solidFill>
              </a:rPr>
              <a:t>דוגמא לענן מילים </a:t>
            </a:r>
          </a:p>
        </p:txBody>
      </p:sp>
      <p:pic>
        <p:nvPicPr>
          <p:cNvPr id="9" name="תמונה 8">
            <a:extLst>
              <a:ext uri="{FF2B5EF4-FFF2-40B4-BE49-F238E27FC236}">
                <a16:creationId xmlns:a16="http://schemas.microsoft.com/office/drawing/2014/main" id="{26A6032E-C242-4600-863F-2BAA0A5215A1}"/>
              </a:ext>
            </a:extLst>
          </p:cNvPr>
          <p:cNvPicPr>
            <a:picLocks noChangeAspect="1"/>
          </p:cNvPicPr>
          <p:nvPr/>
        </p:nvPicPr>
        <p:blipFill>
          <a:blip r:embed="rId3"/>
          <a:stretch>
            <a:fillRect/>
          </a:stretch>
        </p:blipFill>
        <p:spPr>
          <a:xfrm>
            <a:off x="4627530" y="3134412"/>
            <a:ext cx="3781180" cy="3062710"/>
          </a:xfrm>
          <a:prstGeom prst="rect">
            <a:avLst/>
          </a:prstGeom>
        </p:spPr>
      </p:pic>
      <p:sp>
        <p:nvSpPr>
          <p:cNvPr id="10" name="חץ: שמאלה 9">
            <a:extLst>
              <a:ext uri="{FF2B5EF4-FFF2-40B4-BE49-F238E27FC236}">
                <a16:creationId xmlns:a16="http://schemas.microsoft.com/office/drawing/2014/main" id="{854EC874-0162-4A7E-A2F3-E6EDFC2D2F9A}"/>
              </a:ext>
            </a:extLst>
          </p:cNvPr>
          <p:cNvSpPr/>
          <p:nvPr/>
        </p:nvSpPr>
        <p:spPr>
          <a:xfrm>
            <a:off x="8974317" y="3758641"/>
            <a:ext cx="1376313" cy="496968"/>
          </a:xfrm>
          <a:prstGeom prst="left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12642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408C01E-B141-4B7D-9B56-D89EABE8103E}"/>
              </a:ext>
            </a:extLst>
          </p:cNvPr>
          <p:cNvSpPr txBox="1"/>
          <p:nvPr/>
        </p:nvSpPr>
        <p:spPr>
          <a:xfrm>
            <a:off x="3593970" y="835611"/>
            <a:ext cx="6094428" cy="2246769"/>
          </a:xfrm>
          <a:prstGeom prst="rect">
            <a:avLst/>
          </a:prstGeom>
          <a:noFill/>
        </p:spPr>
        <p:txBody>
          <a:bodyPr wrap="square">
            <a:spAutoFit/>
          </a:bodyPr>
          <a:lstStyle/>
          <a:p>
            <a:r>
              <a:rPr lang="he-IL" sz="2000" u="sng" dirty="0"/>
              <a:t>בעקבות תוצאות ענן המילים:</a:t>
            </a:r>
          </a:p>
          <a:p>
            <a:r>
              <a:rPr lang="he-IL" sz="2000" dirty="0"/>
              <a:t> • אילו ציפיות שחזרו על עצמן מספר רוב ביותר של פעמים? מדוע? </a:t>
            </a:r>
          </a:p>
          <a:p>
            <a:r>
              <a:rPr lang="he-IL" sz="2000" dirty="0"/>
              <a:t>• אילו ציפיות ריאליות ליישום? </a:t>
            </a:r>
          </a:p>
          <a:p>
            <a:r>
              <a:rPr lang="he-IL" sz="2000" dirty="0"/>
              <a:t>• האם אפשר לנסח ציפיות אלו לכדי כמה כללים מוסכמים? כעת, ננסח יחד שלושה-חמישה כללים התואמים לציפיות.</a:t>
            </a:r>
          </a:p>
          <a:p>
            <a:r>
              <a:rPr lang="he-IL" sz="2000" dirty="0"/>
              <a:t> נעזר בהסבר ודוגמאות לניסוח הסכם כיתתי. </a:t>
            </a:r>
          </a:p>
        </p:txBody>
      </p:sp>
      <p:pic>
        <p:nvPicPr>
          <p:cNvPr id="6" name="תמונה 5">
            <a:extLst>
              <a:ext uri="{FF2B5EF4-FFF2-40B4-BE49-F238E27FC236}">
                <a16:creationId xmlns:a16="http://schemas.microsoft.com/office/drawing/2014/main" id="{D690CF4E-2A35-486B-AD8E-B1D8EB18727B}"/>
              </a:ext>
            </a:extLst>
          </p:cNvPr>
          <p:cNvPicPr>
            <a:picLocks noChangeAspect="1"/>
          </p:cNvPicPr>
          <p:nvPr/>
        </p:nvPicPr>
        <p:blipFill>
          <a:blip r:embed="rId2"/>
          <a:stretch>
            <a:fillRect/>
          </a:stretch>
        </p:blipFill>
        <p:spPr>
          <a:xfrm>
            <a:off x="3769101" y="3171567"/>
            <a:ext cx="6006495" cy="3201541"/>
          </a:xfrm>
          <a:prstGeom prst="rect">
            <a:avLst/>
          </a:prstGeom>
        </p:spPr>
      </p:pic>
    </p:spTree>
    <p:extLst>
      <p:ext uri="{BB962C8B-B14F-4D97-AF65-F5344CB8AC3E}">
        <p14:creationId xmlns:p14="http://schemas.microsoft.com/office/powerpoint/2010/main" val="11056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a:extLst>
              <a:ext uri="{FF2B5EF4-FFF2-40B4-BE49-F238E27FC236}">
                <a16:creationId xmlns:a16="http://schemas.microsoft.com/office/drawing/2014/main" id="{0A01B5A2-E5A9-4469-89D1-96318C000AD6}"/>
              </a:ext>
            </a:extLst>
          </p:cNvPr>
          <p:cNvPicPr>
            <a:picLocks noChangeAspect="1"/>
          </p:cNvPicPr>
          <p:nvPr/>
        </p:nvPicPr>
        <p:blipFill rotWithShape="1">
          <a:blip r:embed="rId2"/>
          <a:srcRect t="4434" b="2525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pic>
        <p:nvPicPr>
          <p:cNvPr id="4" name="תמונה 3">
            <a:extLst>
              <a:ext uri="{FF2B5EF4-FFF2-40B4-BE49-F238E27FC236}">
                <a16:creationId xmlns:a16="http://schemas.microsoft.com/office/drawing/2014/main" id="{B0BB432D-BD85-4595-8BCC-68A7ACE43FE8}"/>
              </a:ext>
            </a:extLst>
          </p:cNvPr>
          <p:cNvPicPr>
            <a:picLocks noChangeAspect="1"/>
          </p:cNvPicPr>
          <p:nvPr/>
        </p:nvPicPr>
        <p:blipFill>
          <a:blip r:embed="rId3"/>
          <a:stretch>
            <a:fillRect/>
          </a:stretch>
        </p:blipFill>
        <p:spPr>
          <a:xfrm>
            <a:off x="501864" y="323336"/>
            <a:ext cx="4590341" cy="4569940"/>
          </a:xfrm>
          <a:prstGeom prst="rect">
            <a:avLst/>
          </a:prstGeom>
        </p:spPr>
      </p:pic>
    </p:spTree>
    <p:extLst>
      <p:ext uri="{BB962C8B-B14F-4D97-AF65-F5344CB8AC3E}">
        <p14:creationId xmlns:p14="http://schemas.microsoft.com/office/powerpoint/2010/main" val="90707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D40DF6A-5592-477C-8339-EF192708CCC0}"/>
              </a:ext>
            </a:extLst>
          </p:cNvPr>
          <p:cNvSpPr txBox="1"/>
          <p:nvPr/>
        </p:nvSpPr>
        <p:spPr>
          <a:xfrm>
            <a:off x="952107" y="553354"/>
            <a:ext cx="10124388" cy="1569660"/>
          </a:xfrm>
          <a:prstGeom prst="rect">
            <a:avLst/>
          </a:prstGeom>
          <a:noFill/>
        </p:spPr>
        <p:txBody>
          <a:bodyPr wrap="square">
            <a:spAutoFit/>
          </a:bodyPr>
          <a:lstStyle/>
          <a:p>
            <a:r>
              <a:rPr lang="he-IL" sz="2400" dirty="0"/>
              <a:t>בשיעור זה, הצפנו את הציפיות האישיות והקבוצתיות שלנו והצענו דרכים ליישמן. הבנו כי בידינו הכוח ליישם ציפיות אלו. יצרנו הסכם כיתתי המבוסס על הציפיות העיקריות שהעלנו בכיתה. הבנו כי תמיכה זה בזה לאורך הדרך תסייע לקבוצה לעמוד במשימות בהצלחה ובהנאה ותקדם את תחושת הערבות ההדדית בין חברי הכיתה</a:t>
            </a:r>
          </a:p>
        </p:txBody>
      </p:sp>
      <p:pic>
        <p:nvPicPr>
          <p:cNvPr id="4" name="תמונה 3">
            <a:extLst>
              <a:ext uri="{FF2B5EF4-FFF2-40B4-BE49-F238E27FC236}">
                <a16:creationId xmlns:a16="http://schemas.microsoft.com/office/drawing/2014/main" id="{B488A128-01E9-41EC-956D-D8DD3E48E46B}"/>
              </a:ext>
            </a:extLst>
          </p:cNvPr>
          <p:cNvPicPr>
            <a:picLocks noChangeAspect="1"/>
          </p:cNvPicPr>
          <p:nvPr/>
        </p:nvPicPr>
        <p:blipFill>
          <a:blip r:embed="rId2"/>
          <a:stretch>
            <a:fillRect/>
          </a:stretch>
        </p:blipFill>
        <p:spPr>
          <a:xfrm>
            <a:off x="3041274" y="2513962"/>
            <a:ext cx="6486525" cy="1038225"/>
          </a:xfrm>
          <a:prstGeom prst="rect">
            <a:avLst/>
          </a:prstGeom>
        </p:spPr>
      </p:pic>
      <p:pic>
        <p:nvPicPr>
          <p:cNvPr id="6" name="תמונה 5">
            <a:extLst>
              <a:ext uri="{FF2B5EF4-FFF2-40B4-BE49-F238E27FC236}">
                <a16:creationId xmlns:a16="http://schemas.microsoft.com/office/drawing/2014/main" id="{1D1DCFB7-1F60-4B27-B65E-CD8F5B49E8CF}"/>
              </a:ext>
            </a:extLst>
          </p:cNvPr>
          <p:cNvPicPr>
            <a:picLocks noChangeAspect="1"/>
          </p:cNvPicPr>
          <p:nvPr/>
        </p:nvPicPr>
        <p:blipFill>
          <a:blip r:embed="rId3"/>
          <a:stretch>
            <a:fillRect/>
          </a:stretch>
        </p:blipFill>
        <p:spPr>
          <a:xfrm>
            <a:off x="3041274" y="3713733"/>
            <a:ext cx="6579670" cy="3144267"/>
          </a:xfrm>
          <a:prstGeom prst="rect">
            <a:avLst/>
          </a:prstGeom>
        </p:spPr>
      </p:pic>
    </p:spTree>
    <p:extLst>
      <p:ext uri="{BB962C8B-B14F-4D97-AF65-F5344CB8AC3E}">
        <p14:creationId xmlns:p14="http://schemas.microsoft.com/office/powerpoint/2010/main" val="209794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DD1BBCE9-73DF-4D2C-9718-57987C113861}"/>
              </a:ext>
            </a:extLst>
          </p:cNvPr>
          <p:cNvPicPr>
            <a:picLocks noChangeAspect="1"/>
          </p:cNvPicPr>
          <p:nvPr/>
        </p:nvPicPr>
        <p:blipFill>
          <a:blip r:embed="rId2"/>
          <a:stretch>
            <a:fillRect/>
          </a:stretch>
        </p:blipFill>
        <p:spPr>
          <a:xfrm>
            <a:off x="385634" y="0"/>
            <a:ext cx="5143500" cy="6858000"/>
          </a:xfrm>
          <a:prstGeom prst="rect">
            <a:avLst/>
          </a:prstGeom>
        </p:spPr>
      </p:pic>
      <p:sp>
        <p:nvSpPr>
          <p:cNvPr id="3" name="מלבן 2">
            <a:extLst>
              <a:ext uri="{FF2B5EF4-FFF2-40B4-BE49-F238E27FC236}">
                <a16:creationId xmlns:a16="http://schemas.microsoft.com/office/drawing/2014/main" id="{F2571F2A-9EB7-4BED-9258-E6CBC877C24A}"/>
              </a:ext>
            </a:extLst>
          </p:cNvPr>
          <p:cNvSpPr/>
          <p:nvPr/>
        </p:nvSpPr>
        <p:spPr>
          <a:xfrm>
            <a:off x="6229701" y="1534461"/>
            <a:ext cx="5105885" cy="3416320"/>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מי מתנדב </a:t>
            </a:r>
          </a:p>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לכתוב </a:t>
            </a:r>
          </a:p>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ולעצב את</a:t>
            </a:r>
          </a:p>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ההסכם הכיתתי?</a:t>
            </a:r>
            <a:endPar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8685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F847C77-F139-4AC2-8C43-F6C2317208B8}"/>
              </a:ext>
            </a:extLst>
          </p:cNvPr>
          <p:cNvPicPr>
            <a:picLocks noChangeAspect="1"/>
          </p:cNvPicPr>
          <p:nvPr/>
        </p:nvPicPr>
        <p:blipFill>
          <a:blip r:embed="rId2"/>
          <a:stretch>
            <a:fillRect/>
          </a:stretch>
        </p:blipFill>
        <p:spPr>
          <a:xfrm>
            <a:off x="2002181" y="2840685"/>
            <a:ext cx="8187638" cy="1176630"/>
          </a:xfrm>
          <a:prstGeom prst="rect">
            <a:avLst/>
          </a:prstGeom>
        </p:spPr>
      </p:pic>
      <p:sp>
        <p:nvSpPr>
          <p:cNvPr id="7" name="מלבן 6">
            <a:extLst>
              <a:ext uri="{FF2B5EF4-FFF2-40B4-BE49-F238E27FC236}">
                <a16:creationId xmlns:a16="http://schemas.microsoft.com/office/drawing/2014/main" id="{B1A18B91-2817-4F5D-8510-46DF59FA85DE}"/>
              </a:ext>
            </a:extLst>
          </p:cNvPr>
          <p:cNvSpPr/>
          <p:nvPr/>
        </p:nvSpPr>
        <p:spPr>
          <a:xfrm>
            <a:off x="550862" y="580363"/>
            <a:ext cx="6379210" cy="13330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anchorCtr="0">
            <a:normAutofit fontScale="92500" lnSpcReduction="10000"/>
          </a:bodyPr>
          <a:lstStyle/>
          <a:p>
            <a:pPr algn="l" rtl="0">
              <a:spcBef>
                <a:spcPct val="0"/>
              </a:spcBef>
              <a:spcAft>
                <a:spcPts val="600"/>
              </a:spcAft>
            </a:pPr>
            <a:r>
              <a:rPr lang="he-IL" sz="4800" kern="1200" dirty="0">
                <a:solidFill>
                  <a:schemeClr val="tx1"/>
                </a:solidFill>
                <a:latin typeface="+mj-lt"/>
                <a:ea typeface="+mj-ea"/>
                <a:cs typeface="+mj-cs"/>
              </a:rPr>
              <a:t>שעור 4</a:t>
            </a:r>
          </a:p>
          <a:p>
            <a:pPr algn="l" rtl="0">
              <a:spcBef>
                <a:spcPct val="0"/>
              </a:spcBef>
              <a:spcAft>
                <a:spcPts val="600"/>
              </a:spcAft>
            </a:pPr>
            <a:r>
              <a:rPr lang="he-IL" sz="4800" kern="1200" dirty="0">
                <a:solidFill>
                  <a:schemeClr val="tx1"/>
                </a:solidFill>
                <a:latin typeface="+mj-lt"/>
                <a:ea typeface="+mj-ea"/>
                <a:cs typeface="+mj-cs"/>
              </a:rPr>
              <a:t>ערבות הדדית והקבוצה</a:t>
            </a:r>
            <a:endParaRPr lang="en-US" sz="4800" kern="1200" dirty="0">
              <a:solidFill>
                <a:schemeClr val="tx1"/>
              </a:solidFill>
              <a:latin typeface="+mj-lt"/>
              <a:ea typeface="+mj-ea"/>
              <a:cs typeface="+mj-cs"/>
            </a:endParaRPr>
          </a:p>
        </p:txBody>
      </p:sp>
      <p:pic>
        <p:nvPicPr>
          <p:cNvPr id="8" name="תמונה 7">
            <a:extLst>
              <a:ext uri="{FF2B5EF4-FFF2-40B4-BE49-F238E27FC236}">
                <a16:creationId xmlns:a16="http://schemas.microsoft.com/office/drawing/2014/main" id="{96099980-4274-4F88-9B8D-94878B30BB17}"/>
              </a:ext>
            </a:extLst>
          </p:cNvPr>
          <p:cNvPicPr>
            <a:picLocks noChangeAspect="1"/>
          </p:cNvPicPr>
          <p:nvPr/>
        </p:nvPicPr>
        <p:blipFill>
          <a:blip r:embed="rId3"/>
          <a:stretch>
            <a:fillRect/>
          </a:stretch>
        </p:blipFill>
        <p:spPr>
          <a:xfrm>
            <a:off x="2601157" y="3900696"/>
            <a:ext cx="6771402" cy="2382530"/>
          </a:xfrm>
          <a:prstGeom prst="rect">
            <a:avLst/>
          </a:prstGeom>
        </p:spPr>
      </p:pic>
    </p:spTree>
    <p:extLst>
      <p:ext uri="{BB962C8B-B14F-4D97-AF65-F5344CB8AC3E}">
        <p14:creationId xmlns:p14="http://schemas.microsoft.com/office/powerpoint/2010/main" val="39735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oup 2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4" name="Freeform: Shape 2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9" name="Rectangle 2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1691120-201F-4BCA-99EF-2CCCD11F1B8F}"/>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gn="ctr">
              <a:lnSpc>
                <a:spcPct val="100000"/>
              </a:lnSpc>
            </a:pPr>
            <a:r>
              <a:rPr lang="he-IL" sz="6400" dirty="0"/>
              <a:t>סרטון חשיבותה של קבוצה</a:t>
            </a:r>
            <a:endParaRPr lang="en-US" sz="6400" kern="1200" dirty="0">
              <a:solidFill>
                <a:schemeClr val="tx1"/>
              </a:solidFill>
              <a:latin typeface="+mj-lt"/>
              <a:ea typeface="+mj-ea"/>
              <a:cs typeface="+mj-cs"/>
            </a:endParaRPr>
          </a:p>
        </p:txBody>
      </p:sp>
      <p:sp>
        <p:nvSpPr>
          <p:cNvPr id="31" name="Oval 30">
            <a:extLst>
              <a:ext uri="{FF2B5EF4-FFF2-40B4-BE49-F238E27FC236}">
                <a16:creationId xmlns:a16="http://schemas.microsoft.com/office/drawing/2014/main" id="{D87560B9-86B8-4558-93E9-FAB8DBE4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Shape 32">
            <a:extLst>
              <a:ext uri="{FF2B5EF4-FFF2-40B4-BE49-F238E27FC236}">
                <a16:creationId xmlns:a16="http://schemas.microsoft.com/office/drawing/2014/main" id="{71400469-1077-4353-BFB5-E4159ADF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F28851F7-6B20-43F1-90FF-B41CE11AF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09E6BACC-8290-425B-A517-1914E16D8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מלבן 2">
            <a:extLst>
              <a:ext uri="{FF2B5EF4-FFF2-40B4-BE49-F238E27FC236}">
                <a16:creationId xmlns:a16="http://schemas.microsoft.com/office/drawing/2014/main" id="{495E3D48-A133-45B8-A2EA-119B2D83F448}"/>
              </a:ext>
            </a:extLst>
          </p:cNvPr>
          <p:cNvSpPr/>
          <p:nvPr/>
        </p:nvSpPr>
        <p:spPr>
          <a:xfrm>
            <a:off x="779863" y="813570"/>
            <a:ext cx="4478344" cy="7530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sz="3200" dirty="0"/>
              <a:t>שעור 1</a:t>
            </a:r>
          </a:p>
        </p:txBody>
      </p:sp>
      <p:sp>
        <p:nvSpPr>
          <p:cNvPr id="20" name="תיבת טקסט 19">
            <a:extLst>
              <a:ext uri="{FF2B5EF4-FFF2-40B4-BE49-F238E27FC236}">
                <a16:creationId xmlns:a16="http://schemas.microsoft.com/office/drawing/2014/main" id="{890640B2-85BB-43CF-A932-A54CCEFCDEE4}"/>
              </a:ext>
            </a:extLst>
          </p:cNvPr>
          <p:cNvSpPr txBox="1"/>
          <p:nvPr/>
        </p:nvSpPr>
        <p:spPr>
          <a:xfrm>
            <a:off x="412812" y="3838142"/>
            <a:ext cx="6098958" cy="923330"/>
          </a:xfrm>
          <a:prstGeom prst="rect">
            <a:avLst/>
          </a:prstGeom>
          <a:noFill/>
        </p:spPr>
        <p:txBody>
          <a:bodyPr wrap="square">
            <a:spAutoFit/>
          </a:bodyPr>
          <a:lstStyle/>
          <a:p>
            <a:r>
              <a:rPr lang="en-US" dirty="0">
                <a:hlinkClick r:id="rId2"/>
              </a:rPr>
              <a:t>https://www.youtube.com/watch?v=HOzzpY-TK58&amp;list=PLZxwLA_YLdE7ESmvu2GZT5rlS9Bmxgjko&amp;index=3&amp;t=0s</a:t>
            </a:r>
            <a:endParaRPr lang="he-IL" dirty="0"/>
          </a:p>
        </p:txBody>
      </p:sp>
      <p:pic>
        <p:nvPicPr>
          <p:cNvPr id="6" name="תמונה 5">
            <a:extLst>
              <a:ext uri="{FF2B5EF4-FFF2-40B4-BE49-F238E27FC236}">
                <a16:creationId xmlns:a16="http://schemas.microsoft.com/office/drawing/2014/main" id="{01827C67-A908-44C5-A420-F5FDD826E66F}"/>
              </a:ext>
            </a:extLst>
          </p:cNvPr>
          <p:cNvPicPr>
            <a:picLocks noChangeAspect="1"/>
          </p:cNvPicPr>
          <p:nvPr/>
        </p:nvPicPr>
        <p:blipFill>
          <a:blip r:embed="rId3"/>
          <a:stretch>
            <a:fillRect/>
          </a:stretch>
        </p:blipFill>
        <p:spPr>
          <a:xfrm>
            <a:off x="6619030" y="1368962"/>
            <a:ext cx="4676867" cy="3489662"/>
          </a:xfrm>
          <a:prstGeom prst="rect">
            <a:avLst/>
          </a:prstGeom>
        </p:spPr>
      </p:pic>
    </p:spTree>
    <p:extLst>
      <p:ext uri="{BB962C8B-B14F-4D97-AF65-F5344CB8AC3E}">
        <p14:creationId xmlns:p14="http://schemas.microsoft.com/office/powerpoint/2010/main" val="3489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6CB1E56-C9FD-419E-8A37-8D1294D5C26F}"/>
              </a:ext>
            </a:extLst>
          </p:cNvPr>
          <p:cNvSpPr txBox="1"/>
          <p:nvPr/>
        </p:nvSpPr>
        <p:spPr>
          <a:xfrm>
            <a:off x="3677575" y="1533162"/>
            <a:ext cx="6094520" cy="369332"/>
          </a:xfrm>
          <a:prstGeom prst="rect">
            <a:avLst/>
          </a:prstGeom>
          <a:noFill/>
        </p:spPr>
        <p:txBody>
          <a:bodyPr wrap="square">
            <a:spAutoFit/>
          </a:bodyPr>
          <a:lstStyle/>
          <a:p>
            <a:r>
              <a:rPr lang="en-US" dirty="0">
                <a:hlinkClick r:id="rId2"/>
              </a:rPr>
              <a:t>https://www.youtube.com/watch?v=pUxRRZnp0Os</a:t>
            </a:r>
            <a:endParaRPr lang="he-IL" dirty="0"/>
          </a:p>
        </p:txBody>
      </p:sp>
      <p:sp>
        <p:nvSpPr>
          <p:cNvPr id="6" name="תיבת טקסט 5">
            <a:extLst>
              <a:ext uri="{FF2B5EF4-FFF2-40B4-BE49-F238E27FC236}">
                <a16:creationId xmlns:a16="http://schemas.microsoft.com/office/drawing/2014/main" id="{37850168-5118-418E-B6D3-23C390201213}"/>
              </a:ext>
            </a:extLst>
          </p:cNvPr>
          <p:cNvSpPr txBox="1"/>
          <p:nvPr/>
        </p:nvSpPr>
        <p:spPr>
          <a:xfrm>
            <a:off x="3464511" y="903443"/>
            <a:ext cx="6094520" cy="400110"/>
          </a:xfrm>
          <a:prstGeom prst="rect">
            <a:avLst/>
          </a:prstGeom>
          <a:noFill/>
        </p:spPr>
        <p:txBody>
          <a:bodyPr wrap="square">
            <a:spAutoFit/>
          </a:bodyPr>
          <a:lstStyle/>
          <a:p>
            <a:r>
              <a:rPr lang="he-IL" sz="2000" dirty="0">
                <a:effectLst/>
                <a:latin typeface="Calibri" panose="020F0502020204030204" pitchFamily="34" charset="0"/>
                <a:ea typeface="Calibri" panose="020F0502020204030204" pitchFamily="34" charset="0"/>
                <a:cs typeface="Arial" panose="020B0604020202020204" pitchFamily="34" charset="0"/>
              </a:rPr>
              <a:t>נצפה בסרטון דוגמא טובה</a:t>
            </a:r>
            <a:endParaRPr lang="he-IL" sz="2000" dirty="0"/>
          </a:p>
        </p:txBody>
      </p:sp>
      <p:sp>
        <p:nvSpPr>
          <p:cNvPr id="8" name="תיבת טקסט 7">
            <a:extLst>
              <a:ext uri="{FF2B5EF4-FFF2-40B4-BE49-F238E27FC236}">
                <a16:creationId xmlns:a16="http://schemas.microsoft.com/office/drawing/2014/main" id="{D90862A3-635A-4646-A41C-35DBF3FB8913}"/>
              </a:ext>
            </a:extLst>
          </p:cNvPr>
          <p:cNvSpPr txBox="1"/>
          <p:nvPr/>
        </p:nvSpPr>
        <p:spPr>
          <a:xfrm>
            <a:off x="3890639" y="2214952"/>
            <a:ext cx="6094520" cy="1477328"/>
          </a:xfrm>
          <a:prstGeom prst="rect">
            <a:avLst/>
          </a:prstGeom>
          <a:noFill/>
        </p:spPr>
        <p:txBody>
          <a:bodyPr wrap="square">
            <a:spAutoFit/>
          </a:bodyPr>
          <a:lstStyle/>
          <a:p>
            <a:r>
              <a:rPr lang="he-IL" dirty="0"/>
              <a:t>שאלות לדיון:</a:t>
            </a:r>
          </a:p>
          <a:p>
            <a:r>
              <a:rPr lang="he-IL" dirty="0"/>
              <a:t> מה לדעתכם גרם להצלחת הפרויקט של הילד? </a:t>
            </a:r>
          </a:p>
          <a:p>
            <a:r>
              <a:rPr lang="he-IL" dirty="0"/>
              <a:t>• כיצד הערבות ההדדית של הקבוצה באה כאן לידי ביטוי ?</a:t>
            </a:r>
          </a:p>
          <a:p>
            <a:r>
              <a:rPr lang="he-IL" dirty="0"/>
              <a:t>• האם, לדעתכם, הפרויקט היה מצליח ללא ההתאגדות לקבוצה?    מדוע?</a:t>
            </a:r>
          </a:p>
        </p:txBody>
      </p:sp>
      <p:sp>
        <p:nvSpPr>
          <p:cNvPr id="10" name="תיבת טקסט 9">
            <a:extLst>
              <a:ext uri="{FF2B5EF4-FFF2-40B4-BE49-F238E27FC236}">
                <a16:creationId xmlns:a16="http://schemas.microsoft.com/office/drawing/2014/main" id="{F6284D8D-0366-4A2D-A9B7-752A1F085EDC}"/>
              </a:ext>
            </a:extLst>
          </p:cNvPr>
          <p:cNvSpPr txBox="1"/>
          <p:nvPr/>
        </p:nvSpPr>
        <p:spPr>
          <a:xfrm>
            <a:off x="2494625" y="3846940"/>
            <a:ext cx="7739109" cy="2554545"/>
          </a:xfrm>
          <a:prstGeom prst="rect">
            <a:avLst/>
          </a:prstGeom>
          <a:noFill/>
        </p:spPr>
        <p:txBody>
          <a:bodyPr wrap="square">
            <a:spAutoFit/>
          </a:bodyPr>
          <a:lstStyle/>
          <a:p>
            <a:r>
              <a:rPr lang="he-IL" sz="2000" dirty="0"/>
              <a:t>נתחלק לקבוצות. כל קבוצה תפתח פרויקט חברתי. </a:t>
            </a:r>
          </a:p>
          <a:p>
            <a:r>
              <a:rPr lang="he-IL" sz="2000" dirty="0"/>
              <a:t>לדוגמה: הפנינג לחג בבית הקשיש, הפנינג לחג במחלקת ילדים בבית חולים, סיוע לבעלי חיים, סיוע לילדים חולים בבית הספר, סיוע לילדים שלהם מוגבלויות בבית הספר, פרויקט חונכות ועוד. </a:t>
            </a:r>
          </a:p>
          <a:p>
            <a:r>
              <a:rPr lang="he-IL" sz="2000" dirty="0"/>
              <a:t>• כל קבוצה תכתוב תוכנית פעולה מפורטת, הכוללת מטרה, לוח זמנים, סדר פעולות, דרכים לגיוס משאבים, רשימת גופים ואנשים שאפשר להיעזר בהם ועוד. </a:t>
            </a:r>
          </a:p>
          <a:p>
            <a:r>
              <a:rPr lang="he-IL" sz="2000" dirty="0"/>
              <a:t>• הקבוצות יכינו את התוכנית להצגה במליאה.</a:t>
            </a:r>
          </a:p>
        </p:txBody>
      </p:sp>
    </p:spTree>
    <p:extLst>
      <p:ext uri="{BB962C8B-B14F-4D97-AF65-F5344CB8AC3E}">
        <p14:creationId xmlns:p14="http://schemas.microsoft.com/office/powerpoint/2010/main" val="67658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9E1A5B7-37EC-4005-A4B3-4578E43B1C92}"/>
              </a:ext>
            </a:extLst>
          </p:cNvPr>
          <p:cNvSpPr txBox="1"/>
          <p:nvPr/>
        </p:nvSpPr>
        <p:spPr>
          <a:xfrm>
            <a:off x="4367815" y="1704512"/>
            <a:ext cx="7048869" cy="3108543"/>
          </a:xfrm>
          <a:prstGeom prst="rect">
            <a:avLst/>
          </a:prstGeom>
          <a:noFill/>
        </p:spPr>
        <p:txBody>
          <a:bodyPr wrap="square">
            <a:spAutoFit/>
          </a:bodyPr>
          <a:lstStyle/>
          <a:p>
            <a:pPr algn="ctr"/>
            <a:r>
              <a:rPr lang="he-IL" sz="2800" dirty="0"/>
              <a:t>שאלות לדיון :</a:t>
            </a:r>
          </a:p>
          <a:p>
            <a:pPr algn="ctr"/>
            <a:endParaRPr lang="he-IL" sz="2800" dirty="0"/>
          </a:p>
          <a:p>
            <a:pPr marL="342900" indent="-342900" algn="ctr">
              <a:buFont typeface="Wingdings" panose="05000000000000000000" pitchFamily="2" charset="2"/>
              <a:buChar char="v"/>
            </a:pPr>
            <a:r>
              <a:rPr lang="he-IL" sz="2800" dirty="0"/>
              <a:t>מה הרגשתם כשצפיתם בסרטון?</a:t>
            </a:r>
          </a:p>
          <a:p>
            <a:pPr marL="342900" indent="-342900" algn="ctr">
              <a:buFont typeface="Wingdings" panose="05000000000000000000" pitchFamily="2" charset="2"/>
              <a:buChar char="v"/>
            </a:pPr>
            <a:endParaRPr lang="he-IL" sz="2800" dirty="0"/>
          </a:p>
          <a:p>
            <a:pPr marL="342900" indent="-342900" algn="ctr">
              <a:buFont typeface="Wingdings" panose="05000000000000000000" pitchFamily="2" charset="2"/>
              <a:buChar char="v"/>
            </a:pPr>
            <a:r>
              <a:rPr lang="he-IL" sz="2800" dirty="0"/>
              <a:t>לדעתכם, מה גורם ליחידים להתארגן כקבוצה?</a:t>
            </a:r>
          </a:p>
          <a:p>
            <a:pPr algn="ctr"/>
            <a:r>
              <a:rPr lang="he-IL" sz="2800" dirty="0"/>
              <a:t> </a:t>
            </a:r>
          </a:p>
          <a:p>
            <a:pPr marL="342900" indent="-342900" algn="ctr">
              <a:buFont typeface="Wingdings" panose="05000000000000000000" pitchFamily="2" charset="2"/>
              <a:buChar char="v"/>
            </a:pPr>
            <a:r>
              <a:rPr lang="he-IL" sz="2800" dirty="0"/>
              <a:t> לדעתכם, מה היתרונות שבהתאגדות כקבוצה?</a:t>
            </a:r>
          </a:p>
        </p:txBody>
      </p:sp>
      <p:pic>
        <p:nvPicPr>
          <p:cNvPr id="4" name="תמונה 3">
            <a:extLst>
              <a:ext uri="{FF2B5EF4-FFF2-40B4-BE49-F238E27FC236}">
                <a16:creationId xmlns:a16="http://schemas.microsoft.com/office/drawing/2014/main" id="{DD7E2501-8E1C-4DD4-82F1-1DCD16C1A729}"/>
              </a:ext>
            </a:extLst>
          </p:cNvPr>
          <p:cNvPicPr>
            <a:picLocks noChangeAspect="1"/>
          </p:cNvPicPr>
          <p:nvPr/>
        </p:nvPicPr>
        <p:blipFill>
          <a:blip r:embed="rId2"/>
          <a:stretch>
            <a:fillRect/>
          </a:stretch>
        </p:blipFill>
        <p:spPr>
          <a:xfrm>
            <a:off x="961747" y="1838679"/>
            <a:ext cx="3267260" cy="2840207"/>
          </a:xfrm>
          <a:prstGeom prst="rect">
            <a:avLst/>
          </a:prstGeom>
        </p:spPr>
      </p:pic>
      <p:sp>
        <p:nvSpPr>
          <p:cNvPr id="5" name="תיבת טקסט 4">
            <a:extLst>
              <a:ext uri="{FF2B5EF4-FFF2-40B4-BE49-F238E27FC236}">
                <a16:creationId xmlns:a16="http://schemas.microsoft.com/office/drawing/2014/main" id="{334065FC-27DC-4F21-940E-A58C22063483}"/>
              </a:ext>
            </a:extLst>
          </p:cNvPr>
          <p:cNvSpPr txBox="1"/>
          <p:nvPr/>
        </p:nvSpPr>
        <p:spPr>
          <a:xfrm>
            <a:off x="3048740" y="5153488"/>
            <a:ext cx="6094520" cy="646331"/>
          </a:xfrm>
          <a:prstGeom prst="rect">
            <a:avLst/>
          </a:prstGeom>
          <a:noFill/>
        </p:spPr>
        <p:txBody>
          <a:bodyPr wrap="square">
            <a:spAutoFit/>
          </a:bodyPr>
          <a:lstStyle/>
          <a:p>
            <a:r>
              <a:rPr lang="he-IL" dirty="0"/>
              <a:t>הסרטון מדגיש את הכוח שיש לפרטים כאשר הם מתאגדים לקבוצה לעומת הכוח שיש לפרט כאשר הוא עומד לבדו מול משימה.</a:t>
            </a:r>
          </a:p>
        </p:txBody>
      </p:sp>
    </p:spTree>
    <p:extLst>
      <p:ext uri="{BB962C8B-B14F-4D97-AF65-F5344CB8AC3E}">
        <p14:creationId xmlns:p14="http://schemas.microsoft.com/office/powerpoint/2010/main" val="241811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25DC184-B65B-48D6-ACA9-EF0FC3176021}"/>
              </a:ext>
            </a:extLst>
          </p:cNvPr>
          <p:cNvSpPr txBox="1"/>
          <p:nvPr/>
        </p:nvSpPr>
        <p:spPr>
          <a:xfrm>
            <a:off x="2958483" y="665825"/>
            <a:ext cx="7108795" cy="1200329"/>
          </a:xfrm>
          <a:prstGeom prst="rect">
            <a:avLst/>
          </a:prstGeom>
          <a:noFill/>
        </p:spPr>
        <p:txBody>
          <a:bodyPr wrap="square">
            <a:spAutoFit/>
          </a:bodyPr>
          <a:lstStyle/>
          <a:p>
            <a:r>
              <a:rPr lang="he-IL" sz="2400" dirty="0"/>
              <a:t>בשיעור זה ,נתנסה בפעילות שבה נברר ונבדוק לעומק לאילו קבוצות התלמידים משתייכים ואיזו קבוצה משמעותית ביותר בעיניהם</a:t>
            </a:r>
          </a:p>
        </p:txBody>
      </p:sp>
      <p:sp>
        <p:nvSpPr>
          <p:cNvPr id="5" name="תיבת טקסט 4">
            <a:extLst>
              <a:ext uri="{FF2B5EF4-FFF2-40B4-BE49-F238E27FC236}">
                <a16:creationId xmlns:a16="http://schemas.microsoft.com/office/drawing/2014/main" id="{835F6A5A-9314-445A-BB32-5FFD98BEB1AE}"/>
              </a:ext>
            </a:extLst>
          </p:cNvPr>
          <p:cNvSpPr txBox="1"/>
          <p:nvPr/>
        </p:nvSpPr>
        <p:spPr>
          <a:xfrm>
            <a:off x="2073898" y="1960776"/>
            <a:ext cx="7927942" cy="2985433"/>
          </a:xfrm>
          <a:prstGeom prst="rect">
            <a:avLst/>
          </a:prstGeom>
          <a:noFill/>
        </p:spPr>
        <p:txBody>
          <a:bodyPr wrap="square">
            <a:spAutoFit/>
          </a:bodyPr>
          <a:lstStyle/>
          <a:p>
            <a:r>
              <a:rPr lang="he-IL" sz="2000" dirty="0"/>
              <a:t>הפעילות:  </a:t>
            </a:r>
            <a:r>
              <a:rPr lang="he-IL" sz="2000" u="sng" dirty="0">
                <a:solidFill>
                  <a:srgbClr val="FF0000"/>
                </a:solidFill>
              </a:rPr>
              <a:t>קולאז' קבוצתי </a:t>
            </a:r>
          </a:p>
          <a:p>
            <a:r>
              <a:rPr lang="he-IL" sz="2000" dirty="0"/>
              <a:t> נתחלק לקבוצות של חמישה תלמידים על פי חדרים בזום/ בקבוצות בכיתה.</a:t>
            </a:r>
          </a:p>
          <a:p>
            <a:pPr marL="457200" indent="-457200">
              <a:buAutoNum type="arabicPeriod"/>
            </a:pPr>
            <a:r>
              <a:rPr lang="he-IL" sz="2000" dirty="0"/>
              <a:t>כל קבוצה תכין קולאז' משותף על פי הנחיות אלו:</a:t>
            </a:r>
          </a:p>
          <a:p>
            <a:r>
              <a:rPr lang="he-IL" sz="2000" dirty="0"/>
              <a:t>      המחישו </a:t>
            </a:r>
            <a:r>
              <a:rPr lang="he-IL" sz="2000" dirty="0" err="1"/>
              <a:t>בקולז</a:t>
            </a:r>
            <a:r>
              <a:rPr lang="he-IL" sz="2000" dirty="0"/>
              <a:t>' דיגיטלי באמצעות הכלי השיתופי –</a:t>
            </a:r>
          </a:p>
          <a:p>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https://www.photocollage.com</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p>
          <a:p>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he-IL" sz="1800" u="sng" dirty="0">
                <a:effectLst/>
                <a:latin typeface="Calibri" panose="020F0502020204030204" pitchFamily="34" charset="0"/>
                <a:ea typeface="Calibri" panose="020F0502020204030204" pitchFamily="34" charset="0"/>
                <a:cs typeface="Arial" panose="020B0604020202020204" pitchFamily="34" charset="0"/>
              </a:rPr>
              <a:t>(המאפשר לכל אחד לגרור תמונות וכיתוב לתוך עמוד משותף וליצור </a:t>
            </a:r>
            <a:r>
              <a:rPr lang="he-IL" sz="1800" u="sng" dirty="0" err="1">
                <a:effectLst/>
                <a:latin typeface="Calibri" panose="020F0502020204030204" pitchFamily="34" charset="0"/>
                <a:ea typeface="Calibri" panose="020F0502020204030204" pitchFamily="34" charset="0"/>
                <a:cs typeface="Arial" panose="020B0604020202020204" pitchFamily="34" charset="0"/>
              </a:rPr>
              <a:t>קולז</a:t>
            </a:r>
            <a:r>
              <a:rPr lang="he-IL" sz="1800" u="sng" dirty="0">
                <a:effectLst/>
                <a:latin typeface="Calibri" panose="020F0502020204030204" pitchFamily="34" charset="0"/>
                <a:ea typeface="Calibri" panose="020F0502020204030204" pitchFamily="34" charset="0"/>
                <a:cs typeface="Arial" panose="020B0604020202020204" pitchFamily="34" charset="0"/>
              </a:rPr>
              <a:t>' קבוצתי)</a:t>
            </a:r>
          </a:p>
          <a:p>
            <a:r>
              <a:rPr lang="he-IL" dirty="0"/>
              <a:t>מה הן קבוצות השייכות שלך? לדוגמה: משפחה, חברים מהשכונה, הכיתה, השבט בתנועת הנוער, קב' כדורגל ועוד. קבוצת שייכות היא קבוצה שהפרט משתייך אליה. כל אדם חבר במספר רב של </a:t>
            </a:r>
            <a:r>
              <a:rPr lang="he-IL" dirty="0" err="1"/>
              <a:t>קבוצותלאורך</a:t>
            </a:r>
            <a:r>
              <a:rPr lang="he-IL" dirty="0"/>
              <a:t> חייו. • במהלך מילוי </a:t>
            </a:r>
            <a:r>
              <a:rPr lang="he-IL" dirty="0" err="1"/>
              <a:t>המנטימטר</a:t>
            </a:r>
            <a:r>
              <a:rPr lang="he-IL" dirty="0"/>
              <a:t>, קב' השייכות שרוב התלמידים בחרו בה תופיע בצורה בולטת</a:t>
            </a:r>
            <a:endParaRPr lang="he-IL" sz="1800" u="sng"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1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23DA2BB-647F-4876-BE50-E38682566A2E}"/>
              </a:ext>
            </a:extLst>
          </p:cNvPr>
          <p:cNvSpPr txBox="1"/>
          <p:nvPr/>
        </p:nvSpPr>
        <p:spPr>
          <a:xfrm>
            <a:off x="3648174" y="533545"/>
            <a:ext cx="8022209" cy="954107"/>
          </a:xfrm>
          <a:prstGeom prst="rect">
            <a:avLst/>
          </a:prstGeom>
          <a:noFill/>
        </p:spPr>
        <p:txBody>
          <a:bodyPr wrap="square">
            <a:spAutoFit/>
          </a:bodyPr>
          <a:lstStyle/>
          <a:p>
            <a:pPr algn="ctr"/>
            <a:r>
              <a:rPr lang="he-IL" sz="2800" dirty="0"/>
              <a:t>כל קבוצה תציג את הקולאז' שיצרה ותציג את הייחודי לכל אחד מחברי הקבוצה ואת המשותף לכולם</a:t>
            </a:r>
          </a:p>
        </p:txBody>
      </p:sp>
      <p:sp>
        <p:nvSpPr>
          <p:cNvPr id="5" name="תיבת טקסט 4">
            <a:extLst>
              <a:ext uri="{FF2B5EF4-FFF2-40B4-BE49-F238E27FC236}">
                <a16:creationId xmlns:a16="http://schemas.microsoft.com/office/drawing/2014/main" id="{B7C56906-90B7-47D9-AC24-834AF563AC48}"/>
              </a:ext>
            </a:extLst>
          </p:cNvPr>
          <p:cNvSpPr txBox="1"/>
          <p:nvPr/>
        </p:nvSpPr>
        <p:spPr>
          <a:xfrm>
            <a:off x="5026843" y="1854280"/>
            <a:ext cx="6643540" cy="2677656"/>
          </a:xfrm>
          <a:prstGeom prst="rect">
            <a:avLst/>
          </a:prstGeom>
          <a:noFill/>
        </p:spPr>
        <p:txBody>
          <a:bodyPr wrap="square">
            <a:spAutoFit/>
          </a:bodyPr>
          <a:lstStyle/>
          <a:p>
            <a:r>
              <a:rPr lang="he-IL" sz="2400" u="sng" dirty="0"/>
              <a:t>דיון במליאה </a:t>
            </a:r>
            <a:r>
              <a:rPr lang="he-IL" sz="2400" dirty="0"/>
              <a:t>:</a:t>
            </a:r>
          </a:p>
          <a:p>
            <a:r>
              <a:rPr lang="he-IL" sz="2400" dirty="0"/>
              <a:t> האם למדתם משהו חדש על חברי הקבוצה? </a:t>
            </a:r>
          </a:p>
          <a:p>
            <a:r>
              <a:rPr lang="he-IL" sz="2400" dirty="0"/>
              <a:t>• מה המכנה המשותף שמצאתם בין כל תלמידי הכיתה?</a:t>
            </a:r>
          </a:p>
          <a:p>
            <a:r>
              <a:rPr lang="he-IL" sz="2400" dirty="0"/>
              <a:t> •מדוע, לדעתכם, בחרו רוב התלמידים בקבוצת השייכות הבולטת על המסך? </a:t>
            </a:r>
          </a:p>
          <a:p>
            <a:r>
              <a:rPr lang="he-IL" sz="2400" dirty="0"/>
              <a:t>• כיצד, לדעתכם, אפשר לגרום לכך שהכיתה תהיה קבוצת השייכות המשמעותית לכם? הציעו רעיונות.</a:t>
            </a:r>
          </a:p>
        </p:txBody>
      </p:sp>
      <p:sp>
        <p:nvSpPr>
          <p:cNvPr id="6" name="מלבן 5">
            <a:extLst>
              <a:ext uri="{FF2B5EF4-FFF2-40B4-BE49-F238E27FC236}">
                <a16:creationId xmlns:a16="http://schemas.microsoft.com/office/drawing/2014/main" id="{090BE1CD-9FA2-4B86-8A66-2BF0B8B8B734}"/>
              </a:ext>
            </a:extLst>
          </p:cNvPr>
          <p:cNvSpPr/>
          <p:nvPr/>
        </p:nvSpPr>
        <p:spPr>
          <a:xfrm>
            <a:off x="3205114" y="486820"/>
            <a:ext cx="8634953" cy="4411744"/>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he-IL"/>
          </a:p>
        </p:txBody>
      </p:sp>
      <p:pic>
        <p:nvPicPr>
          <p:cNvPr id="2" name="תמונה 1">
            <a:extLst>
              <a:ext uri="{FF2B5EF4-FFF2-40B4-BE49-F238E27FC236}">
                <a16:creationId xmlns:a16="http://schemas.microsoft.com/office/drawing/2014/main" id="{6EAE8EBD-DDAC-4367-882C-8D079AC0C5D2}"/>
              </a:ext>
            </a:extLst>
          </p:cNvPr>
          <p:cNvPicPr>
            <a:picLocks noChangeAspect="1"/>
          </p:cNvPicPr>
          <p:nvPr/>
        </p:nvPicPr>
        <p:blipFill>
          <a:blip r:embed="rId2"/>
          <a:stretch>
            <a:fillRect/>
          </a:stretch>
        </p:blipFill>
        <p:spPr>
          <a:xfrm>
            <a:off x="261809" y="2760955"/>
            <a:ext cx="4254424" cy="2608985"/>
          </a:xfrm>
          <a:prstGeom prst="rect">
            <a:avLst/>
          </a:prstGeom>
        </p:spPr>
      </p:pic>
    </p:spTree>
    <p:extLst>
      <p:ext uri="{BB962C8B-B14F-4D97-AF65-F5344CB8AC3E}">
        <p14:creationId xmlns:p14="http://schemas.microsoft.com/office/powerpoint/2010/main" val="158478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75BB0F5-7FFD-41CB-B4DB-6808D1AE4083}"/>
              </a:ext>
            </a:extLst>
          </p:cNvPr>
          <p:cNvSpPr txBox="1"/>
          <p:nvPr/>
        </p:nvSpPr>
        <p:spPr>
          <a:xfrm>
            <a:off x="1869257" y="427357"/>
            <a:ext cx="8453486" cy="1569660"/>
          </a:xfrm>
          <a:prstGeom prst="rect">
            <a:avLst/>
          </a:prstGeom>
          <a:noFill/>
        </p:spPr>
        <p:txBody>
          <a:bodyPr wrap="square">
            <a:spAutoFit/>
          </a:bodyPr>
          <a:lstStyle/>
          <a:p>
            <a:r>
              <a:rPr lang="he-IL" sz="2400"/>
              <a:t>בשיעור זה למדנו על כוחה של הקבוצה וראינו כי אנו שייכים למגוון קבוצות בו בזמן. ראינו גם כי קבוצות אלו תורמות לנו רבות וכי משמעותיות עבורנו. בחנו כיצד אפשר לגרום לכך שהכיתה תהיה לקבוצה משמעותית עבורנו.</a:t>
            </a:r>
            <a:endParaRPr lang="he-IL" sz="2400" dirty="0"/>
          </a:p>
        </p:txBody>
      </p:sp>
      <p:sp>
        <p:nvSpPr>
          <p:cNvPr id="5" name="תיבת טקסט 4">
            <a:extLst>
              <a:ext uri="{FF2B5EF4-FFF2-40B4-BE49-F238E27FC236}">
                <a16:creationId xmlns:a16="http://schemas.microsoft.com/office/drawing/2014/main" id="{4F5A2C07-3A9F-42F4-8B38-31A9489DE252}"/>
              </a:ext>
            </a:extLst>
          </p:cNvPr>
          <p:cNvSpPr txBox="1"/>
          <p:nvPr/>
        </p:nvSpPr>
        <p:spPr>
          <a:xfrm>
            <a:off x="4962513" y="2437188"/>
            <a:ext cx="6094428" cy="369332"/>
          </a:xfrm>
          <a:prstGeom prst="rect">
            <a:avLst/>
          </a:prstGeom>
          <a:noFill/>
        </p:spPr>
        <p:txBody>
          <a:bodyPr wrap="square">
            <a:spAutoFit/>
          </a:bodyPr>
          <a:lstStyle/>
          <a:p>
            <a:r>
              <a:rPr lang="he-IL" dirty="0"/>
              <a:t>נסיים בצפייה בסרטון "הילד וכוכב הים"</a:t>
            </a:r>
          </a:p>
        </p:txBody>
      </p:sp>
      <p:sp>
        <p:nvSpPr>
          <p:cNvPr id="9" name="תיבת טקסט 8">
            <a:extLst>
              <a:ext uri="{FF2B5EF4-FFF2-40B4-BE49-F238E27FC236}">
                <a16:creationId xmlns:a16="http://schemas.microsoft.com/office/drawing/2014/main" id="{12F19CFB-D70B-405A-848D-3043006C2EAA}"/>
              </a:ext>
            </a:extLst>
          </p:cNvPr>
          <p:cNvSpPr txBox="1"/>
          <p:nvPr/>
        </p:nvSpPr>
        <p:spPr>
          <a:xfrm>
            <a:off x="4962513" y="3165170"/>
            <a:ext cx="6758667" cy="369332"/>
          </a:xfrm>
          <a:prstGeom prst="rect">
            <a:avLst/>
          </a:prstGeom>
          <a:noFill/>
        </p:spPr>
        <p:txBody>
          <a:bodyPr wrap="square">
            <a:spAutoFit/>
          </a:bodyPr>
          <a:lstStyle/>
          <a:p>
            <a:r>
              <a:rPr lang="he-IL" dirty="0"/>
              <a:t>הממחיש את הכוח שלנו לעזור לאחד מחברי הקבוצה ולו במעשה אחד קטן.</a:t>
            </a:r>
          </a:p>
        </p:txBody>
      </p:sp>
      <p:sp>
        <p:nvSpPr>
          <p:cNvPr id="11" name="תיבת טקסט 10">
            <a:extLst>
              <a:ext uri="{FF2B5EF4-FFF2-40B4-BE49-F238E27FC236}">
                <a16:creationId xmlns:a16="http://schemas.microsoft.com/office/drawing/2014/main" id="{7B5D62EB-EDA2-4C5D-A1DF-13CC68B721B9}"/>
              </a:ext>
            </a:extLst>
          </p:cNvPr>
          <p:cNvSpPr txBox="1"/>
          <p:nvPr/>
        </p:nvSpPr>
        <p:spPr>
          <a:xfrm>
            <a:off x="4735023" y="3893152"/>
            <a:ext cx="6094428" cy="369332"/>
          </a:xfrm>
          <a:prstGeom prst="rect">
            <a:avLst/>
          </a:prstGeom>
          <a:noFill/>
        </p:spPr>
        <p:txBody>
          <a:bodyPr wrap="square">
            <a:spAutoFit/>
          </a:bodyPr>
          <a:lstStyle/>
          <a:p>
            <a:r>
              <a:rPr lang="en-US" dirty="0">
                <a:hlinkClick r:id="rId2"/>
              </a:rPr>
              <a:t>https://www.youtube.com/watch?v=mOIB6Fa2vPc</a:t>
            </a:r>
            <a:endParaRPr lang="he-IL" dirty="0"/>
          </a:p>
        </p:txBody>
      </p:sp>
      <p:sp>
        <p:nvSpPr>
          <p:cNvPr id="13" name="תיבת טקסט 12">
            <a:extLst>
              <a:ext uri="{FF2B5EF4-FFF2-40B4-BE49-F238E27FC236}">
                <a16:creationId xmlns:a16="http://schemas.microsoft.com/office/drawing/2014/main" id="{A268C999-AE17-488A-B45F-C8A28D251B41}"/>
              </a:ext>
            </a:extLst>
          </p:cNvPr>
          <p:cNvSpPr txBox="1"/>
          <p:nvPr/>
        </p:nvSpPr>
        <p:spPr>
          <a:xfrm>
            <a:off x="1000420" y="5349116"/>
            <a:ext cx="8841164" cy="923330"/>
          </a:xfrm>
          <a:prstGeom prst="rect">
            <a:avLst/>
          </a:prstGeom>
          <a:noFill/>
        </p:spPr>
        <p:txBody>
          <a:bodyPr wrap="square">
            <a:spAutoFit/>
          </a:bodyPr>
          <a:lstStyle/>
          <a:p>
            <a:r>
              <a:rPr lang="he-IL" u="sng" dirty="0"/>
              <a:t>שאלות לדיון:</a:t>
            </a:r>
          </a:p>
          <a:p>
            <a:r>
              <a:rPr lang="he-IL" dirty="0"/>
              <a:t> • כיצד כל אחד מכם יכול להשפיע על חברי הכיתה?</a:t>
            </a:r>
          </a:p>
          <a:p>
            <a:r>
              <a:rPr lang="he-IL" dirty="0"/>
              <a:t> • האם למדתם משהו חדש על עצמכם או על חבריכם במהלך הפעילות? מהו?</a:t>
            </a:r>
          </a:p>
        </p:txBody>
      </p:sp>
      <p:pic>
        <p:nvPicPr>
          <p:cNvPr id="14" name="תמונה 13">
            <a:extLst>
              <a:ext uri="{FF2B5EF4-FFF2-40B4-BE49-F238E27FC236}">
                <a16:creationId xmlns:a16="http://schemas.microsoft.com/office/drawing/2014/main" id="{F6D82E55-8E43-48DA-8029-9B8E879FB086}"/>
              </a:ext>
            </a:extLst>
          </p:cNvPr>
          <p:cNvPicPr>
            <a:picLocks noChangeAspect="1"/>
          </p:cNvPicPr>
          <p:nvPr/>
        </p:nvPicPr>
        <p:blipFill>
          <a:blip r:embed="rId3"/>
          <a:stretch>
            <a:fillRect/>
          </a:stretch>
        </p:blipFill>
        <p:spPr>
          <a:xfrm>
            <a:off x="511921" y="1819695"/>
            <a:ext cx="4468243" cy="3659413"/>
          </a:xfrm>
          <a:prstGeom prst="rect">
            <a:avLst/>
          </a:prstGeom>
        </p:spPr>
      </p:pic>
    </p:spTree>
    <p:extLst>
      <p:ext uri="{BB962C8B-B14F-4D97-AF65-F5344CB8AC3E}">
        <p14:creationId xmlns:p14="http://schemas.microsoft.com/office/powerpoint/2010/main" val="22214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לבן 4">
            <a:extLst>
              <a:ext uri="{FF2B5EF4-FFF2-40B4-BE49-F238E27FC236}">
                <a16:creationId xmlns:a16="http://schemas.microsoft.com/office/drawing/2014/main" id="{AB683A2F-17AF-41F1-AA40-7E984C77382B}"/>
              </a:ext>
            </a:extLst>
          </p:cNvPr>
          <p:cNvSpPr/>
          <p:nvPr/>
        </p:nvSpPr>
        <p:spPr>
          <a:xfrm>
            <a:off x="550862" y="580363"/>
            <a:ext cx="6379210" cy="13330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anchorCtr="0">
            <a:normAutofit/>
          </a:bodyPr>
          <a:lstStyle/>
          <a:p>
            <a:pPr algn="l" rtl="0">
              <a:spcBef>
                <a:spcPct val="0"/>
              </a:spcBef>
              <a:spcAft>
                <a:spcPts val="600"/>
              </a:spcAft>
            </a:pPr>
            <a:r>
              <a:rPr lang="en-US" sz="4800" kern="1200" dirty="0">
                <a:solidFill>
                  <a:schemeClr val="tx1"/>
                </a:solidFill>
                <a:latin typeface="+mj-lt"/>
                <a:ea typeface="+mj-ea"/>
                <a:cs typeface="+mj-cs"/>
              </a:rPr>
              <a:t>שעור 2</a:t>
            </a:r>
          </a:p>
        </p:txBody>
      </p:sp>
      <p:sp>
        <p:nvSpPr>
          <p:cNvPr id="23" name="Oval 22">
            <a:extLst>
              <a:ext uri="{FF2B5EF4-FFF2-40B4-BE49-F238E27FC236}">
                <a16:creationId xmlns:a16="http://schemas.microsoft.com/office/drawing/2014/main" id="{6B425BBD-042F-4CF8-A9EE-42CC14D2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0575" y="5492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תמונה 9">
            <a:extLst>
              <a:ext uri="{FF2B5EF4-FFF2-40B4-BE49-F238E27FC236}">
                <a16:creationId xmlns:a16="http://schemas.microsoft.com/office/drawing/2014/main" id="{DE7E1884-645F-4B07-B50E-49E3CD9668FD}"/>
              </a:ext>
            </a:extLst>
          </p:cNvPr>
          <p:cNvPicPr>
            <a:picLocks noChangeAspect="1"/>
          </p:cNvPicPr>
          <p:nvPr/>
        </p:nvPicPr>
        <p:blipFill rotWithShape="1">
          <a:blip r:embed="rId2"/>
          <a:srcRect l="13569" r="12658"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grpSp>
        <p:nvGrpSpPr>
          <p:cNvPr id="25" name="Group 24">
            <a:extLst>
              <a:ext uri="{FF2B5EF4-FFF2-40B4-BE49-F238E27FC236}">
                <a16:creationId xmlns:a16="http://schemas.microsoft.com/office/drawing/2014/main" id="{F8ED97E8-4320-4F9F-8AB2-2EC6D9FC9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0191" y="1665774"/>
            <a:ext cx="1262947" cy="1335600"/>
            <a:chOff x="2678417" y="2427951"/>
            <a:chExt cx="1262947" cy="1335600"/>
          </a:xfrm>
        </p:grpSpPr>
        <p:sp>
          <p:nvSpPr>
            <p:cNvPr id="26" name="Freeform: Shape 25">
              <a:extLst>
                <a:ext uri="{FF2B5EF4-FFF2-40B4-BE49-F238E27FC236}">
                  <a16:creationId xmlns:a16="http://schemas.microsoft.com/office/drawing/2014/main" id="{DDAE1E3F-711D-4F2E-AF4B-0A3CF77C5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17A35D9-9F09-4A9F-AD47-CF211510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תיבת טקסט 6">
            <a:extLst>
              <a:ext uri="{FF2B5EF4-FFF2-40B4-BE49-F238E27FC236}">
                <a16:creationId xmlns:a16="http://schemas.microsoft.com/office/drawing/2014/main" id="{4911750C-E8EC-40F6-A0F2-15E757D52A0F}"/>
              </a:ext>
            </a:extLst>
          </p:cNvPr>
          <p:cNvSpPr txBox="1"/>
          <p:nvPr/>
        </p:nvSpPr>
        <p:spPr>
          <a:xfrm>
            <a:off x="7140575" y="1520825"/>
            <a:ext cx="4500562" cy="2808288"/>
          </a:xfrm>
          <a:prstGeom prst="rect">
            <a:avLst/>
          </a:prstGeom>
        </p:spPr>
        <p:txBody>
          <a:bodyPr vert="horz" wrap="square" lIns="0" tIns="0" rIns="0" bIns="0" rtlCol="0" anchor="t">
            <a:normAutofit/>
          </a:bodyPr>
          <a:lstStyle/>
          <a:p>
            <a:pPr indent="-228600" algn="l" rtl="0">
              <a:lnSpc>
                <a:spcPct val="110000"/>
              </a:lnSpc>
              <a:spcAft>
                <a:spcPts val="800"/>
              </a:spcAft>
              <a:buFont typeface="Arial" panose="020B0604020202020204" pitchFamily="34" charset="0"/>
              <a:buChar char="•"/>
            </a:pPr>
            <a:r>
              <a:rPr lang="en-US" sz="2000">
                <a:solidFill>
                  <a:schemeClr val="tx1">
                    <a:alpha val="60000"/>
                  </a:schemeClr>
                </a:solidFill>
              </a:rPr>
              <a:t>בשיעור זה, נעמיק את ההיכרות ביננו ונדון, בקבוצות קטנות, בתקוות ובאתגרים האישיים העומדים בפני כל אחד ואחת מאיתנו. בקבוצות, נציע דרכים לעמידה בציפיות ולהתמודדות עם האתגרים, כיחידים וככיתה</a:t>
            </a:r>
          </a:p>
        </p:txBody>
      </p:sp>
      <p:grpSp>
        <p:nvGrpSpPr>
          <p:cNvPr id="29" name="Group 28">
            <a:extLst>
              <a:ext uri="{FF2B5EF4-FFF2-40B4-BE49-F238E27FC236}">
                <a16:creationId xmlns:a16="http://schemas.microsoft.com/office/drawing/2014/main" id="{3F071BFC-FCD5-404E-90E6-D59655774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4513" y="5071998"/>
            <a:ext cx="1980000" cy="1336764"/>
            <a:chOff x="7285270" y="3781428"/>
            <a:chExt cx="1980000" cy="1336764"/>
          </a:xfrm>
        </p:grpSpPr>
        <p:sp>
          <p:nvSpPr>
            <p:cNvPr id="30" name="Freeform: Shape 29">
              <a:extLst>
                <a:ext uri="{FF2B5EF4-FFF2-40B4-BE49-F238E27FC236}">
                  <a16:creationId xmlns:a16="http://schemas.microsoft.com/office/drawing/2014/main" id="{BA0B934F-9437-4904-A573-FD6F8B81F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285270" y="378142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E0204A86-ED4C-4DD3-9013-C7A4EFF92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351895" y="3784117"/>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69EEA625-9D71-403F-B693-78E3334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997401" y="483134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425D8F7F-021F-459C-87EB-5AF697DC3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978427" y="38503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 name="תיבת טקסט 8">
            <a:extLst>
              <a:ext uri="{FF2B5EF4-FFF2-40B4-BE49-F238E27FC236}">
                <a16:creationId xmlns:a16="http://schemas.microsoft.com/office/drawing/2014/main" id="{54192703-90C9-46C6-8985-8660222628A1}"/>
              </a:ext>
            </a:extLst>
          </p:cNvPr>
          <p:cNvSpPr txBox="1"/>
          <p:nvPr/>
        </p:nvSpPr>
        <p:spPr>
          <a:xfrm>
            <a:off x="6589712" y="3366635"/>
            <a:ext cx="4930408" cy="3093154"/>
          </a:xfrm>
          <a:prstGeom prst="rect">
            <a:avLst/>
          </a:prstGeom>
          <a:noFill/>
        </p:spPr>
        <p:txBody>
          <a:bodyPr wrap="square">
            <a:spAutoFit/>
          </a:bodyPr>
          <a:lstStyle/>
          <a:p>
            <a:pPr>
              <a:spcAft>
                <a:spcPts val="600"/>
              </a:spcAft>
            </a:pPr>
            <a:r>
              <a:rPr lang="he-IL" sz="2000" u="sng" dirty="0"/>
              <a:t>משחק קבוצתי: "הרוח נושבת" :</a:t>
            </a:r>
          </a:p>
          <a:p>
            <a:pPr>
              <a:spcAft>
                <a:spcPts val="600"/>
              </a:spcAft>
            </a:pPr>
            <a:r>
              <a:rPr lang="he-IL" sz="2000" dirty="0"/>
              <a:t>1 .המתנדב הראשון יאמר: "הרוח נושבת לכל מי ש...", יתאר תחביב או תחום עניין. לדוגמה: "הרוח נושבת לכל מי שמעלה סרטונים </a:t>
            </a:r>
            <a:r>
              <a:rPr lang="he-IL" sz="2000" dirty="0" err="1"/>
              <a:t>ליוטיוב</a:t>
            </a:r>
            <a:r>
              <a:rPr lang="he-IL" sz="2000" dirty="0"/>
              <a:t>". </a:t>
            </a:r>
          </a:p>
          <a:p>
            <a:pPr>
              <a:spcAft>
                <a:spcPts val="600"/>
              </a:spcAft>
            </a:pPr>
            <a:r>
              <a:rPr lang="he-IL" sz="2000" dirty="0"/>
              <a:t>2 .המתנדב יגדיר משימה למזדהים עם המשפט שנאמר. לדוגמה: "מי שמזדהה עם המשפט שיביא כוס מהמטבח".</a:t>
            </a:r>
          </a:p>
          <a:p>
            <a:pPr>
              <a:spcAft>
                <a:spcPts val="600"/>
              </a:spcAft>
            </a:pPr>
            <a:r>
              <a:rPr lang="he-IL" sz="2000" dirty="0"/>
              <a:t> 3 .התור עובר לאחד המזדהים על פי החלטתו של המתנדב וכן הלאה.</a:t>
            </a:r>
          </a:p>
        </p:txBody>
      </p:sp>
    </p:spTree>
    <p:extLst>
      <p:ext uri="{BB962C8B-B14F-4D97-AF65-F5344CB8AC3E}">
        <p14:creationId xmlns:p14="http://schemas.microsoft.com/office/powerpoint/2010/main" val="12240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B155F6A-425A-4EAE-A522-90AA5CCB3047}"/>
              </a:ext>
            </a:extLst>
          </p:cNvPr>
          <p:cNvSpPr txBox="1"/>
          <p:nvPr/>
        </p:nvSpPr>
        <p:spPr>
          <a:xfrm>
            <a:off x="1517716" y="556181"/>
            <a:ext cx="10086680" cy="4832092"/>
          </a:xfrm>
          <a:prstGeom prst="rect">
            <a:avLst/>
          </a:prstGeom>
          <a:noFill/>
        </p:spPr>
        <p:txBody>
          <a:bodyPr wrap="square">
            <a:spAutoFit/>
          </a:bodyPr>
          <a:lstStyle/>
          <a:p>
            <a:r>
              <a:rPr lang="he-IL" sz="2800" dirty="0"/>
              <a:t>משחק קבוצתי: "הרוח נושבת" – היגדים לדוגמה :</a:t>
            </a:r>
          </a:p>
          <a:p>
            <a:r>
              <a:rPr lang="he-IL" sz="2800" dirty="0"/>
              <a:t>• הרוח נושבת לכל מי שמתנדב במקום כלשהו.</a:t>
            </a:r>
          </a:p>
          <a:p>
            <a:r>
              <a:rPr lang="he-IL" sz="2800" dirty="0"/>
              <a:t> • הרוח נושבת לכל מי שמנגן בכלי מוזיקלי. </a:t>
            </a:r>
          </a:p>
          <a:p>
            <a:r>
              <a:rPr lang="he-IL" sz="2800" dirty="0"/>
              <a:t>• הרוח נושבת לכל מי שעוסק בפעילות ספורטיבית. </a:t>
            </a:r>
          </a:p>
          <a:p>
            <a:r>
              <a:rPr lang="he-IL" sz="2800" dirty="0"/>
              <a:t>• הרוח נושבת לכל מי שמבשל בבית. </a:t>
            </a:r>
          </a:p>
          <a:p>
            <a:r>
              <a:rPr lang="he-IL" sz="2800" dirty="0"/>
              <a:t>• הרוח נושבת לכל מי שהיה בקיץ בים.</a:t>
            </a:r>
          </a:p>
          <a:p>
            <a:r>
              <a:rPr lang="he-IL" sz="2800" dirty="0"/>
              <a:t> • הרוח נושבת לכל מי שמעלה סרטונים </a:t>
            </a:r>
            <a:r>
              <a:rPr lang="he-IL" sz="2800" dirty="0" err="1"/>
              <a:t>ליוטיוב</a:t>
            </a:r>
            <a:r>
              <a:rPr lang="he-IL" sz="2800" dirty="0"/>
              <a:t>.</a:t>
            </a:r>
          </a:p>
          <a:p>
            <a:r>
              <a:rPr lang="he-IL" sz="2800" dirty="0"/>
              <a:t> • הרוח נושבת לכל מי שעוקב אחרי </a:t>
            </a:r>
            <a:r>
              <a:rPr lang="he-IL" sz="2800" dirty="0" err="1"/>
              <a:t>יוטיובר</a:t>
            </a:r>
            <a:r>
              <a:rPr lang="he-IL" sz="2800" dirty="0"/>
              <a:t>.</a:t>
            </a:r>
          </a:p>
          <a:p>
            <a:r>
              <a:rPr lang="he-IL" sz="2800" dirty="0"/>
              <a:t> • הרוח נושבת לכל מי שבתנועת נוער. </a:t>
            </a:r>
          </a:p>
          <a:p>
            <a:r>
              <a:rPr lang="he-IL" sz="2800" dirty="0"/>
              <a:t>• הרוח נושבת לכל מי שיש לו חיית מחמד. </a:t>
            </a:r>
          </a:p>
          <a:p>
            <a:r>
              <a:rPr lang="he-IL" sz="2800" dirty="0"/>
              <a:t>• הרוח נושבת לכל מי שאוהב לשתות שוקו או קפה עם חברים</a:t>
            </a:r>
          </a:p>
        </p:txBody>
      </p:sp>
      <p:pic>
        <p:nvPicPr>
          <p:cNvPr id="4" name="תמונה 3">
            <a:extLst>
              <a:ext uri="{FF2B5EF4-FFF2-40B4-BE49-F238E27FC236}">
                <a16:creationId xmlns:a16="http://schemas.microsoft.com/office/drawing/2014/main" id="{AC7FF168-CCA2-4923-B3BC-D73DF9007C57}"/>
              </a:ext>
            </a:extLst>
          </p:cNvPr>
          <p:cNvPicPr>
            <a:picLocks noChangeAspect="1"/>
          </p:cNvPicPr>
          <p:nvPr/>
        </p:nvPicPr>
        <p:blipFill>
          <a:blip r:embed="rId2"/>
          <a:stretch>
            <a:fillRect/>
          </a:stretch>
        </p:blipFill>
        <p:spPr>
          <a:xfrm rot="19446144">
            <a:off x="4475" y="1415329"/>
            <a:ext cx="4524465" cy="3013294"/>
          </a:xfrm>
          <a:prstGeom prst="ellipse">
            <a:avLst/>
          </a:prstGeom>
          <a:ln>
            <a:noFill/>
          </a:ln>
          <a:effectLst>
            <a:softEdge rad="112500"/>
          </a:effectLst>
        </p:spPr>
      </p:pic>
    </p:spTree>
    <p:extLst>
      <p:ext uri="{BB962C8B-B14F-4D97-AF65-F5344CB8AC3E}">
        <p14:creationId xmlns:p14="http://schemas.microsoft.com/office/powerpoint/2010/main" val="241111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1C94C1FF-33EF-433B-A680-B05DD7855478}"/>
              </a:ext>
            </a:extLst>
          </p:cNvPr>
          <p:cNvSpPr txBox="1"/>
          <p:nvPr/>
        </p:nvSpPr>
        <p:spPr>
          <a:xfrm>
            <a:off x="1848773" y="545951"/>
            <a:ext cx="7694721" cy="1015663"/>
          </a:xfrm>
          <a:prstGeom prst="rect">
            <a:avLst/>
          </a:prstGeom>
          <a:noFill/>
        </p:spPr>
        <p:txBody>
          <a:bodyPr wrap="square">
            <a:spAutoFit/>
          </a:bodyPr>
          <a:lstStyle/>
          <a:p>
            <a:r>
              <a:rPr lang="he-IL" sz="2000" dirty="0"/>
              <a:t>אני לקבוצה והקבוצה לי אנחנו מצטרפים לקבוצה בשל צורך בסיסי שלנו להתחברות ולשייכות. הקבוצה היא בשבילנו מכשיר להשגת מטרות, דרכה אפשר לאחד כוחות ולמלא משימות</a:t>
            </a:r>
          </a:p>
        </p:txBody>
      </p:sp>
      <p:sp>
        <p:nvSpPr>
          <p:cNvPr id="13" name="תיבת טקסט 12">
            <a:extLst>
              <a:ext uri="{FF2B5EF4-FFF2-40B4-BE49-F238E27FC236}">
                <a16:creationId xmlns:a16="http://schemas.microsoft.com/office/drawing/2014/main" id="{39DC91BA-4024-4901-A070-6CEB082EA9E2}"/>
              </a:ext>
            </a:extLst>
          </p:cNvPr>
          <p:cNvSpPr txBox="1"/>
          <p:nvPr/>
        </p:nvSpPr>
        <p:spPr>
          <a:xfrm>
            <a:off x="3189303" y="2879843"/>
            <a:ext cx="6094520" cy="369332"/>
          </a:xfrm>
          <a:prstGeom prst="rect">
            <a:avLst/>
          </a:prstGeom>
          <a:noFill/>
        </p:spPr>
        <p:txBody>
          <a:bodyPr wrap="square">
            <a:spAutoFit/>
          </a:bodyPr>
          <a:lstStyle/>
          <a:p>
            <a:r>
              <a:rPr lang="en-US" dirty="0">
                <a:hlinkClick r:id="rId2"/>
              </a:rPr>
              <a:t>https://www.youtube.com/watch?v=BantXtA31a4</a:t>
            </a:r>
            <a:endParaRPr lang="he-IL" dirty="0"/>
          </a:p>
        </p:txBody>
      </p:sp>
      <p:sp>
        <p:nvSpPr>
          <p:cNvPr id="15" name="תיבת טקסט 14">
            <a:extLst>
              <a:ext uri="{FF2B5EF4-FFF2-40B4-BE49-F238E27FC236}">
                <a16:creationId xmlns:a16="http://schemas.microsoft.com/office/drawing/2014/main" id="{5AF2FD52-96B7-4955-A8C0-EE6AA2347914}"/>
              </a:ext>
            </a:extLst>
          </p:cNvPr>
          <p:cNvSpPr txBox="1"/>
          <p:nvPr/>
        </p:nvSpPr>
        <p:spPr>
          <a:xfrm>
            <a:off x="2412876" y="3350307"/>
            <a:ext cx="7366247" cy="3170099"/>
          </a:xfrm>
          <a:prstGeom prst="rect">
            <a:avLst/>
          </a:prstGeom>
          <a:noFill/>
        </p:spPr>
        <p:txBody>
          <a:bodyPr wrap="square">
            <a:spAutoFit/>
          </a:bodyPr>
          <a:lstStyle/>
          <a:p>
            <a:r>
              <a:rPr lang="he-IL" sz="2000" dirty="0"/>
              <a:t>ראינו בסרט כי כל אחד יכול לעזור לתלמיד אחר בכיתה. כעת, נתקדם צעד קדימה, נכיר את תכונותיו הייחודיות של כל פרט בקבוצה ונבדוק כיצד אפשר להשתמש בתכונות אלו לקידום מטרות הקבוצה.</a:t>
            </a:r>
          </a:p>
          <a:p>
            <a:r>
              <a:rPr lang="he-IL" sz="2000" dirty="0"/>
              <a:t> אני לקבוצה והקבוצה לי מה ביכולתו של הפרט להעניק לקבוצה? </a:t>
            </a:r>
          </a:p>
          <a:p>
            <a:r>
              <a:rPr lang="he-IL" sz="2000" dirty="0"/>
              <a:t>כיצד הקבוצה יכולה לנצל את תכונות הפרט למימוש מטרותיה? </a:t>
            </a:r>
          </a:p>
          <a:p>
            <a:endParaRPr lang="he-IL" sz="2000" dirty="0"/>
          </a:p>
          <a:p>
            <a:endParaRPr lang="he-IL" sz="2000" dirty="0"/>
          </a:p>
          <a:p>
            <a:endParaRPr lang="he-IL" sz="2000" dirty="0"/>
          </a:p>
          <a:p>
            <a:r>
              <a:rPr lang="he-IL" sz="2000" dirty="0"/>
              <a:t>נקודות למחשבה בכל אחד ואחת לפחות תכונה אחת או כישרון אחד שיכולים לתרום לקבוצה. חשבו מה אתם יכולים להביא לקבוצה.</a:t>
            </a:r>
          </a:p>
        </p:txBody>
      </p:sp>
      <p:sp>
        <p:nvSpPr>
          <p:cNvPr id="16" name="מלבן 15">
            <a:extLst>
              <a:ext uri="{FF2B5EF4-FFF2-40B4-BE49-F238E27FC236}">
                <a16:creationId xmlns:a16="http://schemas.microsoft.com/office/drawing/2014/main" id="{61DD7BED-A1A8-49F6-B2C4-E4203EF0DAD0}"/>
              </a:ext>
            </a:extLst>
          </p:cNvPr>
          <p:cNvSpPr/>
          <p:nvPr/>
        </p:nvSpPr>
        <p:spPr>
          <a:xfrm>
            <a:off x="4465468" y="2166151"/>
            <a:ext cx="4676312" cy="612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סרטון "תעביר את זה הלאה"</a:t>
            </a:r>
          </a:p>
        </p:txBody>
      </p:sp>
    </p:spTree>
    <p:extLst>
      <p:ext uri="{BB962C8B-B14F-4D97-AF65-F5344CB8AC3E}">
        <p14:creationId xmlns:p14="http://schemas.microsoft.com/office/powerpoint/2010/main" val="412288777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4647</TotalTime>
  <Words>1295</Words>
  <Application>Microsoft Office PowerPoint</Application>
  <PresentationFormat>מסך רחב</PresentationFormat>
  <Paragraphs>97</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Arial</vt:lpstr>
      <vt:lpstr>Calibri</vt:lpstr>
      <vt:lpstr>Gill Sans MT</vt:lpstr>
      <vt:lpstr>Walbaum Display</vt:lpstr>
      <vt:lpstr>Wingdings</vt:lpstr>
      <vt:lpstr>3DFloatVTI</vt:lpstr>
      <vt:lpstr>כיתה ט' היא הכיתה האחרונה בחטיבת הביניים לקראת המעבר לתיכון. עלינו לקדם תהליך לבניית הכיתה שלנו כתא חברתי.  תהליך זה כולל: היכרות מעמיקה, תיאום ציפיות ובניית נורמות כיתתיות.  ההתנסות החברתית בכיתה תסייע לנו ברכישת כישורים חברתיים ותפתח בנו התנהלות ערכית ביחס לסביבתנו הקרובה. בפעילות זו, נעמיק את ההיכרות ביננו ונכיר בחשיבות הכיתה כקבוצה חברתית. ונדון בדרכים לחיזוק הערבות הדדית בקבוצה ובקהילה. </vt:lpstr>
      <vt:lpstr>סרטון חשיבותה של קבוצה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כיתה ז' היא הכיתה הראשונה בחטיבת הביניים. חלקנו מכירים זה את זה משנים קודמות ויש גם תלמידים חדשים. עלינו לקדם תהליך לבניית הכיתה שלנו כתא חברתי.  תהליך זה כולל: היכרות, תיאום ציפיות ובניית נורמות כיתתיות.  ההתנסות החברתית בכיתה תסייע לנו ברכישת כישורים חברתיים ותפתח בנו התנהלות ערכית ביחס לסביבתנו הקרובה. בפעילות זו, נעמיק את ההיכרות ביננו, נדון באתגרים העולים בכניסה למקום חדש ונציע דרכים להתגבר עליהם בעזרת הקבוצה. </dc:title>
  <dc:creator>אליאל איצקוביץ</dc:creator>
  <cp:lastModifiedBy>אליאל איצקוביץ</cp:lastModifiedBy>
  <cp:revision>33</cp:revision>
  <dcterms:created xsi:type="dcterms:W3CDTF">2020-08-12T15:09:52Z</dcterms:created>
  <dcterms:modified xsi:type="dcterms:W3CDTF">2020-08-15T22:10:43Z</dcterms:modified>
</cp:coreProperties>
</file>