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80" r:id="rId3"/>
    <p:sldId id="269" r:id="rId4"/>
    <p:sldId id="270" r:id="rId5"/>
    <p:sldId id="267" r:id="rId6"/>
    <p:sldId id="271" r:id="rId7"/>
    <p:sldId id="258" r:id="rId8"/>
    <p:sldId id="272" r:id="rId9"/>
    <p:sldId id="268" r:id="rId10"/>
    <p:sldId id="274" r:id="rId11"/>
    <p:sldId id="261" r:id="rId12"/>
    <p:sldId id="273" r:id="rId13"/>
    <p:sldId id="262" r:id="rId14"/>
    <p:sldId id="275" r:id="rId15"/>
    <p:sldId id="260" r:id="rId16"/>
    <p:sldId id="277" r:id="rId17"/>
    <p:sldId id="259" r:id="rId18"/>
    <p:sldId id="276" r:id="rId19"/>
    <p:sldId id="265" r:id="rId20"/>
    <p:sldId id="278" r:id="rId21"/>
    <p:sldId id="263" r:id="rId22"/>
    <p:sldId id="279" r:id="rId23"/>
    <p:sldId id="264"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he m" initials="mm" lastIdx="1" clrIdx="0">
    <p:extLst>
      <p:ext uri="{19B8F6BF-5375-455C-9EA6-DF929625EA0E}">
        <p15:presenceInfo xmlns:p15="http://schemas.microsoft.com/office/powerpoint/2012/main" userId="d5fd8005620d7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2A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9D012-BBE2-4C20-A51F-A73C29C8EA04}" v="1" dt="2020-08-19T21:47:5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7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6T18:12:48.695" idx="1">
    <p:pos x="3840" y="442"/>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156201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100896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318474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155076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104415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220138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318228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291253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58460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314906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8698524-292F-4FB0-B2DB-BF78B20179E8}" type="datetimeFigureOut">
              <a:rPr lang="he-IL" smtClean="0"/>
              <a:t>ט'/אלול/תש"ף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C15D102-E9A3-43EA-86FF-0C368A3A1719}" type="slidenum">
              <a:rPr lang="he-IL" smtClean="0"/>
              <a:t>‹#›</a:t>
            </a:fld>
            <a:endParaRPr lang="he-IL"/>
          </a:p>
        </p:txBody>
      </p:sp>
    </p:spTree>
    <p:extLst>
      <p:ext uri="{BB962C8B-B14F-4D97-AF65-F5344CB8AC3E}">
        <p14:creationId xmlns:p14="http://schemas.microsoft.com/office/powerpoint/2010/main" val="284088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98524-292F-4FB0-B2DB-BF78B20179E8}" type="datetimeFigureOut">
              <a:rPr lang="he-IL" smtClean="0"/>
              <a:t>ט'/אלול/תש"ף</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5D102-E9A3-43EA-86FF-0C368A3A1719}" type="slidenum">
              <a:rPr lang="he-IL" smtClean="0"/>
              <a:t>‹#›</a:t>
            </a:fld>
            <a:endParaRPr lang="he-IL"/>
          </a:p>
        </p:txBody>
      </p:sp>
    </p:spTree>
    <p:extLst>
      <p:ext uri="{BB962C8B-B14F-4D97-AF65-F5344CB8AC3E}">
        <p14:creationId xmlns:p14="http://schemas.microsoft.com/office/powerpoint/2010/main" val="1226429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learningapps.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RajC8cawY9A"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uyBwuHSMzR0"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ordwall.ne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AfvZb5ObN3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heelofnames.com/"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ppx3x2Tt4ec"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KgGhcNUMDIc"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ncoE6EgIuw"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194856-4EFF-40FA-96E6-F7861321B17C}"/>
              </a:ext>
            </a:extLst>
          </p:cNvPr>
          <p:cNvSpPr>
            <a:spLocks noGrp="1"/>
          </p:cNvSpPr>
          <p:nvPr>
            <p:ph type="ctrTitle"/>
          </p:nvPr>
        </p:nvSpPr>
        <p:spPr>
          <a:xfrm>
            <a:off x="7464614" y="1783959"/>
            <a:ext cx="4087306" cy="2889114"/>
          </a:xfrm>
        </p:spPr>
        <p:txBody>
          <a:bodyPr anchor="b">
            <a:normAutofit/>
          </a:bodyPr>
          <a:lstStyle/>
          <a:p>
            <a:pPr algn="l"/>
            <a:r>
              <a:rPr lang="he-IL" sz="5400"/>
              <a:t>כלים דיגיטליים</a:t>
            </a:r>
          </a:p>
        </p:txBody>
      </p:sp>
      <p:sp>
        <p:nvSpPr>
          <p:cNvPr id="3" name="כותרת משנה 2">
            <a:extLst>
              <a:ext uri="{FF2B5EF4-FFF2-40B4-BE49-F238E27FC236}">
                <a16:creationId xmlns:a16="http://schemas.microsoft.com/office/drawing/2014/main" id="{B3F33A45-D4DA-4A33-994B-8A1B06622A66}"/>
              </a:ext>
            </a:extLst>
          </p:cNvPr>
          <p:cNvSpPr>
            <a:spLocks noGrp="1"/>
          </p:cNvSpPr>
          <p:nvPr>
            <p:ph type="subTitle" idx="1"/>
          </p:nvPr>
        </p:nvSpPr>
        <p:spPr>
          <a:xfrm>
            <a:off x="7464612" y="4750893"/>
            <a:ext cx="4087305" cy="1147863"/>
          </a:xfrm>
        </p:spPr>
        <p:txBody>
          <a:bodyPr anchor="t">
            <a:normAutofit/>
          </a:bodyPr>
          <a:lstStyle/>
          <a:p>
            <a:pPr algn="l"/>
            <a:r>
              <a:rPr lang="he-IL" sz="2000" dirty="0"/>
              <a:t>לחוויית למידה</a:t>
            </a:r>
          </a:p>
        </p:txBody>
      </p:sp>
      <p:pic>
        <p:nvPicPr>
          <p:cNvPr id="5" name="תמונה 4" descr="תמונה שמכילה מד&#10;&#10;התיאור נוצר באופן אוטומטי">
            <a:extLst>
              <a:ext uri="{FF2B5EF4-FFF2-40B4-BE49-F238E27FC236}">
                <a16:creationId xmlns:a16="http://schemas.microsoft.com/office/drawing/2014/main" id="{BD425B33-600C-4E99-9A1F-1037E08ED983}"/>
              </a:ext>
            </a:extLst>
          </p:cNvPr>
          <p:cNvPicPr>
            <a:picLocks noChangeAspect="1"/>
          </p:cNvPicPr>
          <p:nvPr/>
        </p:nvPicPr>
        <p:blipFill rotWithShape="1">
          <a:blip r:embed="rId2">
            <a:extLst>
              <a:ext uri="{28A0092B-C50C-407E-A947-70E740481C1C}">
                <a14:useLocalDpi xmlns:a14="http://schemas.microsoft.com/office/drawing/2010/main" val="0"/>
              </a:ext>
            </a:extLst>
          </a:blip>
          <a:srcRect l="18443" r="1314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132031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descr="תמונה שמכילה שלט&#10;&#10;התיאור נוצר באופן אוטומטי">
            <a:extLst>
              <a:ext uri="{FF2B5EF4-FFF2-40B4-BE49-F238E27FC236}">
                <a16:creationId xmlns:a16="http://schemas.microsoft.com/office/drawing/2014/main" id="{10238E05-0B32-45AA-8C17-463648013294}"/>
              </a:ext>
            </a:extLst>
          </p:cNvPr>
          <p:cNvPicPr>
            <a:picLocks noGrp="1" noChangeAspect="1"/>
          </p:cNvPicPr>
          <p:nvPr>
            <p:ph idx="1"/>
          </p:nvPr>
        </p:nvPicPr>
        <p:blipFill rotWithShape="1">
          <a:blip r:embed="rId2"/>
          <a:srcRect r="-3" b="747"/>
          <a:stretch/>
        </p:blipFill>
        <p:spPr>
          <a:xfrm>
            <a:off x="246249" y="169063"/>
            <a:ext cx="1714753" cy="171475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 name="מלבן 5">
            <a:extLst>
              <a:ext uri="{FF2B5EF4-FFF2-40B4-BE49-F238E27FC236}">
                <a16:creationId xmlns:a16="http://schemas.microsoft.com/office/drawing/2014/main" id="{7E227F4A-5BC6-431A-BF03-25943781522A}"/>
              </a:ext>
            </a:extLst>
          </p:cNvPr>
          <p:cNvSpPr/>
          <p:nvPr/>
        </p:nvSpPr>
        <p:spPr>
          <a:xfrm>
            <a:off x="6096000" y="701808"/>
            <a:ext cx="6096000" cy="4185761"/>
          </a:xfrm>
          <a:prstGeom prst="rect">
            <a:avLst/>
          </a:prstGeom>
        </p:spPr>
        <p:txBody>
          <a:bodyPr>
            <a:spAutoFit/>
          </a:bodyPr>
          <a:lstStyle/>
          <a:p>
            <a:pPr algn="r"/>
            <a:r>
              <a:rPr lang="he-IL" sz="1400" dirty="0"/>
              <a:t>סוגי הפעילויות:</a:t>
            </a:r>
          </a:p>
          <a:p>
            <a:pPr algn="r">
              <a:buFont typeface="Arial" panose="020B0604020202020204" pitchFamily="34" charset="0"/>
              <a:buChar char="•"/>
            </a:pPr>
            <a:r>
              <a:rPr lang="en-US" sz="1400" b="1" dirty="0">
                <a:solidFill>
                  <a:srgbClr val="333333"/>
                </a:solidFill>
                <a:latin typeface="Tahoma" panose="020B0604030504040204" pitchFamily="34" charset="0"/>
              </a:rPr>
              <a:t>Matching Pairs – </a:t>
            </a:r>
            <a:r>
              <a:rPr lang="he-IL" sz="1400" b="1" dirty="0">
                <a:solidFill>
                  <a:srgbClr val="333333"/>
                </a:solidFill>
                <a:latin typeface="Tahoma" panose="020B0604030504040204" pitchFamily="34" charset="0"/>
              </a:rPr>
              <a:t>התאמת צמדים</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כל פריט בצמד יכול להיות טקסט, תמונה, אודיו, סרטון.</a:t>
            </a:r>
          </a:p>
          <a:p>
            <a:pPr algn="r">
              <a:buFont typeface="Arial" panose="020B0604020202020204" pitchFamily="34" charset="0"/>
              <a:buChar char="•"/>
            </a:pPr>
            <a:r>
              <a:rPr lang="en-US" sz="1400" b="1" dirty="0">
                <a:solidFill>
                  <a:srgbClr val="333333"/>
                </a:solidFill>
                <a:latin typeface="Tahoma" panose="020B0604030504040204" pitchFamily="34" charset="0"/>
              </a:rPr>
              <a:t>Group assignment – </a:t>
            </a:r>
            <a:r>
              <a:rPr lang="he-IL" sz="1400" b="1" dirty="0">
                <a:solidFill>
                  <a:srgbClr val="333333"/>
                </a:solidFill>
                <a:latin typeface="Tahoma" panose="020B0604030504040204" pitchFamily="34" charset="0"/>
              </a:rPr>
              <a:t>מיון לקבוצות/קטגוריות</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לכל קטגוריה ניתן לתת שם ואף לקבוע רקע של תמונה מתאימה. כל פריט אותו נדרש התלמיד למיין יכול להיות טקסט, תמונה, אודיו, סרטון.</a:t>
            </a:r>
          </a:p>
          <a:p>
            <a:pPr algn="r">
              <a:buFont typeface="Arial" panose="020B0604020202020204" pitchFamily="34" charset="0"/>
              <a:buChar char="•"/>
            </a:pPr>
            <a:r>
              <a:rPr lang="en-US" sz="1400" b="1" dirty="0">
                <a:solidFill>
                  <a:srgbClr val="333333"/>
                </a:solidFill>
                <a:latin typeface="Tahoma" panose="020B0604030504040204" pitchFamily="34" charset="0"/>
              </a:rPr>
              <a:t>Number line – </a:t>
            </a:r>
            <a:r>
              <a:rPr lang="he-IL" sz="1400" b="1" dirty="0">
                <a:solidFill>
                  <a:srgbClr val="333333"/>
                </a:solidFill>
                <a:latin typeface="Tahoma" panose="020B0604030504040204" pitchFamily="34" charset="0"/>
              </a:rPr>
              <a:t>ציר מספרים</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יש לקבוע את טווח המספרים ולהזין את הפריטים אותם יש להזין על הציר. כל פריט אותו נדרש התלמיד להציב על הציר יכול להיות טקסט, תמונה, אודיו, סרטון.</a:t>
            </a:r>
          </a:p>
          <a:p>
            <a:pPr algn="r">
              <a:buFont typeface="Arial" panose="020B0604020202020204" pitchFamily="34" charset="0"/>
              <a:buChar char="•"/>
            </a:pPr>
            <a:r>
              <a:rPr lang="en-US" sz="1400" b="1" dirty="0">
                <a:solidFill>
                  <a:srgbClr val="333333"/>
                </a:solidFill>
                <a:latin typeface="Tahoma" panose="020B0604030504040204" pitchFamily="34" charset="0"/>
              </a:rPr>
              <a:t>Simple order – </a:t>
            </a:r>
            <a:r>
              <a:rPr lang="he-IL" sz="1400" b="1" dirty="0">
                <a:solidFill>
                  <a:srgbClr val="333333"/>
                </a:solidFill>
                <a:latin typeface="Tahoma" panose="020B0604030504040204" pitchFamily="34" charset="0"/>
              </a:rPr>
              <a:t>ארגון פריטים לפי סדר</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כל פריט אותו נדרש התלמיד לסדר יכול להיות טקסט, תמונה, אודיו, סרטון.</a:t>
            </a:r>
          </a:p>
          <a:p>
            <a:pPr algn="r">
              <a:buFont typeface="Arial" panose="020B0604020202020204" pitchFamily="34" charset="0"/>
              <a:buChar char="•"/>
            </a:pPr>
            <a:r>
              <a:rPr lang="en-US" sz="1400" b="1" dirty="0" err="1">
                <a:solidFill>
                  <a:srgbClr val="333333"/>
                </a:solidFill>
                <a:latin typeface="Tahoma" panose="020B0604030504040204" pitchFamily="34" charset="0"/>
              </a:rPr>
              <a:t>Freetext</a:t>
            </a:r>
            <a:r>
              <a:rPr lang="en-US" sz="1400" b="1" dirty="0">
                <a:solidFill>
                  <a:srgbClr val="333333"/>
                </a:solidFill>
                <a:latin typeface="Tahoma" panose="020B0604030504040204" pitchFamily="34" charset="0"/>
              </a:rPr>
              <a:t> input – </a:t>
            </a:r>
            <a:r>
              <a:rPr lang="he-IL" sz="1400" b="1" dirty="0">
                <a:solidFill>
                  <a:srgbClr val="333333"/>
                </a:solidFill>
                <a:latin typeface="Tahoma" panose="020B0604030504040204" pitchFamily="34" charset="0"/>
              </a:rPr>
              <a:t>מתן כותרת בטקסט חופשי</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המורה מציג פריט טקסט, תמונה, אודיו, סרטון. התלמיד צריך להקליד את התשובה. ניתן להזין מספר אפשרויות תשובה ולהפריד ביניהן </a:t>
            </a:r>
            <a:r>
              <a:rPr lang="he-IL" sz="1400" dirty="0" err="1">
                <a:solidFill>
                  <a:srgbClr val="333333"/>
                </a:solidFill>
                <a:latin typeface="Tahoma" panose="020B0604030504040204" pitchFamily="34" charset="0"/>
              </a:rPr>
              <a:t>במצעות</a:t>
            </a:r>
            <a:r>
              <a:rPr lang="he-IL" sz="1400" dirty="0">
                <a:solidFill>
                  <a:srgbClr val="333333"/>
                </a:solidFill>
                <a:latin typeface="Tahoma" panose="020B0604030504040204" pitchFamily="34" charset="0"/>
              </a:rPr>
              <a:t> סימן ה- ;</a:t>
            </a:r>
          </a:p>
          <a:p>
            <a:pPr algn="r">
              <a:buFont typeface="Arial" panose="020B0604020202020204" pitchFamily="34" charset="0"/>
              <a:buChar char="•"/>
            </a:pPr>
            <a:r>
              <a:rPr lang="en-US" sz="1400" b="1" dirty="0">
                <a:solidFill>
                  <a:srgbClr val="333333"/>
                </a:solidFill>
                <a:latin typeface="Tahoma" panose="020B0604030504040204" pitchFamily="34" charset="0"/>
              </a:rPr>
              <a:t>Matching Pairs on Images</a:t>
            </a:r>
            <a:r>
              <a:rPr lang="en-US" sz="1400" dirty="0">
                <a:solidFill>
                  <a:srgbClr val="333333"/>
                </a:solidFill>
                <a:latin typeface="Tahoma" panose="020B0604030504040204" pitchFamily="34" charset="0"/>
              </a:rPr>
              <a:t> – </a:t>
            </a:r>
            <a:r>
              <a:rPr lang="he-IL" sz="1400" dirty="0">
                <a:solidFill>
                  <a:srgbClr val="333333"/>
                </a:solidFill>
                <a:latin typeface="Tahoma" panose="020B0604030504040204" pitchFamily="34" charset="0"/>
              </a:rPr>
              <a:t>התאמת מיקום פריט על גבי תמונה</a:t>
            </a:r>
            <a:br>
              <a:rPr lang="he-IL" sz="1400" dirty="0">
                <a:solidFill>
                  <a:srgbClr val="333333"/>
                </a:solidFill>
                <a:latin typeface="Tahoma" panose="020B0604030504040204" pitchFamily="34" charset="0"/>
              </a:rPr>
            </a:br>
            <a:r>
              <a:rPr lang="he-IL" sz="1400" dirty="0">
                <a:solidFill>
                  <a:srgbClr val="333333"/>
                </a:solidFill>
                <a:latin typeface="Tahoma" panose="020B0604030504040204" pitchFamily="34" charset="0"/>
              </a:rPr>
              <a:t>המורה מציג תמונה עם נקודות חמות. על התלמיד לבחור היכן להציב כל פריט. כל פריט אותו נדרש התלמיד להציב על גבי התמונה יכול להיות טקסט, תמונה, אודיו, סרטון.</a:t>
            </a:r>
          </a:p>
          <a:p>
            <a:pPr algn="r"/>
            <a:br>
              <a:rPr lang="he-IL" sz="1400" dirty="0"/>
            </a:br>
            <a:endParaRPr lang="en-US" sz="1400" dirty="0"/>
          </a:p>
        </p:txBody>
      </p:sp>
      <p:pic>
        <p:nvPicPr>
          <p:cNvPr id="7" name="תמונה 6">
            <a:extLst>
              <a:ext uri="{FF2B5EF4-FFF2-40B4-BE49-F238E27FC236}">
                <a16:creationId xmlns:a16="http://schemas.microsoft.com/office/drawing/2014/main" id="{0DB9C6FA-184E-4648-B1C4-A0EF785A6420}"/>
              </a:ext>
            </a:extLst>
          </p:cNvPr>
          <p:cNvPicPr>
            <a:picLocks noChangeAspect="1"/>
          </p:cNvPicPr>
          <p:nvPr/>
        </p:nvPicPr>
        <p:blipFill>
          <a:blip r:embed="rId3"/>
          <a:stretch>
            <a:fillRect/>
          </a:stretch>
        </p:blipFill>
        <p:spPr>
          <a:xfrm>
            <a:off x="611502" y="2103573"/>
            <a:ext cx="5484498" cy="4120419"/>
          </a:xfrm>
          <a:prstGeom prst="rect">
            <a:avLst/>
          </a:prstGeom>
        </p:spPr>
      </p:pic>
      <p:sp>
        <p:nvSpPr>
          <p:cNvPr id="8" name="מלבן 7">
            <a:extLst>
              <a:ext uri="{FF2B5EF4-FFF2-40B4-BE49-F238E27FC236}">
                <a16:creationId xmlns:a16="http://schemas.microsoft.com/office/drawing/2014/main" id="{437A2571-903E-4317-AD8D-CA9F98940275}"/>
              </a:ext>
            </a:extLst>
          </p:cNvPr>
          <p:cNvSpPr/>
          <p:nvPr/>
        </p:nvSpPr>
        <p:spPr>
          <a:xfrm>
            <a:off x="1770043" y="305485"/>
            <a:ext cx="6096000" cy="923330"/>
          </a:xfrm>
          <a:prstGeom prst="rect">
            <a:avLst/>
          </a:prstGeom>
        </p:spPr>
        <p:txBody>
          <a:bodyPr>
            <a:spAutoFit/>
          </a:bodyPr>
          <a:lstStyle/>
          <a:p>
            <a:pPr algn="r"/>
            <a:r>
              <a:rPr lang="en-US" b="1" dirty="0">
                <a:solidFill>
                  <a:srgbClr val="C83746"/>
                </a:solidFill>
                <a:latin typeface="inherit"/>
                <a:hlinkClick r:id="rId4"/>
              </a:rPr>
              <a:t>Learning Apps</a:t>
            </a:r>
            <a:r>
              <a:rPr lang="en-US" b="1" dirty="0">
                <a:solidFill>
                  <a:srgbClr val="333333"/>
                </a:solidFill>
                <a:latin typeface="Tahoma" panose="020B0604030504040204" pitchFamily="34" charset="0"/>
              </a:rPr>
              <a:t> – </a:t>
            </a:r>
            <a:r>
              <a:rPr lang="he-IL" b="1" dirty="0">
                <a:solidFill>
                  <a:srgbClr val="333333"/>
                </a:solidFill>
                <a:latin typeface="Tahoma" panose="020B0604030504040204" pitchFamily="34" charset="0"/>
              </a:rPr>
              <a:t>מחולל משחקים ופעילויות.</a:t>
            </a:r>
            <a:endParaRPr lang="he-IL" dirty="0">
              <a:solidFill>
                <a:srgbClr val="333333"/>
              </a:solidFill>
              <a:latin typeface="Tahoma" panose="020B0604030504040204" pitchFamily="34" charset="0"/>
            </a:endParaRPr>
          </a:p>
          <a:p>
            <a:br>
              <a:rPr lang="he-IL" dirty="0"/>
            </a:br>
            <a:endParaRPr lang="en-US" dirty="0"/>
          </a:p>
        </p:txBody>
      </p:sp>
    </p:spTree>
    <p:extLst>
      <p:ext uri="{BB962C8B-B14F-4D97-AF65-F5344CB8AC3E}">
        <p14:creationId xmlns:p14="http://schemas.microsoft.com/office/powerpoint/2010/main" val="357450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FE370F-0139-407F-80C7-27E57EFD1FF5}"/>
              </a:ext>
            </a:extLst>
          </p:cNvPr>
          <p:cNvSpPr>
            <a:spLocks noGrp="1"/>
          </p:cNvSpPr>
          <p:nvPr>
            <p:ph type="title"/>
          </p:nvPr>
        </p:nvSpPr>
        <p:spPr>
          <a:xfrm>
            <a:off x="102757" y="4289481"/>
            <a:ext cx="3290887" cy="2452687"/>
          </a:xfrm>
        </p:spPr>
        <p:txBody>
          <a:bodyPr vert="horz" lIns="91440" tIns="45720" rIns="91440" bIns="45720" rtlCol="0" anchor="ctr">
            <a:normAutofit/>
          </a:bodyPr>
          <a:lstStyle/>
          <a:p>
            <a:pPr algn="l" rtl="0"/>
            <a:r>
              <a:rPr lang="en-US" sz="3600" dirty="0" err="1"/>
              <a:t>flippty</a:t>
            </a:r>
            <a:endParaRPr lang="en-US" sz="3600" dirty="0"/>
          </a:p>
        </p:txBody>
      </p:sp>
      <p:pic>
        <p:nvPicPr>
          <p:cNvPr id="5" name="מציין מיקום תוכן 4">
            <a:extLst>
              <a:ext uri="{FF2B5EF4-FFF2-40B4-BE49-F238E27FC236}">
                <a16:creationId xmlns:a16="http://schemas.microsoft.com/office/drawing/2014/main" id="{40D30655-89FA-4393-B693-41E0CAEA030F}"/>
              </a:ext>
            </a:extLst>
          </p:cNvPr>
          <p:cNvPicPr>
            <a:picLocks noGrp="1" noChangeAspect="1"/>
          </p:cNvPicPr>
          <p:nvPr>
            <p:ph idx="1"/>
          </p:nvPr>
        </p:nvPicPr>
        <p:blipFill rotWithShape="1">
          <a:blip r:embed="rId2"/>
          <a:srcRect t="22233" b="2366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אליפסה 2">
            <a:extLst>
              <a:ext uri="{FF2B5EF4-FFF2-40B4-BE49-F238E27FC236}">
                <a16:creationId xmlns:a16="http://schemas.microsoft.com/office/drawing/2014/main" id="{D97F26A6-8695-4F70-BD57-F81449511BF4}"/>
              </a:ext>
            </a:extLst>
          </p:cNvPr>
          <p:cNvSpPr/>
          <p:nvPr/>
        </p:nvSpPr>
        <p:spPr>
          <a:xfrm>
            <a:off x="3931374" y="3891348"/>
            <a:ext cx="7485413" cy="245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gn="l" rtl="0">
              <a:lnSpc>
                <a:spcPct val="90000"/>
              </a:lnSpc>
              <a:buFont typeface="Arial" panose="020B0604020202020204" pitchFamily="34" charset="0"/>
              <a:buChar char="•"/>
            </a:pPr>
            <a:endParaRPr lang="en-US">
              <a:solidFill>
                <a:schemeClr val="tx1"/>
              </a:solidFill>
            </a:endParaRPr>
          </a:p>
        </p:txBody>
      </p:sp>
      <p:sp>
        <p:nvSpPr>
          <p:cNvPr id="4" name="מלבן 3">
            <a:extLst>
              <a:ext uri="{FF2B5EF4-FFF2-40B4-BE49-F238E27FC236}">
                <a16:creationId xmlns:a16="http://schemas.microsoft.com/office/drawing/2014/main" id="{14B4AE74-A270-4FB6-9DB4-7CACCAD19972}"/>
              </a:ext>
            </a:extLst>
          </p:cNvPr>
          <p:cNvSpPr/>
          <p:nvPr/>
        </p:nvSpPr>
        <p:spPr>
          <a:xfrm>
            <a:off x="4252400" y="4609859"/>
            <a:ext cx="7021474" cy="1015663"/>
          </a:xfrm>
          <a:prstGeom prst="rect">
            <a:avLst/>
          </a:prstGeom>
        </p:spPr>
        <p:txBody>
          <a:bodyPr wrap="none">
            <a:spAutoFit/>
          </a:bodyPr>
          <a:lstStyle/>
          <a:p>
            <a:r>
              <a:rPr lang="he-IL"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פעילויות</a:t>
            </a:r>
            <a:r>
              <a:rPr lang="en-US"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למידה</a:t>
            </a:r>
            <a:r>
              <a:rPr lang="he-IL"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מקוונות</a:t>
            </a:r>
          </a:p>
        </p:txBody>
      </p:sp>
      <p:pic>
        <p:nvPicPr>
          <p:cNvPr id="6" name="תמונה 5">
            <a:hlinkClick r:id="rId3"/>
            <a:extLst>
              <a:ext uri="{FF2B5EF4-FFF2-40B4-BE49-F238E27FC236}">
                <a16:creationId xmlns:a16="http://schemas.microsoft.com/office/drawing/2014/main" id="{6CA3E415-798E-447E-9C6C-DE16D990D17F}"/>
              </a:ext>
            </a:extLst>
          </p:cNvPr>
          <p:cNvPicPr>
            <a:picLocks noChangeAspect="1"/>
          </p:cNvPicPr>
          <p:nvPr/>
        </p:nvPicPr>
        <p:blipFill>
          <a:blip r:embed="rId4"/>
          <a:stretch>
            <a:fillRect/>
          </a:stretch>
        </p:blipFill>
        <p:spPr>
          <a:xfrm>
            <a:off x="1403319" y="3715488"/>
            <a:ext cx="1792379" cy="1402202"/>
          </a:xfrm>
          <a:prstGeom prst="rect">
            <a:avLst/>
          </a:prstGeom>
        </p:spPr>
      </p:pic>
    </p:spTree>
    <p:extLst>
      <p:ext uri="{BB962C8B-B14F-4D97-AF65-F5344CB8AC3E}">
        <p14:creationId xmlns:p14="http://schemas.microsoft.com/office/powerpoint/2010/main" val="338484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40D30655-89FA-4393-B693-41E0CAEA030F}"/>
              </a:ext>
            </a:extLst>
          </p:cNvPr>
          <p:cNvPicPr>
            <a:picLocks noGrp="1" noChangeAspect="1"/>
          </p:cNvPicPr>
          <p:nvPr>
            <p:ph idx="1"/>
          </p:nvPr>
        </p:nvPicPr>
        <p:blipFill rotWithShape="1">
          <a:blip r:embed="rId2"/>
          <a:srcRect t="22233" b="23661"/>
          <a:stretch/>
        </p:blipFill>
        <p:spPr>
          <a:xfrm>
            <a:off x="20" y="11"/>
            <a:ext cx="5357311" cy="163048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מלבן 7">
            <a:extLst>
              <a:ext uri="{FF2B5EF4-FFF2-40B4-BE49-F238E27FC236}">
                <a16:creationId xmlns:a16="http://schemas.microsoft.com/office/drawing/2014/main" id="{A8682228-AD09-4B63-98F4-2251F034CB19}"/>
              </a:ext>
            </a:extLst>
          </p:cNvPr>
          <p:cNvSpPr/>
          <p:nvPr/>
        </p:nvSpPr>
        <p:spPr>
          <a:xfrm>
            <a:off x="3739896" y="1874807"/>
            <a:ext cx="7479792" cy="954107"/>
          </a:xfrm>
          <a:prstGeom prst="rect">
            <a:avLst/>
          </a:prstGeom>
        </p:spPr>
        <p:txBody>
          <a:bodyPr wrap="square">
            <a:spAutoFit/>
          </a:bodyPr>
          <a:lstStyle/>
          <a:p>
            <a:pPr algn="r"/>
            <a:r>
              <a:rPr lang="en-US" sz="2800" dirty="0">
                <a:latin typeface="Arimo"/>
              </a:rPr>
              <a:t> </a:t>
            </a:r>
            <a:r>
              <a:rPr lang="he-IL" sz="2800" dirty="0">
                <a:latin typeface="Arimo"/>
              </a:rPr>
              <a:t>האתר  שעובד עם כלי גוגל  הופך גיליון אלקטרוני של גוגל לשעשועון טריוויה ומשחקים נוספים.</a:t>
            </a:r>
            <a:r>
              <a:rPr lang="en-US" sz="2800" dirty="0">
                <a:latin typeface="Arimo"/>
              </a:rPr>
              <a:t> </a:t>
            </a:r>
            <a:endParaRPr lang="en-US" sz="2800" dirty="0"/>
          </a:p>
        </p:txBody>
      </p:sp>
      <p:sp>
        <p:nvSpPr>
          <p:cNvPr id="9" name="כותרת 8">
            <a:extLst>
              <a:ext uri="{FF2B5EF4-FFF2-40B4-BE49-F238E27FC236}">
                <a16:creationId xmlns:a16="http://schemas.microsoft.com/office/drawing/2014/main" id="{D477DAD7-2A29-4D88-A9CA-B7FB235B87FF}"/>
              </a:ext>
            </a:extLst>
          </p:cNvPr>
          <p:cNvSpPr>
            <a:spLocks noGrp="1"/>
          </p:cNvSpPr>
          <p:nvPr>
            <p:ph type="title"/>
          </p:nvPr>
        </p:nvSpPr>
        <p:spPr/>
        <p:txBody>
          <a:bodyPr/>
          <a:lstStyle/>
          <a:p>
            <a:endParaRPr lang="en-US"/>
          </a:p>
        </p:txBody>
      </p:sp>
      <p:pic>
        <p:nvPicPr>
          <p:cNvPr id="10" name="תמונה 9">
            <a:extLst>
              <a:ext uri="{FF2B5EF4-FFF2-40B4-BE49-F238E27FC236}">
                <a16:creationId xmlns:a16="http://schemas.microsoft.com/office/drawing/2014/main" id="{D8AABFE9-11EA-4BE5-90D8-99650F92DBC9}"/>
              </a:ext>
            </a:extLst>
          </p:cNvPr>
          <p:cNvPicPr>
            <a:picLocks noChangeAspect="1"/>
          </p:cNvPicPr>
          <p:nvPr/>
        </p:nvPicPr>
        <p:blipFill>
          <a:blip r:embed="rId3"/>
          <a:stretch>
            <a:fillRect/>
          </a:stretch>
        </p:blipFill>
        <p:spPr>
          <a:xfrm>
            <a:off x="3320977" y="3013033"/>
            <a:ext cx="5550045" cy="3172231"/>
          </a:xfrm>
          <a:prstGeom prst="rect">
            <a:avLst/>
          </a:prstGeom>
        </p:spPr>
      </p:pic>
    </p:spTree>
    <p:extLst>
      <p:ext uri="{BB962C8B-B14F-4D97-AF65-F5344CB8AC3E}">
        <p14:creationId xmlns:p14="http://schemas.microsoft.com/office/powerpoint/2010/main" val="206325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descr="תמונה שמכילה שלט&#10;&#10;התיאור נוצר באופן אוטומטי">
            <a:extLst>
              <a:ext uri="{FF2B5EF4-FFF2-40B4-BE49-F238E27FC236}">
                <a16:creationId xmlns:a16="http://schemas.microsoft.com/office/drawing/2014/main" id="{928F72D5-0ACD-472F-BC0D-CDD560F91BE3}"/>
              </a:ext>
            </a:extLst>
          </p:cNvPr>
          <p:cNvPicPr>
            <a:picLocks noChangeAspect="1"/>
          </p:cNvPicPr>
          <p:nvPr/>
        </p:nvPicPr>
        <p:blipFill rotWithShape="1">
          <a:blip r:embed="rId2"/>
          <a:srcRect l="14590" r="14438" b="-2"/>
          <a:stretch/>
        </p:blipFill>
        <p:spPr>
          <a:xfrm>
            <a:off x="5603706" y="1258529"/>
            <a:ext cx="5638853" cy="4330205"/>
          </a:xfrm>
          <a:prstGeom prst="rect">
            <a:avLst/>
          </a:prstGeom>
        </p:spPr>
      </p:pic>
      <p:sp>
        <p:nvSpPr>
          <p:cNvPr id="6" name="תרשים זרימה: הכנה 5">
            <a:extLst>
              <a:ext uri="{FF2B5EF4-FFF2-40B4-BE49-F238E27FC236}">
                <a16:creationId xmlns:a16="http://schemas.microsoft.com/office/drawing/2014/main" id="{D4AE6815-389C-42AC-AEC0-55A14DE6269E}"/>
              </a:ext>
            </a:extLst>
          </p:cNvPr>
          <p:cNvSpPr/>
          <p:nvPr/>
        </p:nvSpPr>
        <p:spPr>
          <a:xfrm>
            <a:off x="73152" y="1626680"/>
            <a:ext cx="5224577" cy="109823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מצגת אינטראקטיבית</a:t>
            </a:r>
            <a:endParaRPr lang="en-US" dirty="0"/>
          </a:p>
        </p:txBody>
      </p:sp>
      <p:sp>
        <p:nvSpPr>
          <p:cNvPr id="8" name="מקבילית 7">
            <a:extLst>
              <a:ext uri="{FF2B5EF4-FFF2-40B4-BE49-F238E27FC236}">
                <a16:creationId xmlns:a16="http://schemas.microsoft.com/office/drawing/2014/main" id="{D26A6AD9-6663-4100-85D4-16FA13409D65}"/>
              </a:ext>
            </a:extLst>
          </p:cNvPr>
          <p:cNvSpPr/>
          <p:nvPr/>
        </p:nvSpPr>
        <p:spPr>
          <a:xfrm>
            <a:off x="-49794" y="5933760"/>
            <a:ext cx="6336792" cy="924239"/>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אליפסה 8">
            <a:extLst>
              <a:ext uri="{FF2B5EF4-FFF2-40B4-BE49-F238E27FC236}">
                <a16:creationId xmlns:a16="http://schemas.microsoft.com/office/drawing/2014/main" id="{BF1C8B20-2928-43CA-AFDB-349E338C2661}"/>
              </a:ext>
            </a:extLst>
          </p:cNvPr>
          <p:cNvSpPr/>
          <p:nvPr/>
        </p:nvSpPr>
        <p:spPr>
          <a:xfrm>
            <a:off x="532718" y="3236976"/>
            <a:ext cx="2365930" cy="14538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a:solidFill>
                  <a:srgbClr val="FFFF00"/>
                </a:solidFill>
                <a:effectLst>
                  <a:outerShdw blurRad="38100" dist="38100" dir="2700000" algn="tl">
                    <a:srgbClr val="000000">
                      <a:alpha val="43137"/>
                    </a:srgbClr>
                  </a:outerShdw>
                </a:effectLst>
              </a:rPr>
              <a:t>מדריך מצולם</a:t>
            </a:r>
          </a:p>
          <a:p>
            <a:pPr algn="ctr"/>
            <a:r>
              <a:rPr lang="he-IL" sz="2000" dirty="0">
                <a:solidFill>
                  <a:srgbClr val="FFFF00"/>
                </a:solidFill>
                <a:effectLst>
                  <a:outerShdw blurRad="38100" dist="38100" dir="2700000" algn="tl">
                    <a:srgbClr val="000000">
                      <a:alpha val="43137"/>
                    </a:srgbClr>
                  </a:outerShdw>
                </a:effectLst>
              </a:rPr>
              <a:t>(משרד החינוך)</a:t>
            </a:r>
            <a:endParaRPr lang="en-U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40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descr="תמונה שמכילה שלט&#10;&#10;התיאור נוצר באופן אוטומטי">
            <a:extLst>
              <a:ext uri="{FF2B5EF4-FFF2-40B4-BE49-F238E27FC236}">
                <a16:creationId xmlns:a16="http://schemas.microsoft.com/office/drawing/2014/main" id="{928F72D5-0ACD-472F-BC0D-CDD560F91BE3}"/>
              </a:ext>
            </a:extLst>
          </p:cNvPr>
          <p:cNvPicPr>
            <a:picLocks noChangeAspect="1"/>
          </p:cNvPicPr>
          <p:nvPr/>
        </p:nvPicPr>
        <p:blipFill rotWithShape="1">
          <a:blip r:embed="rId2"/>
          <a:srcRect l="14590" r="14438" b="-2"/>
          <a:stretch/>
        </p:blipFill>
        <p:spPr>
          <a:xfrm>
            <a:off x="128323" y="90742"/>
            <a:ext cx="3138450" cy="2410088"/>
          </a:xfrm>
          <a:prstGeom prst="rect">
            <a:avLst/>
          </a:prstGeom>
        </p:spPr>
      </p:pic>
      <p:sp>
        <p:nvSpPr>
          <p:cNvPr id="2" name="מלבן 1">
            <a:extLst>
              <a:ext uri="{FF2B5EF4-FFF2-40B4-BE49-F238E27FC236}">
                <a16:creationId xmlns:a16="http://schemas.microsoft.com/office/drawing/2014/main" id="{6CA1E70B-6E73-410F-B712-43D4D8EAF3EE}"/>
              </a:ext>
            </a:extLst>
          </p:cNvPr>
          <p:cNvSpPr/>
          <p:nvPr/>
        </p:nvSpPr>
        <p:spPr>
          <a:xfrm>
            <a:off x="3797808" y="2297000"/>
            <a:ext cx="7150608" cy="1754326"/>
          </a:xfrm>
          <a:prstGeom prst="rect">
            <a:avLst/>
          </a:prstGeom>
        </p:spPr>
        <p:txBody>
          <a:bodyPr wrap="square">
            <a:spAutoFit/>
          </a:bodyPr>
          <a:lstStyle/>
          <a:p>
            <a:pPr algn="r" rtl="1"/>
            <a:r>
              <a:rPr lang="he-IL" dirty="0">
                <a:solidFill>
                  <a:srgbClr val="4A4A4A"/>
                </a:solidFill>
                <a:latin typeface="Assistant"/>
              </a:rPr>
              <a:t>כלי דיגיטלי המכיל מחולל ליצירת שיעור מתוקשב</a:t>
            </a:r>
          </a:p>
          <a:p>
            <a:pPr algn="r" rtl="1"/>
            <a:r>
              <a:rPr lang="he-IL" dirty="0">
                <a:solidFill>
                  <a:srgbClr val="333333"/>
                </a:solidFill>
                <a:latin typeface="Assistant"/>
              </a:rPr>
              <a:t>כלי דיגיטלי המאפשר שיתוף תכנים ומתן משימות לתלמידים. הכלי עובד בכל אמצעי הקצה: מחשב, </a:t>
            </a:r>
            <a:r>
              <a:rPr lang="he-IL" dirty="0" err="1">
                <a:solidFill>
                  <a:srgbClr val="333333"/>
                </a:solidFill>
                <a:latin typeface="Assistant"/>
              </a:rPr>
              <a:t>סמארטפון</a:t>
            </a:r>
            <a:r>
              <a:rPr lang="he-IL" dirty="0">
                <a:solidFill>
                  <a:srgbClr val="333333"/>
                </a:solidFill>
                <a:latin typeface="Assistant"/>
              </a:rPr>
              <a:t>, </a:t>
            </a:r>
            <a:r>
              <a:rPr lang="he-IL" dirty="0" err="1">
                <a:solidFill>
                  <a:srgbClr val="333333"/>
                </a:solidFill>
                <a:latin typeface="Assistant"/>
              </a:rPr>
              <a:t>טאבלט</a:t>
            </a:r>
            <a:r>
              <a:rPr lang="he-IL" dirty="0">
                <a:solidFill>
                  <a:srgbClr val="333333"/>
                </a:solidFill>
                <a:latin typeface="Assistant"/>
              </a:rPr>
              <a:t>.</a:t>
            </a:r>
            <a:br>
              <a:rPr lang="he-IL" dirty="0">
                <a:solidFill>
                  <a:srgbClr val="333333"/>
                </a:solidFill>
                <a:latin typeface="Assistant"/>
              </a:rPr>
            </a:br>
            <a:r>
              <a:rPr lang="he-IL" dirty="0">
                <a:solidFill>
                  <a:srgbClr val="333333"/>
                </a:solidFill>
                <a:latin typeface="Assistant"/>
              </a:rPr>
              <a:t>התלמידים מתחברים למצגת המורה על ידי קוד שהמורה מפיק וצופים במצגת המורה על אמצעי הקצה שלהם. המורה שולט במצגת ומפעיל את התלמידים בפעילויות שהכין.</a:t>
            </a:r>
            <a:endParaRPr lang="he-IL" b="0" i="0" u="none" strike="noStrike" dirty="0">
              <a:solidFill>
                <a:srgbClr val="333333"/>
              </a:solidFill>
              <a:effectLst/>
              <a:latin typeface="Assistant"/>
            </a:endParaRPr>
          </a:p>
        </p:txBody>
      </p:sp>
    </p:spTree>
    <p:extLst>
      <p:ext uri="{BB962C8B-B14F-4D97-AF65-F5344CB8AC3E}">
        <p14:creationId xmlns:p14="http://schemas.microsoft.com/office/powerpoint/2010/main" val="241811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3588F8-A25C-4AD4-AAF2-36ED1F8A7D7C}"/>
              </a:ext>
            </a:extLst>
          </p:cNvPr>
          <p:cNvSpPr>
            <a:spLocks noGrp="1"/>
          </p:cNvSpPr>
          <p:nvPr>
            <p:ph type="title"/>
          </p:nvPr>
        </p:nvSpPr>
        <p:spPr/>
        <p:txBody>
          <a:bodyPr/>
          <a:lstStyle/>
          <a:p>
            <a:r>
              <a:rPr lang="en-US" dirty="0"/>
              <a:t>wordwall</a:t>
            </a:r>
            <a:endParaRPr lang="he-IL" dirty="0"/>
          </a:p>
        </p:txBody>
      </p:sp>
      <p:sp>
        <p:nvSpPr>
          <p:cNvPr id="3" name="מציין מיקום תוכן 2">
            <a:extLst>
              <a:ext uri="{FF2B5EF4-FFF2-40B4-BE49-F238E27FC236}">
                <a16:creationId xmlns:a16="http://schemas.microsoft.com/office/drawing/2014/main" id="{C98D0AC4-24C7-44C9-887C-ABED1B8B1849}"/>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4C720E81-00CA-4CFA-AB36-A23D28F95DF1}"/>
              </a:ext>
            </a:extLst>
          </p:cNvPr>
          <p:cNvPicPr>
            <a:picLocks noChangeAspect="1"/>
          </p:cNvPicPr>
          <p:nvPr/>
        </p:nvPicPr>
        <p:blipFill>
          <a:blip r:embed="rId2"/>
          <a:stretch>
            <a:fillRect/>
          </a:stretch>
        </p:blipFill>
        <p:spPr>
          <a:xfrm>
            <a:off x="2186848" y="1113335"/>
            <a:ext cx="6751504" cy="5063628"/>
          </a:xfrm>
          <a:prstGeom prst="rect">
            <a:avLst/>
          </a:prstGeom>
          <a:ln>
            <a:solidFill>
              <a:schemeClr val="accent1"/>
            </a:solidFill>
          </a:ln>
        </p:spPr>
      </p:pic>
      <p:sp>
        <p:nvSpPr>
          <p:cNvPr id="5" name="אליפסה 4">
            <a:hlinkClick r:id="rId3"/>
            <a:extLst>
              <a:ext uri="{FF2B5EF4-FFF2-40B4-BE49-F238E27FC236}">
                <a16:creationId xmlns:a16="http://schemas.microsoft.com/office/drawing/2014/main" id="{B6BC97FE-DD26-4F9D-9976-F1FCCFCDDA01}"/>
              </a:ext>
            </a:extLst>
          </p:cNvPr>
          <p:cNvSpPr/>
          <p:nvPr/>
        </p:nvSpPr>
        <p:spPr>
          <a:xfrm>
            <a:off x="9470136" y="1951450"/>
            <a:ext cx="1785784" cy="12672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rgbClr val="FFFF00"/>
                </a:solidFill>
                <a:effectLst>
                  <a:outerShdw blurRad="38100" dist="38100" dir="2700000" algn="tl">
                    <a:srgbClr val="000000">
                      <a:alpha val="43137"/>
                    </a:srgbClr>
                  </a:outerShdw>
                </a:effectLst>
              </a:rPr>
              <a:t>מדריך מצולם</a:t>
            </a:r>
            <a:endParaRPr lang="en-US" sz="3200" dirty="0">
              <a:solidFill>
                <a:srgbClr val="FFFF00"/>
              </a:solidFill>
              <a:effectLst>
                <a:outerShdw blurRad="38100" dist="38100" dir="2700000" algn="tl">
                  <a:srgbClr val="000000">
                    <a:alpha val="43137"/>
                  </a:srgbClr>
                </a:outerShdw>
              </a:effectLst>
            </a:endParaRPr>
          </a:p>
        </p:txBody>
      </p:sp>
      <p:pic>
        <p:nvPicPr>
          <p:cNvPr id="6" name="תמונה 5">
            <a:extLst>
              <a:ext uri="{FF2B5EF4-FFF2-40B4-BE49-F238E27FC236}">
                <a16:creationId xmlns:a16="http://schemas.microsoft.com/office/drawing/2014/main" id="{6B9EF7E0-B53D-447B-98AB-1CA7CC68E209}"/>
              </a:ext>
            </a:extLst>
          </p:cNvPr>
          <p:cNvPicPr>
            <a:picLocks noChangeAspect="1"/>
          </p:cNvPicPr>
          <p:nvPr/>
        </p:nvPicPr>
        <p:blipFill>
          <a:blip r:embed="rId4"/>
          <a:stretch>
            <a:fillRect/>
          </a:stretch>
        </p:blipFill>
        <p:spPr>
          <a:xfrm>
            <a:off x="9334500" y="4001294"/>
            <a:ext cx="1905000" cy="1905000"/>
          </a:xfrm>
          <a:prstGeom prst="rect">
            <a:avLst/>
          </a:prstGeom>
        </p:spPr>
      </p:pic>
    </p:spTree>
    <p:extLst>
      <p:ext uri="{BB962C8B-B14F-4D97-AF65-F5344CB8AC3E}">
        <p14:creationId xmlns:p14="http://schemas.microsoft.com/office/powerpoint/2010/main" val="234051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4C720E81-00CA-4CFA-AB36-A23D28F95DF1}"/>
              </a:ext>
            </a:extLst>
          </p:cNvPr>
          <p:cNvPicPr>
            <a:picLocks noChangeAspect="1"/>
          </p:cNvPicPr>
          <p:nvPr/>
        </p:nvPicPr>
        <p:blipFill>
          <a:blip r:embed="rId2"/>
          <a:stretch>
            <a:fillRect/>
          </a:stretch>
        </p:blipFill>
        <p:spPr>
          <a:xfrm>
            <a:off x="203812" y="187918"/>
            <a:ext cx="2682607" cy="2011955"/>
          </a:xfrm>
          <a:prstGeom prst="rect">
            <a:avLst/>
          </a:prstGeom>
          <a:ln>
            <a:solidFill>
              <a:schemeClr val="accent1"/>
            </a:solidFill>
          </a:ln>
        </p:spPr>
      </p:pic>
      <p:sp>
        <p:nvSpPr>
          <p:cNvPr id="7" name="מלבן 6">
            <a:extLst>
              <a:ext uri="{FF2B5EF4-FFF2-40B4-BE49-F238E27FC236}">
                <a16:creationId xmlns:a16="http://schemas.microsoft.com/office/drawing/2014/main" id="{77542331-EEE5-468E-AD9D-6F176DA7F1D2}"/>
              </a:ext>
            </a:extLst>
          </p:cNvPr>
          <p:cNvSpPr/>
          <p:nvPr/>
        </p:nvSpPr>
        <p:spPr>
          <a:xfrm>
            <a:off x="4492752" y="3039148"/>
            <a:ext cx="6096000" cy="1200329"/>
          </a:xfrm>
          <a:prstGeom prst="rect">
            <a:avLst/>
          </a:prstGeom>
        </p:spPr>
        <p:txBody>
          <a:bodyPr>
            <a:spAutoFit/>
          </a:bodyPr>
          <a:lstStyle/>
          <a:p>
            <a:pPr algn="r"/>
            <a:r>
              <a:rPr lang="he-IL" dirty="0"/>
              <a:t>המסלול החינמי מאפשר יצירה של עד 5 פעילויות בלבד.</a:t>
            </a:r>
          </a:p>
          <a:p>
            <a:pPr algn="r"/>
            <a:r>
              <a:rPr lang="he-IL" dirty="0"/>
              <a:t>שימו לב: במידה ועברתם את מכסת 5 הפעילויות, גם לאחר מחיקת תוכן שיצרתם, לא תוכלו ליצור חדש במקומו.</a:t>
            </a:r>
          </a:p>
          <a:p>
            <a:pPr algn="r"/>
            <a:endParaRPr lang="he-IL" dirty="0"/>
          </a:p>
        </p:txBody>
      </p:sp>
      <p:sp>
        <p:nvSpPr>
          <p:cNvPr id="8" name="מלבן 7">
            <a:extLst>
              <a:ext uri="{FF2B5EF4-FFF2-40B4-BE49-F238E27FC236}">
                <a16:creationId xmlns:a16="http://schemas.microsoft.com/office/drawing/2014/main" id="{839A375E-9752-42A7-8467-48042A036B6E}"/>
              </a:ext>
            </a:extLst>
          </p:cNvPr>
          <p:cNvSpPr/>
          <p:nvPr/>
        </p:nvSpPr>
        <p:spPr>
          <a:xfrm>
            <a:off x="4840224" y="1334747"/>
            <a:ext cx="6096000" cy="923330"/>
          </a:xfrm>
          <a:prstGeom prst="rect">
            <a:avLst/>
          </a:prstGeom>
        </p:spPr>
        <p:txBody>
          <a:bodyPr>
            <a:spAutoFit/>
          </a:bodyPr>
          <a:lstStyle/>
          <a:p>
            <a:pPr algn="r"/>
            <a:r>
              <a:rPr lang="en-US" b="1" dirty="0" err="1">
                <a:solidFill>
                  <a:srgbClr val="C83746"/>
                </a:solidFill>
                <a:latin typeface="inherit"/>
                <a:hlinkClick r:id="rId3"/>
              </a:rPr>
              <a:t>Wordwall</a:t>
            </a:r>
            <a:r>
              <a:rPr lang="en-US" b="1" dirty="0">
                <a:solidFill>
                  <a:srgbClr val="333333"/>
                </a:solidFill>
                <a:latin typeface="Tahoma" panose="020B0604030504040204" pitchFamily="34" charset="0"/>
              </a:rPr>
              <a:t> – </a:t>
            </a:r>
            <a:r>
              <a:rPr lang="he-IL" b="1" dirty="0">
                <a:solidFill>
                  <a:srgbClr val="333333"/>
                </a:solidFill>
                <a:latin typeface="Tahoma" panose="020B0604030504040204" pitchFamily="34" charset="0"/>
              </a:rPr>
              <a:t>מחולל פעילויות למידה אינטראקטיביות</a:t>
            </a:r>
            <a:endParaRPr lang="he-IL" dirty="0">
              <a:solidFill>
                <a:srgbClr val="333333"/>
              </a:solidFill>
              <a:latin typeface="Tahoma" panose="020B0604030504040204" pitchFamily="34" charset="0"/>
            </a:endParaRPr>
          </a:p>
          <a:p>
            <a:br>
              <a:rPr lang="he-IL" dirty="0"/>
            </a:br>
            <a:endParaRPr lang="en-US" dirty="0"/>
          </a:p>
        </p:txBody>
      </p:sp>
    </p:spTree>
    <p:extLst>
      <p:ext uri="{BB962C8B-B14F-4D97-AF65-F5344CB8AC3E}">
        <p14:creationId xmlns:p14="http://schemas.microsoft.com/office/powerpoint/2010/main" val="124183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69D54A-D2D1-4615-9CB9-6C10FEF00734}"/>
              </a:ext>
            </a:extLst>
          </p:cNvPr>
          <p:cNvSpPr>
            <a:spLocks noGrp="1"/>
          </p:cNvSpPr>
          <p:nvPr>
            <p:ph type="title"/>
          </p:nvPr>
        </p:nvSpPr>
        <p:spPr/>
        <p:txBody>
          <a:bodyPr/>
          <a:lstStyle/>
          <a:p>
            <a:r>
              <a:rPr lang="en-US" dirty="0"/>
              <a:t>mentimeter</a:t>
            </a:r>
            <a:endParaRPr lang="he-IL" dirty="0"/>
          </a:p>
        </p:txBody>
      </p:sp>
      <p:pic>
        <p:nvPicPr>
          <p:cNvPr id="1026" name="Picture 2" descr="Mentimeter. A fun and interactive polling application. Allows a ...">
            <a:extLst>
              <a:ext uri="{FF2B5EF4-FFF2-40B4-BE49-F238E27FC236}">
                <a16:creationId xmlns:a16="http://schemas.microsoft.com/office/drawing/2014/main" id="{8AFE9061-8F97-425F-9E19-1FB8419E1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50" y="1433149"/>
            <a:ext cx="6490771" cy="44877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אליפסה 5">
            <a:hlinkClick r:id="rId3"/>
            <a:extLst>
              <a:ext uri="{FF2B5EF4-FFF2-40B4-BE49-F238E27FC236}">
                <a16:creationId xmlns:a16="http://schemas.microsoft.com/office/drawing/2014/main" id="{92E68C96-7B21-4E5C-83F0-002FF3DD256F}"/>
              </a:ext>
            </a:extLst>
          </p:cNvPr>
          <p:cNvSpPr/>
          <p:nvPr/>
        </p:nvSpPr>
        <p:spPr>
          <a:xfrm>
            <a:off x="9480164" y="1368004"/>
            <a:ext cx="1785784" cy="12672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rgbClr val="FFFF00"/>
                </a:solidFill>
                <a:effectLst>
                  <a:outerShdw blurRad="38100" dist="38100" dir="2700000" algn="tl">
                    <a:srgbClr val="000000">
                      <a:alpha val="43137"/>
                    </a:srgbClr>
                  </a:outerShdw>
                </a:effectLst>
              </a:rPr>
              <a:t>מדריך מצולם</a:t>
            </a:r>
            <a:endParaRPr lang="en-US" sz="3200" dirty="0">
              <a:solidFill>
                <a:srgbClr val="FFFF00"/>
              </a:solidFill>
              <a:effectLst>
                <a:outerShdw blurRad="38100" dist="38100" dir="2700000" algn="tl">
                  <a:srgbClr val="000000">
                    <a:alpha val="43137"/>
                  </a:srgbClr>
                </a:outerShdw>
              </a:effectLst>
            </a:endParaRPr>
          </a:p>
        </p:txBody>
      </p:sp>
      <p:sp>
        <p:nvSpPr>
          <p:cNvPr id="4" name="מציין מיקום תוכן 3">
            <a:extLst>
              <a:ext uri="{FF2B5EF4-FFF2-40B4-BE49-F238E27FC236}">
                <a16:creationId xmlns:a16="http://schemas.microsoft.com/office/drawing/2014/main" id="{A1E96361-A12C-4E6D-A2AD-5348522EDA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781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CED81DF-6E92-480B-BAC1-A6C05157D918}"/>
              </a:ext>
            </a:extLst>
          </p:cNvPr>
          <p:cNvSpPr>
            <a:spLocks noGrp="1"/>
          </p:cNvSpPr>
          <p:nvPr>
            <p:ph idx="1"/>
          </p:nvPr>
        </p:nvSpPr>
        <p:spPr>
          <a:xfrm>
            <a:off x="1080571" y="3429000"/>
            <a:ext cx="10515600" cy="675549"/>
          </a:xfrm>
        </p:spPr>
        <p:txBody>
          <a:bodyPr>
            <a:normAutofit/>
          </a:bodyPr>
          <a:lstStyle/>
          <a:p>
            <a:pPr algn="r"/>
            <a:r>
              <a:rPr lang="he-IL" sz="1600" dirty="0"/>
              <a:t>כלי להפעלת הלומדים במהלך השיעור. הכלי מאפשר יצירת סקרים (עד 2 שאלות בסקר, בגרסה החינמית) המורכבים משאלות סגורות או פתוחות </a:t>
            </a:r>
          </a:p>
        </p:txBody>
      </p:sp>
      <p:pic>
        <p:nvPicPr>
          <p:cNvPr id="1026" name="Picture 2" descr="Mentimeter. A fun and interactive polling application. Allows a ...">
            <a:extLst>
              <a:ext uri="{FF2B5EF4-FFF2-40B4-BE49-F238E27FC236}">
                <a16:creationId xmlns:a16="http://schemas.microsoft.com/office/drawing/2014/main" id="{8AFE9061-8F97-425F-9E19-1FB8419E1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32" y="365125"/>
            <a:ext cx="2886654" cy="19958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9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28B9E08-769B-426A-8C25-5F50D11C7B9E}"/>
              </a:ext>
            </a:extLst>
          </p:cNvPr>
          <p:cNvPicPr>
            <a:picLocks noChangeAspect="1"/>
          </p:cNvPicPr>
          <p:nvPr/>
        </p:nvPicPr>
        <p:blipFill>
          <a:blip r:embed="rId2"/>
          <a:stretch>
            <a:fillRect/>
          </a:stretch>
        </p:blipFill>
        <p:spPr>
          <a:xfrm>
            <a:off x="2580022" y="1407036"/>
            <a:ext cx="7409302" cy="4939535"/>
          </a:xfrm>
          <a:prstGeom prst="rect">
            <a:avLst/>
          </a:prstGeom>
        </p:spPr>
      </p:pic>
      <p:pic>
        <p:nvPicPr>
          <p:cNvPr id="5" name="תמונה 4">
            <a:extLst>
              <a:ext uri="{FF2B5EF4-FFF2-40B4-BE49-F238E27FC236}">
                <a16:creationId xmlns:a16="http://schemas.microsoft.com/office/drawing/2014/main" id="{AEDE6556-E4D0-43A8-BD29-2B8BF2F813A3}"/>
              </a:ext>
            </a:extLst>
          </p:cNvPr>
          <p:cNvPicPr>
            <a:picLocks noChangeAspect="1"/>
          </p:cNvPicPr>
          <p:nvPr/>
        </p:nvPicPr>
        <p:blipFill>
          <a:blip r:embed="rId3"/>
          <a:stretch>
            <a:fillRect/>
          </a:stretch>
        </p:blipFill>
        <p:spPr>
          <a:xfrm>
            <a:off x="377864" y="1944574"/>
            <a:ext cx="2017951" cy="1158340"/>
          </a:xfrm>
          <a:prstGeom prst="rect">
            <a:avLst/>
          </a:prstGeom>
        </p:spPr>
      </p:pic>
    </p:spTree>
    <p:extLst>
      <p:ext uri="{BB962C8B-B14F-4D97-AF65-F5344CB8AC3E}">
        <p14:creationId xmlns:p14="http://schemas.microsoft.com/office/powerpoint/2010/main" val="45824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013E75-E6B6-4CB8-9358-C98DDAB8ADBB}"/>
              </a:ext>
            </a:extLst>
          </p:cNvPr>
          <p:cNvPicPr>
            <a:picLocks noChangeAspect="1"/>
          </p:cNvPicPr>
          <p:nvPr/>
        </p:nvPicPr>
        <p:blipFill>
          <a:blip r:embed="rId2"/>
          <a:stretch>
            <a:fillRect/>
          </a:stretch>
        </p:blipFill>
        <p:spPr>
          <a:xfrm>
            <a:off x="262527" y="182796"/>
            <a:ext cx="2227286" cy="1533226"/>
          </a:xfrm>
          <a:prstGeom prst="rect">
            <a:avLst/>
          </a:prstGeom>
        </p:spPr>
      </p:pic>
      <p:pic>
        <p:nvPicPr>
          <p:cNvPr id="5" name="תמונה 4">
            <a:extLst>
              <a:ext uri="{FF2B5EF4-FFF2-40B4-BE49-F238E27FC236}">
                <a16:creationId xmlns:a16="http://schemas.microsoft.com/office/drawing/2014/main" id="{1B861480-4AE8-4410-96EA-7CEF051252B8}"/>
              </a:ext>
            </a:extLst>
          </p:cNvPr>
          <p:cNvPicPr>
            <a:picLocks noChangeAspect="1"/>
          </p:cNvPicPr>
          <p:nvPr/>
        </p:nvPicPr>
        <p:blipFill>
          <a:blip r:embed="rId3"/>
          <a:stretch>
            <a:fillRect/>
          </a:stretch>
        </p:blipFill>
        <p:spPr>
          <a:xfrm>
            <a:off x="3671137" y="526970"/>
            <a:ext cx="3908468" cy="999113"/>
          </a:xfrm>
          <a:prstGeom prst="rect">
            <a:avLst/>
          </a:prstGeom>
        </p:spPr>
      </p:pic>
      <p:pic>
        <p:nvPicPr>
          <p:cNvPr id="6" name="תמונה 5">
            <a:extLst>
              <a:ext uri="{FF2B5EF4-FFF2-40B4-BE49-F238E27FC236}">
                <a16:creationId xmlns:a16="http://schemas.microsoft.com/office/drawing/2014/main" id="{7973E228-F728-4B68-8B29-96B5C7E5E65C}"/>
              </a:ext>
            </a:extLst>
          </p:cNvPr>
          <p:cNvPicPr>
            <a:picLocks noChangeAspect="1"/>
          </p:cNvPicPr>
          <p:nvPr/>
        </p:nvPicPr>
        <p:blipFill>
          <a:blip r:embed="rId4"/>
          <a:stretch>
            <a:fillRect/>
          </a:stretch>
        </p:blipFill>
        <p:spPr>
          <a:xfrm>
            <a:off x="2980062" y="2371525"/>
            <a:ext cx="3151380" cy="1962285"/>
          </a:xfrm>
          <a:prstGeom prst="rect">
            <a:avLst/>
          </a:prstGeom>
        </p:spPr>
      </p:pic>
      <p:pic>
        <p:nvPicPr>
          <p:cNvPr id="7" name="תמונה 6">
            <a:extLst>
              <a:ext uri="{FF2B5EF4-FFF2-40B4-BE49-F238E27FC236}">
                <a16:creationId xmlns:a16="http://schemas.microsoft.com/office/drawing/2014/main" id="{A756A809-DF57-44C5-963D-F6E5AB2D5822}"/>
              </a:ext>
            </a:extLst>
          </p:cNvPr>
          <p:cNvPicPr>
            <a:picLocks noChangeAspect="1"/>
          </p:cNvPicPr>
          <p:nvPr/>
        </p:nvPicPr>
        <p:blipFill>
          <a:blip r:embed="rId5"/>
          <a:stretch>
            <a:fillRect/>
          </a:stretch>
        </p:blipFill>
        <p:spPr>
          <a:xfrm>
            <a:off x="262527" y="2234803"/>
            <a:ext cx="2293622" cy="2296323"/>
          </a:xfrm>
          <a:prstGeom prst="rect">
            <a:avLst/>
          </a:prstGeom>
        </p:spPr>
      </p:pic>
      <p:pic>
        <p:nvPicPr>
          <p:cNvPr id="8" name="תמונה 7">
            <a:extLst>
              <a:ext uri="{FF2B5EF4-FFF2-40B4-BE49-F238E27FC236}">
                <a16:creationId xmlns:a16="http://schemas.microsoft.com/office/drawing/2014/main" id="{544E75B5-2E31-48E2-AD45-7ECD799DE2E3}"/>
              </a:ext>
            </a:extLst>
          </p:cNvPr>
          <p:cNvPicPr>
            <a:picLocks noChangeAspect="1"/>
          </p:cNvPicPr>
          <p:nvPr/>
        </p:nvPicPr>
        <p:blipFill>
          <a:blip r:embed="rId6"/>
          <a:stretch>
            <a:fillRect/>
          </a:stretch>
        </p:blipFill>
        <p:spPr>
          <a:xfrm>
            <a:off x="8102715" y="529723"/>
            <a:ext cx="3908468" cy="1190129"/>
          </a:xfrm>
          <a:prstGeom prst="rect">
            <a:avLst/>
          </a:prstGeom>
        </p:spPr>
      </p:pic>
      <p:pic>
        <p:nvPicPr>
          <p:cNvPr id="9" name="תמונה 8">
            <a:extLst>
              <a:ext uri="{FF2B5EF4-FFF2-40B4-BE49-F238E27FC236}">
                <a16:creationId xmlns:a16="http://schemas.microsoft.com/office/drawing/2014/main" id="{345595E2-8CCF-490A-B48C-DB739EA0F7C6}"/>
              </a:ext>
            </a:extLst>
          </p:cNvPr>
          <p:cNvPicPr>
            <a:picLocks noChangeAspect="1"/>
          </p:cNvPicPr>
          <p:nvPr/>
        </p:nvPicPr>
        <p:blipFill>
          <a:blip r:embed="rId7"/>
          <a:stretch>
            <a:fillRect/>
          </a:stretch>
        </p:blipFill>
        <p:spPr>
          <a:xfrm>
            <a:off x="356902" y="4902628"/>
            <a:ext cx="2950732" cy="1652410"/>
          </a:xfrm>
          <a:prstGeom prst="rect">
            <a:avLst/>
          </a:prstGeom>
        </p:spPr>
      </p:pic>
      <p:pic>
        <p:nvPicPr>
          <p:cNvPr id="10" name="תמונה 9">
            <a:extLst>
              <a:ext uri="{FF2B5EF4-FFF2-40B4-BE49-F238E27FC236}">
                <a16:creationId xmlns:a16="http://schemas.microsoft.com/office/drawing/2014/main" id="{DC45577B-F162-4F71-8A7A-F9CBF8EE4151}"/>
              </a:ext>
            </a:extLst>
          </p:cNvPr>
          <p:cNvPicPr>
            <a:picLocks noChangeAspect="1"/>
          </p:cNvPicPr>
          <p:nvPr/>
        </p:nvPicPr>
        <p:blipFill>
          <a:blip r:embed="rId8"/>
          <a:stretch>
            <a:fillRect/>
          </a:stretch>
        </p:blipFill>
        <p:spPr>
          <a:xfrm>
            <a:off x="6307529" y="2156924"/>
            <a:ext cx="2544151" cy="2544151"/>
          </a:xfrm>
          <a:prstGeom prst="rect">
            <a:avLst/>
          </a:prstGeom>
        </p:spPr>
      </p:pic>
      <p:pic>
        <p:nvPicPr>
          <p:cNvPr id="1026" name="Picture 2" descr="Mentimeter. A fun and interactive polling application. Allows a teacher to  see their students resp… | Interactive presentation, Presentation software,  Interactive">
            <a:extLst>
              <a:ext uri="{FF2B5EF4-FFF2-40B4-BE49-F238E27FC236}">
                <a16:creationId xmlns:a16="http://schemas.microsoft.com/office/drawing/2014/main" id="{8EBEFBAF-3B25-439D-927A-2D0B081C06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1137" y="4836279"/>
            <a:ext cx="2570987" cy="1777597"/>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a:extLst>
              <a:ext uri="{FF2B5EF4-FFF2-40B4-BE49-F238E27FC236}">
                <a16:creationId xmlns:a16="http://schemas.microsoft.com/office/drawing/2014/main" id="{A8DD6B69-EEE4-4584-9E22-8C6C41A7F457}"/>
              </a:ext>
            </a:extLst>
          </p:cNvPr>
          <p:cNvPicPr>
            <a:picLocks noChangeAspect="1"/>
          </p:cNvPicPr>
          <p:nvPr/>
        </p:nvPicPr>
        <p:blipFill>
          <a:blip r:embed="rId10"/>
          <a:stretch>
            <a:fillRect/>
          </a:stretch>
        </p:blipFill>
        <p:spPr>
          <a:xfrm>
            <a:off x="6543464" y="4860089"/>
            <a:ext cx="2439461" cy="1624970"/>
          </a:xfrm>
          <a:prstGeom prst="rect">
            <a:avLst/>
          </a:prstGeom>
        </p:spPr>
      </p:pic>
      <p:pic>
        <p:nvPicPr>
          <p:cNvPr id="13" name="תמונה 12">
            <a:extLst>
              <a:ext uri="{FF2B5EF4-FFF2-40B4-BE49-F238E27FC236}">
                <a16:creationId xmlns:a16="http://schemas.microsoft.com/office/drawing/2014/main" id="{500DA94A-CD15-46F6-AB6A-7DC996DE1FC6}"/>
              </a:ext>
            </a:extLst>
          </p:cNvPr>
          <p:cNvPicPr>
            <a:picLocks noChangeAspect="1"/>
          </p:cNvPicPr>
          <p:nvPr/>
        </p:nvPicPr>
        <p:blipFill>
          <a:blip r:embed="rId11"/>
          <a:stretch>
            <a:fillRect/>
          </a:stretch>
        </p:blipFill>
        <p:spPr>
          <a:xfrm>
            <a:off x="9406402" y="2563892"/>
            <a:ext cx="2104846" cy="1577549"/>
          </a:xfrm>
          <a:prstGeom prst="rect">
            <a:avLst/>
          </a:prstGeom>
        </p:spPr>
      </p:pic>
      <p:pic>
        <p:nvPicPr>
          <p:cNvPr id="14" name="תמונה 13">
            <a:extLst>
              <a:ext uri="{FF2B5EF4-FFF2-40B4-BE49-F238E27FC236}">
                <a16:creationId xmlns:a16="http://schemas.microsoft.com/office/drawing/2014/main" id="{1F9C4DBB-E8B4-47F8-8D69-AC204728D457}"/>
              </a:ext>
            </a:extLst>
          </p:cNvPr>
          <p:cNvPicPr>
            <a:picLocks noChangeAspect="1"/>
          </p:cNvPicPr>
          <p:nvPr/>
        </p:nvPicPr>
        <p:blipFill>
          <a:blip r:embed="rId12"/>
          <a:stretch>
            <a:fillRect/>
          </a:stretch>
        </p:blipFill>
        <p:spPr>
          <a:xfrm>
            <a:off x="9406402" y="4902628"/>
            <a:ext cx="2735768" cy="1539893"/>
          </a:xfrm>
          <a:prstGeom prst="rect">
            <a:avLst/>
          </a:prstGeom>
        </p:spPr>
      </p:pic>
    </p:spTree>
    <p:extLst>
      <p:ext uri="{BB962C8B-B14F-4D97-AF65-F5344CB8AC3E}">
        <p14:creationId xmlns:p14="http://schemas.microsoft.com/office/powerpoint/2010/main" val="126641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28B9E08-769B-426A-8C25-5F50D11C7B9E}"/>
              </a:ext>
            </a:extLst>
          </p:cNvPr>
          <p:cNvPicPr>
            <a:picLocks noChangeAspect="1"/>
          </p:cNvPicPr>
          <p:nvPr/>
        </p:nvPicPr>
        <p:blipFill>
          <a:blip r:embed="rId2"/>
          <a:stretch>
            <a:fillRect/>
          </a:stretch>
        </p:blipFill>
        <p:spPr>
          <a:xfrm>
            <a:off x="167328" y="129080"/>
            <a:ext cx="3028813" cy="2019209"/>
          </a:xfrm>
          <a:prstGeom prst="rect">
            <a:avLst/>
          </a:prstGeom>
        </p:spPr>
      </p:pic>
      <p:sp>
        <p:nvSpPr>
          <p:cNvPr id="6" name="מלבן 5">
            <a:extLst>
              <a:ext uri="{FF2B5EF4-FFF2-40B4-BE49-F238E27FC236}">
                <a16:creationId xmlns:a16="http://schemas.microsoft.com/office/drawing/2014/main" id="{65361188-8D04-4E50-9CFB-84B11046D288}"/>
              </a:ext>
            </a:extLst>
          </p:cNvPr>
          <p:cNvSpPr/>
          <p:nvPr/>
        </p:nvSpPr>
        <p:spPr>
          <a:xfrm>
            <a:off x="4218432" y="2631454"/>
            <a:ext cx="6096000" cy="2308324"/>
          </a:xfrm>
          <a:prstGeom prst="rect">
            <a:avLst/>
          </a:prstGeom>
        </p:spPr>
        <p:txBody>
          <a:bodyPr>
            <a:spAutoFit/>
          </a:bodyPr>
          <a:lstStyle/>
          <a:p>
            <a:pPr algn="r" rtl="1"/>
            <a:r>
              <a:rPr lang="he-IL" dirty="0">
                <a:solidFill>
                  <a:srgbClr val="333333"/>
                </a:solidFill>
                <a:latin typeface="Assistant"/>
              </a:rPr>
              <a:t>כלי דיגיטלי המאפשר להעשיר וליצור הנעה לתהליך ההוראה והלמידה על ידי חשיפה של מידע החבוי בתוך תמונות. ניתן להשתמש בכלים אלה כפתיחה מעניינת לשיעור כאשר בכל חלק של תמונה מסתתר מידע נוסף אשר מעורר עניין וסקרנות להמשך. </a:t>
            </a:r>
            <a:r>
              <a:rPr lang="en-US" dirty="0" err="1">
                <a:solidFill>
                  <a:srgbClr val="333333"/>
                </a:solidFill>
                <a:latin typeface="Assistant"/>
              </a:rPr>
              <a:t>Thinglink</a:t>
            </a:r>
            <a:r>
              <a:rPr lang="en-US" dirty="0">
                <a:solidFill>
                  <a:srgbClr val="333333"/>
                </a:solidFill>
                <a:latin typeface="Assistant"/>
              </a:rPr>
              <a:t> </a:t>
            </a:r>
            <a:r>
              <a:rPr lang="he-IL" dirty="0">
                <a:solidFill>
                  <a:srgbClr val="333333"/>
                </a:solidFill>
                <a:latin typeface="Assistant"/>
              </a:rPr>
              <a:t>מאפשר להכין תמונה אינטראקטיבית עם קישורים לטקסט, תמונות וסרטונים. את התמונה תוכלו לשתף בעזרת קישור ולהוסיף לאתר.</a:t>
            </a:r>
          </a:p>
          <a:p>
            <a:pPr rtl="1"/>
            <a:r>
              <a:rPr lang="he-IL" dirty="0">
                <a:solidFill>
                  <a:srgbClr val="333333"/>
                </a:solidFill>
                <a:latin typeface="Assistant"/>
              </a:rPr>
              <a:t> </a:t>
            </a:r>
            <a:endParaRPr lang="he-IL" b="0" i="0" u="none" strike="noStrike" dirty="0">
              <a:solidFill>
                <a:srgbClr val="333333"/>
              </a:solidFill>
              <a:effectLst/>
              <a:latin typeface="Assistant"/>
            </a:endParaRPr>
          </a:p>
        </p:txBody>
      </p:sp>
    </p:spTree>
    <p:extLst>
      <p:ext uri="{BB962C8B-B14F-4D97-AF65-F5344CB8AC3E}">
        <p14:creationId xmlns:p14="http://schemas.microsoft.com/office/powerpoint/2010/main" val="167250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8C5BA9-2B18-4B82-A93B-1BA6F516609A}"/>
              </a:ext>
            </a:extLst>
          </p:cNvPr>
          <p:cNvSpPr>
            <a:spLocks noGrp="1"/>
          </p:cNvSpPr>
          <p:nvPr>
            <p:ph type="title"/>
          </p:nvPr>
        </p:nvSpPr>
        <p:spPr>
          <a:xfrm>
            <a:off x="841248" y="5529884"/>
            <a:ext cx="5802656" cy="1096331"/>
          </a:xfrm>
        </p:spPr>
        <p:txBody>
          <a:bodyPr>
            <a:normAutofit/>
          </a:bodyPr>
          <a:lstStyle/>
          <a:p>
            <a:r>
              <a:rPr lang="he-IL" sz="4000">
                <a:solidFill>
                  <a:srgbClr val="303030"/>
                </a:solidFill>
              </a:rPr>
              <a:t>גלגל השמות</a:t>
            </a:r>
          </a:p>
        </p:txBody>
      </p:sp>
      <p:pic>
        <p:nvPicPr>
          <p:cNvPr id="4" name="תמונה 3">
            <a:extLst>
              <a:ext uri="{FF2B5EF4-FFF2-40B4-BE49-F238E27FC236}">
                <a16:creationId xmlns:a16="http://schemas.microsoft.com/office/drawing/2014/main" id="{B9F7FCFE-1F60-4C13-BA5A-E6B358B0C128}"/>
              </a:ext>
            </a:extLst>
          </p:cNvPr>
          <p:cNvPicPr>
            <a:picLocks noChangeAspect="1"/>
          </p:cNvPicPr>
          <p:nvPr/>
        </p:nvPicPr>
        <p:blipFill rotWithShape="1">
          <a:blip r:embed="rId2"/>
          <a:srcRect l="5067" r="23309"/>
          <a:stretch/>
        </p:blipFill>
        <p:spPr>
          <a:xfrm>
            <a:off x="1296664" y="764799"/>
            <a:ext cx="6049941" cy="4350110"/>
          </a:xfrm>
          <a:prstGeom prst="rect">
            <a:avLst/>
          </a:prstGeom>
        </p:spPr>
      </p:pic>
      <p:sp>
        <p:nvSpPr>
          <p:cNvPr id="6" name="אליפסה 5">
            <a:extLst>
              <a:ext uri="{FF2B5EF4-FFF2-40B4-BE49-F238E27FC236}">
                <a16:creationId xmlns:a16="http://schemas.microsoft.com/office/drawing/2014/main" id="{F17A3F36-7F48-4835-A152-96763AC9EF84}"/>
              </a:ext>
            </a:extLst>
          </p:cNvPr>
          <p:cNvSpPr/>
          <p:nvPr/>
        </p:nvSpPr>
        <p:spPr>
          <a:xfrm>
            <a:off x="8951976" y="1444752"/>
            <a:ext cx="2007534" cy="1147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a:solidFill>
                  <a:srgbClr val="FF00FF"/>
                </a:solidFill>
                <a:effectLst>
                  <a:outerShdw blurRad="38100" dist="38100" dir="2700000" algn="tl">
                    <a:srgbClr val="000000">
                      <a:alpha val="43137"/>
                    </a:srgbClr>
                  </a:outerShdw>
                </a:effectLst>
              </a:rPr>
              <a:t>מדריך מצגת</a:t>
            </a:r>
            <a:endParaRPr lang="en-US" sz="2400"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352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9F7FCFE-1F60-4C13-BA5A-E6B358B0C128}"/>
              </a:ext>
            </a:extLst>
          </p:cNvPr>
          <p:cNvPicPr>
            <a:picLocks noChangeAspect="1"/>
          </p:cNvPicPr>
          <p:nvPr/>
        </p:nvPicPr>
        <p:blipFill rotWithShape="1">
          <a:blip r:embed="rId2"/>
          <a:srcRect l="5067" r="23309"/>
          <a:stretch/>
        </p:blipFill>
        <p:spPr>
          <a:xfrm>
            <a:off x="269211" y="205758"/>
            <a:ext cx="2399072" cy="1725013"/>
          </a:xfrm>
          <a:prstGeom prst="rect">
            <a:avLst/>
          </a:prstGeom>
        </p:spPr>
      </p:pic>
      <p:sp>
        <p:nvSpPr>
          <p:cNvPr id="9" name="מלבן 8">
            <a:extLst>
              <a:ext uri="{FF2B5EF4-FFF2-40B4-BE49-F238E27FC236}">
                <a16:creationId xmlns:a16="http://schemas.microsoft.com/office/drawing/2014/main" id="{344B2D38-E651-40BB-8407-D5874460E7DF}"/>
              </a:ext>
            </a:extLst>
          </p:cNvPr>
          <p:cNvSpPr/>
          <p:nvPr/>
        </p:nvSpPr>
        <p:spPr>
          <a:xfrm>
            <a:off x="3081528" y="2522160"/>
            <a:ext cx="7708392" cy="2031325"/>
          </a:xfrm>
          <a:prstGeom prst="rect">
            <a:avLst/>
          </a:prstGeom>
        </p:spPr>
        <p:txBody>
          <a:bodyPr wrap="square">
            <a:spAutoFit/>
          </a:bodyPr>
          <a:lstStyle/>
          <a:p>
            <a:endParaRPr lang="he-IL" dirty="0"/>
          </a:p>
          <a:p>
            <a:endParaRPr lang="he-IL" dirty="0"/>
          </a:p>
          <a:p>
            <a:pPr algn="r"/>
            <a:r>
              <a:rPr lang="he-IL" dirty="0"/>
              <a:t>אפשרות לניסוח הודעה שתופיע בסיום סיבוב הגלגל (למשל: יש לנו מנצח!)</a:t>
            </a:r>
          </a:p>
          <a:p>
            <a:pPr algn="r"/>
            <a:r>
              <a:rPr lang="he-IL" dirty="0"/>
              <a:t>אפשרות להוספת תמונה שתופיע במרכז הגלגל</a:t>
            </a:r>
          </a:p>
          <a:p>
            <a:pPr algn="r"/>
            <a:r>
              <a:rPr lang="he-IL" dirty="0"/>
              <a:t>אפשרות להגריל טקסט / תמונות / טקסט + תמונה</a:t>
            </a:r>
          </a:p>
          <a:p>
            <a:pPr algn="r"/>
            <a:r>
              <a:rPr lang="he-IL" dirty="0"/>
              <a:t>יצירת חשבון ושמירת הגלגלים לצורך שימוש עתידי, כולל אפשרות לביצוע שינויים ושמירה כגלגל חדש.</a:t>
            </a:r>
            <a:endParaRPr lang="en-US" dirty="0"/>
          </a:p>
        </p:txBody>
      </p:sp>
      <p:sp>
        <p:nvSpPr>
          <p:cNvPr id="10" name="מלבן 9">
            <a:extLst>
              <a:ext uri="{FF2B5EF4-FFF2-40B4-BE49-F238E27FC236}">
                <a16:creationId xmlns:a16="http://schemas.microsoft.com/office/drawing/2014/main" id="{BCB72ACB-A35C-4D3F-A22D-612825397F00}"/>
              </a:ext>
            </a:extLst>
          </p:cNvPr>
          <p:cNvSpPr/>
          <p:nvPr/>
        </p:nvSpPr>
        <p:spPr>
          <a:xfrm>
            <a:off x="7445547" y="1488686"/>
            <a:ext cx="3207929" cy="369332"/>
          </a:xfrm>
          <a:prstGeom prst="rect">
            <a:avLst/>
          </a:prstGeom>
        </p:spPr>
        <p:txBody>
          <a:bodyPr wrap="none">
            <a:spAutoFit/>
          </a:bodyPr>
          <a:lstStyle/>
          <a:p>
            <a:r>
              <a:rPr lang="en-US" b="1" dirty="0">
                <a:solidFill>
                  <a:srgbClr val="C83746"/>
                </a:solidFill>
                <a:latin typeface="inherit"/>
                <a:hlinkClick r:id="rId3"/>
              </a:rPr>
              <a:t>Wheel Of Names</a:t>
            </a:r>
            <a:r>
              <a:rPr lang="en-US" b="1" dirty="0">
                <a:solidFill>
                  <a:srgbClr val="333333"/>
                </a:solidFill>
                <a:latin typeface="Tahoma" panose="020B0604030504040204" pitchFamily="34" charset="0"/>
              </a:rPr>
              <a:t> – </a:t>
            </a:r>
            <a:r>
              <a:rPr lang="he-IL" b="1" dirty="0">
                <a:solidFill>
                  <a:srgbClr val="333333"/>
                </a:solidFill>
                <a:latin typeface="Tahoma" panose="020B0604030504040204" pitchFamily="34" charset="0"/>
              </a:rPr>
              <a:t>גלגל הגרלה</a:t>
            </a:r>
            <a:endParaRPr lang="en-US" dirty="0"/>
          </a:p>
        </p:txBody>
      </p:sp>
    </p:spTree>
    <p:extLst>
      <p:ext uri="{BB962C8B-B14F-4D97-AF65-F5344CB8AC3E}">
        <p14:creationId xmlns:p14="http://schemas.microsoft.com/office/powerpoint/2010/main" val="104196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FD2241-960E-44E7-8B71-0A5F4C287E76}"/>
              </a:ext>
            </a:extLst>
          </p:cNvPr>
          <p:cNvSpPr>
            <a:spLocks noGrp="1"/>
          </p:cNvSpPr>
          <p:nvPr>
            <p:ph type="title"/>
          </p:nvPr>
        </p:nvSpPr>
        <p:spPr/>
        <p:txBody>
          <a:bodyPr/>
          <a:lstStyle/>
          <a:p>
            <a:r>
              <a:rPr lang="en-US" dirty="0"/>
              <a:t>liveworksheets</a:t>
            </a:r>
            <a:endParaRPr lang="he-IL" dirty="0"/>
          </a:p>
        </p:txBody>
      </p:sp>
      <p:sp>
        <p:nvSpPr>
          <p:cNvPr id="3" name="מציין מיקום תוכן 2">
            <a:extLst>
              <a:ext uri="{FF2B5EF4-FFF2-40B4-BE49-F238E27FC236}">
                <a16:creationId xmlns:a16="http://schemas.microsoft.com/office/drawing/2014/main" id="{08C84A1C-8337-4C34-A8E4-F09C837EA991}"/>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13F4DD4F-6D73-47F9-8CC7-D0A2096AAF17}"/>
              </a:ext>
            </a:extLst>
          </p:cNvPr>
          <p:cNvPicPr>
            <a:picLocks noChangeAspect="1"/>
          </p:cNvPicPr>
          <p:nvPr/>
        </p:nvPicPr>
        <p:blipFill>
          <a:blip r:embed="rId2"/>
          <a:stretch>
            <a:fillRect/>
          </a:stretch>
        </p:blipFill>
        <p:spPr>
          <a:xfrm>
            <a:off x="2022403" y="1471549"/>
            <a:ext cx="8147194" cy="4582797"/>
          </a:xfrm>
          <a:prstGeom prst="rect">
            <a:avLst/>
          </a:prstGeom>
        </p:spPr>
      </p:pic>
    </p:spTree>
    <p:extLst>
      <p:ext uri="{BB962C8B-B14F-4D97-AF65-F5344CB8AC3E}">
        <p14:creationId xmlns:p14="http://schemas.microsoft.com/office/powerpoint/2010/main" val="143138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489DD1-D2A8-4F8D-84D9-118F82FB4AC7}"/>
              </a:ext>
            </a:extLst>
          </p:cNvPr>
          <p:cNvSpPr>
            <a:spLocks noGrp="1"/>
          </p:cNvSpPr>
          <p:nvPr>
            <p:ph type="title"/>
          </p:nvPr>
        </p:nvSpPr>
        <p:spPr/>
        <p:txBody>
          <a:bodyPr/>
          <a:lstStyle/>
          <a:p>
            <a:r>
              <a:rPr lang="he-IL" dirty="0" err="1"/>
              <a:t>פדלט</a:t>
            </a:r>
            <a:endParaRPr lang="he-IL" dirty="0"/>
          </a:p>
        </p:txBody>
      </p:sp>
      <p:sp>
        <p:nvSpPr>
          <p:cNvPr id="3" name="מציין מיקום תוכן 2">
            <a:extLst>
              <a:ext uri="{FF2B5EF4-FFF2-40B4-BE49-F238E27FC236}">
                <a16:creationId xmlns:a16="http://schemas.microsoft.com/office/drawing/2014/main" id="{B6E35A5C-1986-4353-8079-DD530880A07A}"/>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5F5B399D-3856-4DAD-838D-FD24D045441F}"/>
              </a:ext>
            </a:extLst>
          </p:cNvPr>
          <p:cNvPicPr>
            <a:picLocks noChangeAspect="1"/>
          </p:cNvPicPr>
          <p:nvPr/>
        </p:nvPicPr>
        <p:blipFill>
          <a:blip r:embed="rId2"/>
          <a:stretch>
            <a:fillRect/>
          </a:stretch>
        </p:blipFill>
        <p:spPr>
          <a:xfrm>
            <a:off x="3140945" y="1212709"/>
            <a:ext cx="5910109" cy="4432582"/>
          </a:xfrm>
          <a:prstGeom prst="rect">
            <a:avLst/>
          </a:prstGeom>
        </p:spPr>
      </p:pic>
    </p:spTree>
    <p:extLst>
      <p:ext uri="{BB962C8B-B14F-4D97-AF65-F5344CB8AC3E}">
        <p14:creationId xmlns:p14="http://schemas.microsoft.com/office/powerpoint/2010/main" val="142044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כותרת 1">
            <a:extLst>
              <a:ext uri="{FF2B5EF4-FFF2-40B4-BE49-F238E27FC236}">
                <a16:creationId xmlns:a16="http://schemas.microsoft.com/office/drawing/2014/main" id="{779B1D5C-0728-4A5F-94AB-E9551E4B2E4C}"/>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endParaRPr lang="en-US" sz="5000"/>
          </a:p>
        </p:txBody>
      </p:sp>
      <p:sp>
        <p:nvSpPr>
          <p:cNvPr id="13" name="Rectangle 12">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ציין מיקום תוכן 3" descr="תמונה שמכילה ציור&#10;&#10;התיאור נוצר באופן אוטומטי">
            <a:extLst>
              <a:ext uri="{FF2B5EF4-FFF2-40B4-BE49-F238E27FC236}">
                <a16:creationId xmlns:a16="http://schemas.microsoft.com/office/drawing/2014/main" id="{B0BD4189-9E0B-47C7-92B7-D590CDE8ADB8}"/>
              </a:ext>
            </a:extLst>
          </p:cNvPr>
          <p:cNvPicPr>
            <a:picLocks noGrp="1" noChangeAspect="1"/>
          </p:cNvPicPr>
          <p:nvPr>
            <p:ph idx="1"/>
          </p:nvPr>
        </p:nvPicPr>
        <p:blipFill rotWithShape="1">
          <a:blip r:embed="rId4"/>
          <a:srcRect r="516"/>
          <a:stretch/>
        </p:blipFill>
        <p:spPr>
          <a:xfrm>
            <a:off x="-1078" y="3076855"/>
            <a:ext cx="12188952" cy="3118224"/>
          </a:xfrm>
          <a:prstGeom prst="rect">
            <a:avLst/>
          </a:prstGeom>
        </p:spPr>
      </p:pic>
      <p:sp>
        <p:nvSpPr>
          <p:cNvPr id="15" name="Rectangle 14">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72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B0BD4189-9E0B-47C7-92B7-D590CDE8ADB8}"/>
              </a:ext>
            </a:extLst>
          </p:cNvPr>
          <p:cNvPicPr>
            <a:picLocks noGrp="1" noChangeAspect="1"/>
          </p:cNvPicPr>
          <p:nvPr>
            <p:ph idx="1"/>
          </p:nvPr>
        </p:nvPicPr>
        <p:blipFill rotWithShape="1">
          <a:blip r:embed="rId2"/>
          <a:srcRect r="516"/>
          <a:stretch/>
        </p:blipFill>
        <p:spPr>
          <a:xfrm>
            <a:off x="7405709" y="331776"/>
            <a:ext cx="4488836" cy="1148351"/>
          </a:xfrm>
          <a:prstGeom prst="rect">
            <a:avLst/>
          </a:prstGeom>
        </p:spPr>
      </p:pic>
      <p:sp>
        <p:nvSpPr>
          <p:cNvPr id="3" name="מלבן 2">
            <a:extLst>
              <a:ext uri="{FF2B5EF4-FFF2-40B4-BE49-F238E27FC236}">
                <a16:creationId xmlns:a16="http://schemas.microsoft.com/office/drawing/2014/main" id="{7FD49FD2-8F85-4267-9E59-13C88DEF9A32}"/>
              </a:ext>
            </a:extLst>
          </p:cNvPr>
          <p:cNvSpPr/>
          <p:nvPr/>
        </p:nvSpPr>
        <p:spPr>
          <a:xfrm>
            <a:off x="1726692" y="2478685"/>
            <a:ext cx="8738616" cy="2308324"/>
          </a:xfrm>
          <a:prstGeom prst="rect">
            <a:avLst/>
          </a:prstGeom>
        </p:spPr>
        <p:txBody>
          <a:bodyPr wrap="square">
            <a:spAutoFit/>
          </a:bodyPr>
          <a:lstStyle/>
          <a:p>
            <a:pPr algn="r"/>
            <a:r>
              <a:rPr lang="he-IL" sz="2400" dirty="0" err="1">
                <a:solidFill>
                  <a:srgbClr val="333333"/>
                </a:solidFill>
                <a:latin typeface="-apple-system"/>
              </a:rPr>
              <a:t>המוודל</a:t>
            </a:r>
            <a:r>
              <a:rPr lang="he-IL" sz="2400" dirty="0">
                <a:solidFill>
                  <a:srgbClr val="333333"/>
                </a:solidFill>
                <a:latin typeface="-apple-system"/>
              </a:rPr>
              <a:t> מחובר למערכת </a:t>
            </a:r>
            <a:r>
              <a:rPr lang="he-IL" sz="2400" dirty="0" err="1">
                <a:solidFill>
                  <a:srgbClr val="333333"/>
                </a:solidFill>
                <a:latin typeface="-apple-system"/>
              </a:rPr>
              <a:t>משו"ב</a:t>
            </a:r>
            <a:r>
              <a:rPr lang="he-IL" sz="2400" dirty="0">
                <a:solidFill>
                  <a:srgbClr val="333333"/>
                </a:solidFill>
                <a:latin typeface="-apple-system"/>
              </a:rPr>
              <a:t>, ולכן נפתחים באופן אוטומטי מרחבי לימוד (קורסים) לפי קבוצות הלימוד הקיימות במערכת </a:t>
            </a:r>
            <a:r>
              <a:rPr lang="he-IL" sz="2400" dirty="0" err="1">
                <a:solidFill>
                  <a:srgbClr val="333333"/>
                </a:solidFill>
                <a:latin typeface="-apple-system"/>
              </a:rPr>
              <a:t>משו"ב</a:t>
            </a:r>
            <a:r>
              <a:rPr lang="he-IL" sz="2400" dirty="0">
                <a:solidFill>
                  <a:srgbClr val="333333"/>
                </a:solidFill>
                <a:latin typeface="-apple-system"/>
              </a:rPr>
              <a:t>, וכן מרחבי לימוד לפי כיתות האם.</a:t>
            </a:r>
          </a:p>
          <a:p>
            <a:pPr algn="r"/>
            <a:r>
              <a:rPr lang="he-IL" sz="2400" dirty="0">
                <a:solidFill>
                  <a:srgbClr val="333333"/>
                </a:solidFill>
                <a:latin typeface="-apple-system"/>
              </a:rPr>
              <a:t>הכניסה לסביבות אלו היא רק למורים והתלמידים וכל אחד מהם יכול להיכנס רק למרחבי הלימוד (קורסים) שאליהם הוא רשום (הורים לא יכולים להיכנס למערכת </a:t>
            </a:r>
            <a:r>
              <a:rPr lang="he-IL" sz="2400" dirty="0" err="1">
                <a:solidFill>
                  <a:srgbClr val="333333"/>
                </a:solidFill>
                <a:latin typeface="-apple-system"/>
              </a:rPr>
              <a:t>המוודל</a:t>
            </a:r>
            <a:r>
              <a:rPr lang="he-IL" sz="2400" dirty="0">
                <a:solidFill>
                  <a:srgbClr val="333333"/>
                </a:solidFill>
                <a:latin typeface="-apple-system"/>
              </a:rPr>
              <a:t> של בית הספר!).</a:t>
            </a:r>
            <a:endParaRPr lang="he-IL" sz="2400" b="0" i="0" dirty="0">
              <a:solidFill>
                <a:srgbClr val="333333"/>
              </a:solidFill>
              <a:effectLst/>
              <a:latin typeface="-apple-system"/>
            </a:endParaRPr>
          </a:p>
        </p:txBody>
      </p:sp>
    </p:spTree>
    <p:extLst>
      <p:ext uri="{BB962C8B-B14F-4D97-AF65-F5344CB8AC3E}">
        <p14:creationId xmlns:p14="http://schemas.microsoft.com/office/powerpoint/2010/main" val="398438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B2F8D5-EA2A-4CA5-BDD3-CC8F824F6D06}"/>
              </a:ext>
            </a:extLst>
          </p:cNvPr>
          <p:cNvSpPr>
            <a:spLocks noGrp="1"/>
          </p:cNvSpPr>
          <p:nvPr>
            <p:ph type="title"/>
          </p:nvPr>
        </p:nvSpPr>
        <p:spPr>
          <a:xfrm>
            <a:off x="8842248" y="1481328"/>
            <a:ext cx="2926080" cy="2468880"/>
          </a:xfrm>
        </p:spPr>
        <p:txBody>
          <a:bodyPr vert="horz" lIns="91440" tIns="45720" rIns="91440" bIns="45720" rtlCol="0" anchor="b">
            <a:normAutofit/>
          </a:bodyPr>
          <a:lstStyle/>
          <a:p>
            <a:pPr algn="l" rtl="0"/>
            <a:r>
              <a:rPr lang="en-US" sz="4000" dirty="0" err="1"/>
              <a:t>טופס</a:t>
            </a:r>
            <a:r>
              <a:rPr lang="en-US" sz="4000" dirty="0"/>
              <a:t> </a:t>
            </a:r>
            <a:r>
              <a:rPr lang="en-US" sz="4000" dirty="0" err="1"/>
              <a:t>מקוון</a:t>
            </a:r>
            <a:endParaRPr lang="en-US" sz="4000" dirty="0"/>
          </a:p>
        </p:txBody>
      </p:sp>
      <p:pic>
        <p:nvPicPr>
          <p:cNvPr id="4" name="מציין מיקום תוכן 3">
            <a:extLst>
              <a:ext uri="{FF2B5EF4-FFF2-40B4-BE49-F238E27FC236}">
                <a16:creationId xmlns:a16="http://schemas.microsoft.com/office/drawing/2014/main" id="{D0107EBA-D639-465F-82C6-6F9A3F9A577B}"/>
              </a:ext>
            </a:extLst>
          </p:cNvPr>
          <p:cNvPicPr>
            <a:picLocks noGrp="1" noChangeAspect="1"/>
          </p:cNvPicPr>
          <p:nvPr>
            <p:ph idx="1"/>
          </p:nvPr>
        </p:nvPicPr>
        <p:blipFill rotWithShape="1">
          <a:blip r:embed="rId2"/>
          <a:srcRect l="2443" r="954"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3" name="אליפסה 2">
            <a:hlinkClick r:id="rId3"/>
            <a:extLst>
              <a:ext uri="{FF2B5EF4-FFF2-40B4-BE49-F238E27FC236}">
                <a16:creationId xmlns:a16="http://schemas.microsoft.com/office/drawing/2014/main" id="{C29CA5E6-43CB-40DE-B680-01B1DB1EB502}"/>
              </a:ext>
            </a:extLst>
          </p:cNvPr>
          <p:cNvSpPr/>
          <p:nvPr/>
        </p:nvSpPr>
        <p:spPr>
          <a:xfrm>
            <a:off x="9683496" y="1481328"/>
            <a:ext cx="1785784" cy="12672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rgbClr val="FFFF00"/>
                </a:solidFill>
                <a:effectLst>
                  <a:outerShdw blurRad="38100" dist="38100" dir="2700000" algn="tl">
                    <a:srgbClr val="000000">
                      <a:alpha val="43137"/>
                    </a:srgbClr>
                  </a:outerShdw>
                </a:effectLst>
              </a:rPr>
              <a:t>מדריך מצולם</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B2F8D5-EA2A-4CA5-BDD3-CC8F824F6D06}"/>
              </a:ext>
            </a:extLst>
          </p:cNvPr>
          <p:cNvSpPr>
            <a:spLocks noGrp="1"/>
          </p:cNvSpPr>
          <p:nvPr>
            <p:ph type="title"/>
          </p:nvPr>
        </p:nvSpPr>
        <p:spPr>
          <a:xfrm>
            <a:off x="8942832" y="454227"/>
            <a:ext cx="2926080" cy="722376"/>
          </a:xfrm>
        </p:spPr>
        <p:txBody>
          <a:bodyPr vert="horz" lIns="91440" tIns="45720" rIns="91440" bIns="45720" rtlCol="0" anchor="b">
            <a:normAutofit/>
          </a:bodyPr>
          <a:lstStyle/>
          <a:p>
            <a:pPr algn="l" rtl="0"/>
            <a:r>
              <a:rPr lang="en-US" sz="4000" dirty="0" err="1"/>
              <a:t>טופס</a:t>
            </a:r>
            <a:r>
              <a:rPr lang="en-US" sz="4000" dirty="0"/>
              <a:t> </a:t>
            </a:r>
            <a:r>
              <a:rPr lang="en-US" sz="4000" dirty="0" err="1"/>
              <a:t>מקוון</a:t>
            </a:r>
            <a:endParaRPr lang="en-US" sz="4000" dirty="0"/>
          </a:p>
        </p:txBody>
      </p:sp>
      <p:pic>
        <p:nvPicPr>
          <p:cNvPr id="4" name="מציין מיקום תוכן 3">
            <a:extLst>
              <a:ext uri="{FF2B5EF4-FFF2-40B4-BE49-F238E27FC236}">
                <a16:creationId xmlns:a16="http://schemas.microsoft.com/office/drawing/2014/main" id="{D0107EBA-D639-465F-82C6-6F9A3F9A577B}"/>
              </a:ext>
            </a:extLst>
          </p:cNvPr>
          <p:cNvPicPr>
            <a:picLocks noGrp="1" noChangeAspect="1"/>
          </p:cNvPicPr>
          <p:nvPr>
            <p:ph idx="1"/>
          </p:nvPr>
        </p:nvPicPr>
        <p:blipFill rotWithShape="1">
          <a:blip r:embed="rId2"/>
          <a:srcRect l="2443" r="954" b="1"/>
          <a:stretch/>
        </p:blipFill>
        <p:spPr>
          <a:xfrm>
            <a:off x="710135" y="454227"/>
            <a:ext cx="2295015" cy="157981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מלבן 4">
            <a:extLst>
              <a:ext uri="{FF2B5EF4-FFF2-40B4-BE49-F238E27FC236}">
                <a16:creationId xmlns:a16="http://schemas.microsoft.com/office/drawing/2014/main" id="{AC11BE61-8E92-4D68-91E5-BFB2EDA5D9DC}"/>
              </a:ext>
            </a:extLst>
          </p:cNvPr>
          <p:cNvSpPr/>
          <p:nvPr/>
        </p:nvSpPr>
        <p:spPr>
          <a:xfrm>
            <a:off x="1179576" y="2720215"/>
            <a:ext cx="10250424" cy="1754326"/>
          </a:xfrm>
          <a:prstGeom prst="rect">
            <a:avLst/>
          </a:prstGeom>
        </p:spPr>
        <p:txBody>
          <a:bodyPr wrap="square">
            <a:spAutoFit/>
          </a:bodyPr>
          <a:lstStyle/>
          <a:p>
            <a:pPr algn="r"/>
            <a:r>
              <a:rPr lang="he-IL" dirty="0">
                <a:solidFill>
                  <a:srgbClr val="333333"/>
                </a:solidFill>
                <a:latin typeface="Assistant"/>
              </a:rPr>
              <a:t>כלי דיגיטלי המאפשר לאסוף מידע, לנהל הרשמות לאירועים, לערוך במהירות משאל קצר, ליצור בוחן כאשר ניתן להגדיר מראש את ערכי הניקוד ומתן ציונים באופן אוטומטי ולבצע פעולות רבות נוספות.</a:t>
            </a:r>
            <a:br>
              <a:rPr lang="he-IL" dirty="0"/>
            </a:br>
            <a:r>
              <a:rPr lang="he-IL" dirty="0">
                <a:solidFill>
                  <a:srgbClr val="333333"/>
                </a:solidFill>
                <a:latin typeface="Assistant"/>
              </a:rPr>
              <a:t>ניתן לעצב את הטופס מתוך מבחר גדול של עיצובים מובנים ולהוסיף לעיצוב תמונה מהאינטרנט או מהמחשב. </a:t>
            </a:r>
            <a:br>
              <a:rPr lang="he-IL" dirty="0"/>
            </a:br>
            <a:r>
              <a:rPr lang="he-IL" dirty="0">
                <a:solidFill>
                  <a:srgbClr val="333333"/>
                </a:solidFill>
                <a:latin typeface="Assistant"/>
              </a:rPr>
              <a:t>הכלי מאפשר לבחור מבין מגוון אפשרויות לשאלות, החל בשאלות אמריקאיות וכלה ברשימות נפתחות וסולם ליניארי. ניתן להוסיף לטופס תמונות וסרטוני </a:t>
            </a:r>
            <a:r>
              <a:rPr lang="en-US" dirty="0">
                <a:solidFill>
                  <a:srgbClr val="333333"/>
                </a:solidFill>
                <a:latin typeface="Assistant"/>
              </a:rPr>
              <a:t>YouTube </a:t>
            </a:r>
            <a:r>
              <a:rPr lang="he-IL" dirty="0">
                <a:solidFill>
                  <a:srgbClr val="333333"/>
                </a:solidFill>
                <a:latin typeface="Assistant"/>
              </a:rPr>
              <a:t>ולדלג בין שאלות ודפים. התגובות לסקרים נאספות באופן מסודר ואוטומטי עם מידע על תגובות בזמן אמת ותרשימים. </a:t>
            </a:r>
            <a:endParaRPr lang="en-US" dirty="0"/>
          </a:p>
        </p:txBody>
      </p:sp>
    </p:spTree>
    <p:extLst>
      <p:ext uri="{BB962C8B-B14F-4D97-AF65-F5344CB8AC3E}">
        <p14:creationId xmlns:p14="http://schemas.microsoft.com/office/powerpoint/2010/main" val="255783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7A92EB-EC1D-45FE-98FB-2F82A79AF31B}"/>
              </a:ext>
            </a:extLst>
          </p:cNvPr>
          <p:cNvSpPr>
            <a:spLocks noGrp="1"/>
          </p:cNvSpPr>
          <p:nvPr>
            <p:ph type="title"/>
          </p:nvPr>
        </p:nvSpPr>
        <p:spPr>
          <a:xfrm>
            <a:off x="7559812" y="2723322"/>
            <a:ext cx="3510355" cy="2236738"/>
          </a:xfrm>
        </p:spPr>
        <p:txBody>
          <a:bodyPr vert="horz" lIns="91440" tIns="45720" rIns="91440" bIns="45720" rtlCol="0" anchor="b">
            <a:normAutofit/>
          </a:bodyPr>
          <a:lstStyle/>
          <a:p>
            <a:pPr algn="l" rtl="0"/>
            <a:r>
              <a:rPr lang="en-US" dirty="0">
                <a:solidFill>
                  <a:srgbClr val="FFFFFF"/>
                </a:solidFill>
              </a:rPr>
              <a:t> </a:t>
            </a:r>
            <a:r>
              <a:rPr lang="en-US" dirty="0" err="1">
                <a:solidFill>
                  <a:srgbClr val="FFFFFF"/>
                </a:solidFill>
              </a:rPr>
              <a:t>quizizzחידון</a:t>
            </a:r>
            <a:r>
              <a:rPr lang="en-US" dirty="0">
                <a:solidFill>
                  <a:srgbClr val="FFFFFF"/>
                </a:solidFill>
              </a:rPr>
              <a:t> </a:t>
            </a:r>
            <a:r>
              <a:rPr lang="en-US" dirty="0" err="1">
                <a:solidFill>
                  <a:srgbClr val="FFFFFF"/>
                </a:solidFill>
              </a:rPr>
              <a:t>בכיתה</a:t>
            </a:r>
            <a:endParaRPr lang="en-US" dirty="0">
              <a:solidFill>
                <a:srgbClr val="FFFFFF"/>
              </a:solidFill>
            </a:endParaRPr>
          </a:p>
        </p:txBody>
      </p:sp>
      <p:pic>
        <p:nvPicPr>
          <p:cNvPr id="4" name="מציין מיקום תוכן 3">
            <a:extLst>
              <a:ext uri="{FF2B5EF4-FFF2-40B4-BE49-F238E27FC236}">
                <a16:creationId xmlns:a16="http://schemas.microsoft.com/office/drawing/2014/main" id="{303FE287-5D27-4A5F-9DD8-7648C2E2CCC4}"/>
              </a:ext>
            </a:extLst>
          </p:cNvPr>
          <p:cNvPicPr>
            <a:picLocks noGrp="1" noChangeAspect="1"/>
          </p:cNvPicPr>
          <p:nvPr>
            <p:ph idx="1"/>
          </p:nvPr>
        </p:nvPicPr>
        <p:blipFill rotWithShape="1">
          <a:blip r:embed="rId2"/>
          <a:srcRect t="366" r="3" b="3"/>
          <a:stretch/>
        </p:blipFill>
        <p:spPr>
          <a:xfrm>
            <a:off x="1258859" y="1120046"/>
            <a:ext cx="6887970" cy="4289236"/>
          </a:xfrm>
          <a:prstGeom prst="rect">
            <a:avLst/>
          </a:prstGeom>
        </p:spPr>
      </p:pic>
      <p:pic>
        <p:nvPicPr>
          <p:cNvPr id="3" name="תמונה 2">
            <a:hlinkClick r:id="rId3"/>
            <a:extLst>
              <a:ext uri="{FF2B5EF4-FFF2-40B4-BE49-F238E27FC236}">
                <a16:creationId xmlns:a16="http://schemas.microsoft.com/office/drawing/2014/main" id="{442C52B5-211B-4DC8-AB17-46D0664B5248}"/>
              </a:ext>
            </a:extLst>
          </p:cNvPr>
          <p:cNvPicPr>
            <a:picLocks noChangeAspect="1"/>
          </p:cNvPicPr>
          <p:nvPr/>
        </p:nvPicPr>
        <p:blipFill>
          <a:blip r:embed="rId4"/>
          <a:stretch>
            <a:fillRect/>
          </a:stretch>
        </p:blipFill>
        <p:spPr>
          <a:xfrm>
            <a:off x="8712308" y="2274100"/>
            <a:ext cx="1792379" cy="1402202"/>
          </a:xfrm>
          <a:prstGeom prst="rect">
            <a:avLst/>
          </a:prstGeom>
        </p:spPr>
      </p:pic>
    </p:spTree>
    <p:extLst>
      <p:ext uri="{BB962C8B-B14F-4D97-AF65-F5344CB8AC3E}">
        <p14:creationId xmlns:p14="http://schemas.microsoft.com/office/powerpoint/2010/main" val="338942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7A92EB-EC1D-45FE-98FB-2F82A79AF31B}"/>
              </a:ext>
            </a:extLst>
          </p:cNvPr>
          <p:cNvSpPr>
            <a:spLocks noGrp="1"/>
          </p:cNvSpPr>
          <p:nvPr>
            <p:ph type="title"/>
          </p:nvPr>
        </p:nvSpPr>
        <p:spPr>
          <a:xfrm>
            <a:off x="7559812" y="2723322"/>
            <a:ext cx="3510355" cy="2236738"/>
          </a:xfrm>
        </p:spPr>
        <p:txBody>
          <a:bodyPr vert="horz" lIns="91440" tIns="45720" rIns="91440" bIns="45720" rtlCol="0" anchor="b">
            <a:normAutofit/>
          </a:bodyPr>
          <a:lstStyle/>
          <a:p>
            <a:pPr algn="l" rtl="0"/>
            <a:endParaRPr lang="en-US" dirty="0">
              <a:solidFill>
                <a:srgbClr val="FFFFFF"/>
              </a:solidFill>
            </a:endParaRPr>
          </a:p>
        </p:txBody>
      </p:sp>
      <p:pic>
        <p:nvPicPr>
          <p:cNvPr id="4" name="מציין מיקום תוכן 3">
            <a:extLst>
              <a:ext uri="{FF2B5EF4-FFF2-40B4-BE49-F238E27FC236}">
                <a16:creationId xmlns:a16="http://schemas.microsoft.com/office/drawing/2014/main" id="{303FE287-5D27-4A5F-9DD8-7648C2E2CCC4}"/>
              </a:ext>
            </a:extLst>
          </p:cNvPr>
          <p:cNvPicPr>
            <a:picLocks noGrp="1" noChangeAspect="1"/>
          </p:cNvPicPr>
          <p:nvPr>
            <p:ph idx="1"/>
          </p:nvPr>
        </p:nvPicPr>
        <p:blipFill rotWithShape="1">
          <a:blip r:embed="rId2"/>
          <a:srcRect t="366" r="3" b="3"/>
          <a:stretch/>
        </p:blipFill>
        <p:spPr>
          <a:xfrm>
            <a:off x="264405" y="362352"/>
            <a:ext cx="3591918" cy="2236738"/>
          </a:xfrm>
          <a:prstGeom prst="rect">
            <a:avLst/>
          </a:prstGeom>
        </p:spPr>
      </p:pic>
      <p:sp>
        <p:nvSpPr>
          <p:cNvPr id="5" name="מלבן 4">
            <a:extLst>
              <a:ext uri="{FF2B5EF4-FFF2-40B4-BE49-F238E27FC236}">
                <a16:creationId xmlns:a16="http://schemas.microsoft.com/office/drawing/2014/main" id="{EBAC22F0-2C21-4488-8495-7980367A6C4F}"/>
              </a:ext>
            </a:extLst>
          </p:cNvPr>
          <p:cNvSpPr/>
          <p:nvPr/>
        </p:nvSpPr>
        <p:spPr>
          <a:xfrm>
            <a:off x="4431020" y="1891204"/>
            <a:ext cx="7236723" cy="707886"/>
          </a:xfrm>
          <a:prstGeom prst="rect">
            <a:avLst/>
          </a:prstGeom>
        </p:spPr>
        <p:txBody>
          <a:bodyPr wrap="square">
            <a:spAutoFit/>
          </a:bodyPr>
          <a:lstStyle/>
          <a:p>
            <a:pPr algn="r"/>
            <a:r>
              <a:rPr lang="he-IL" dirty="0">
                <a:solidFill>
                  <a:srgbClr val="333333"/>
                </a:solidFill>
                <a:latin typeface="Tahoma" panose="020B0604030504040204" pitchFamily="34" charset="0"/>
              </a:rPr>
              <a:t> </a:t>
            </a:r>
            <a:r>
              <a:rPr lang="he-IL" sz="2000" dirty="0">
                <a:solidFill>
                  <a:srgbClr val="333333"/>
                </a:solidFill>
                <a:latin typeface="Tahoma" panose="020B0604030504040204" pitchFamily="34" charset="0"/>
              </a:rPr>
              <a:t>כלי המאפשר יצירת חידון בכיתה בה יש לכל תלמיד (או מספר תלמידים) מכשיר המחובר לאינטרנט – טלפון נייד / </a:t>
            </a:r>
            <a:r>
              <a:rPr lang="he-IL" sz="2000" dirty="0" err="1">
                <a:solidFill>
                  <a:srgbClr val="333333"/>
                </a:solidFill>
                <a:latin typeface="Tahoma" panose="020B0604030504040204" pitchFamily="34" charset="0"/>
              </a:rPr>
              <a:t>טאבלט</a:t>
            </a:r>
            <a:r>
              <a:rPr lang="he-IL" sz="2000" dirty="0">
                <a:solidFill>
                  <a:srgbClr val="333333"/>
                </a:solidFill>
                <a:latin typeface="Tahoma" panose="020B0604030504040204" pitchFamily="34" charset="0"/>
              </a:rPr>
              <a:t> / מחשב.</a:t>
            </a:r>
            <a:endParaRPr lang="en-US" dirty="0"/>
          </a:p>
        </p:txBody>
      </p:sp>
      <p:sp>
        <p:nvSpPr>
          <p:cNvPr id="6" name="מלבן 5">
            <a:extLst>
              <a:ext uri="{FF2B5EF4-FFF2-40B4-BE49-F238E27FC236}">
                <a16:creationId xmlns:a16="http://schemas.microsoft.com/office/drawing/2014/main" id="{9BEC1C28-C474-4161-96DF-0668CE44B410}"/>
              </a:ext>
            </a:extLst>
          </p:cNvPr>
          <p:cNvSpPr/>
          <p:nvPr/>
        </p:nvSpPr>
        <p:spPr>
          <a:xfrm>
            <a:off x="1865376" y="3052967"/>
            <a:ext cx="9630909" cy="1477328"/>
          </a:xfrm>
          <a:prstGeom prst="rect">
            <a:avLst/>
          </a:prstGeom>
        </p:spPr>
        <p:txBody>
          <a:bodyPr wrap="square">
            <a:spAutoFit/>
          </a:bodyPr>
          <a:lstStyle/>
          <a:p>
            <a:pPr algn="r"/>
            <a:r>
              <a:rPr lang="he-IL" dirty="0">
                <a:solidFill>
                  <a:srgbClr val="333333"/>
                </a:solidFill>
                <a:latin typeface="Tahoma" panose="020B0604030504040204" pitchFamily="34" charset="0"/>
              </a:rPr>
              <a:t>שימו לב – המורה לא שולט בקצב התקדמות החידון – כאשר תלמיד ענה על שאלה או שתם הזמן שהוקצה לה – הוא מיד מועבר לשאלה הבאה.</a:t>
            </a:r>
          </a:p>
          <a:p>
            <a:pPr algn="r"/>
            <a:r>
              <a:rPr lang="he-IL" dirty="0">
                <a:solidFill>
                  <a:srgbClr val="333333"/>
                </a:solidFill>
                <a:latin typeface="Tahoma" panose="020B0604030504040204" pitchFamily="34" charset="0"/>
              </a:rPr>
              <a:t>בזמן המשחק יכול התלמיד לראות בסרגל העליון את קצב ההתקדמות של התלמידים האחרים במשחק.</a:t>
            </a:r>
          </a:p>
          <a:p>
            <a:pPr algn="r"/>
            <a:r>
              <a:rPr lang="he-IL" dirty="0">
                <a:solidFill>
                  <a:srgbClr val="333333"/>
                </a:solidFill>
                <a:latin typeface="Tahoma" panose="020B0604030504040204" pitchFamily="34" charset="0"/>
              </a:rPr>
              <a:t>כאשר תלמיד סיים את המענה על כל השאלות – הוא מקבל מידע על התשובות השגויות שלו (במכשיר הפרטי).</a:t>
            </a:r>
            <a:endParaRPr lang="he-IL"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135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67414AF-7568-4007-98F0-FB1F2BD3E955}"/>
              </a:ext>
            </a:extLst>
          </p:cNvPr>
          <p:cNvSpPr>
            <a:spLocks noGrp="1"/>
          </p:cNvSpPr>
          <p:nvPr>
            <p:ph type="title"/>
          </p:nvPr>
        </p:nvSpPr>
        <p:spPr/>
        <p:txBody>
          <a:bodyPr/>
          <a:lstStyle/>
          <a:p>
            <a:endParaRPr lang="he-IL"/>
          </a:p>
        </p:txBody>
      </p:sp>
      <p:pic>
        <p:nvPicPr>
          <p:cNvPr id="4" name="מציין מיקום תוכן 3" descr="תמונה שמכילה שלט&#10;&#10;התיאור נוצר באופן אוטומטי">
            <a:extLst>
              <a:ext uri="{FF2B5EF4-FFF2-40B4-BE49-F238E27FC236}">
                <a16:creationId xmlns:a16="http://schemas.microsoft.com/office/drawing/2014/main" id="{10238E05-0B32-45AA-8C17-463648013294}"/>
              </a:ext>
            </a:extLst>
          </p:cNvPr>
          <p:cNvPicPr>
            <a:picLocks noGrp="1" noChangeAspect="1"/>
          </p:cNvPicPr>
          <p:nvPr>
            <p:ph idx="1"/>
          </p:nvPr>
        </p:nvPicPr>
        <p:blipFill rotWithShape="1">
          <a:blip r:embed="rId2"/>
          <a:srcRect r="-3" b="747"/>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 name="תרשים זרימה: מסיים 2">
            <a:extLst>
              <a:ext uri="{FF2B5EF4-FFF2-40B4-BE49-F238E27FC236}">
                <a16:creationId xmlns:a16="http://schemas.microsoft.com/office/drawing/2014/main" id="{26666759-DBD6-4CF6-B12A-0CA03A3A8388}"/>
              </a:ext>
            </a:extLst>
          </p:cNvPr>
          <p:cNvSpPr/>
          <p:nvPr/>
        </p:nvSpPr>
        <p:spPr>
          <a:xfrm>
            <a:off x="6129528" y="2824589"/>
            <a:ext cx="5404104" cy="1289304"/>
          </a:xfrm>
          <a:prstGeom prst="flowChartTerminator">
            <a:avLst/>
          </a:prstGeom>
          <a:solidFill>
            <a:srgbClr val="F2A10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תרת 1">
            <a:extLst>
              <a:ext uri="{FF2B5EF4-FFF2-40B4-BE49-F238E27FC236}">
                <a16:creationId xmlns:a16="http://schemas.microsoft.com/office/drawing/2014/main" id="{C5B50A22-32E3-430D-8C61-CF3A3332586E}"/>
              </a:ext>
            </a:extLst>
          </p:cNvPr>
          <p:cNvSpPr txBox="1">
            <a:spLocks/>
          </p:cNvSpPr>
          <p:nvPr/>
        </p:nvSpPr>
        <p:spPr>
          <a:xfrm>
            <a:off x="6018870" y="2766312"/>
            <a:ext cx="5334930" cy="1147227"/>
          </a:xfrm>
          <a:prstGeom prst="rect">
            <a:avLst/>
          </a:prstGeom>
        </p:spPr>
        <p:txBody>
          <a:bodyPr vert="horz" lIns="91440" tIns="45720" rIns="91440" bIns="45720" rtlCol="0" anchor="b">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פעילויות</a:t>
            </a:r>
            <a:r>
              <a:rPr lang="en-US"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למידה</a:t>
            </a:r>
            <a:r>
              <a:rPr lang="he-IL" sz="6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מקוונות</a:t>
            </a:r>
          </a:p>
        </p:txBody>
      </p:sp>
      <p:pic>
        <p:nvPicPr>
          <p:cNvPr id="2" name="תמונה 1">
            <a:hlinkClick r:id="rId3"/>
            <a:extLst>
              <a:ext uri="{FF2B5EF4-FFF2-40B4-BE49-F238E27FC236}">
                <a16:creationId xmlns:a16="http://schemas.microsoft.com/office/drawing/2014/main" id="{61D8CD3C-1387-4B63-8CEF-5F399E4954FC}"/>
              </a:ext>
            </a:extLst>
          </p:cNvPr>
          <p:cNvPicPr>
            <a:picLocks noChangeAspect="1"/>
          </p:cNvPicPr>
          <p:nvPr/>
        </p:nvPicPr>
        <p:blipFill>
          <a:blip r:embed="rId4"/>
          <a:stretch>
            <a:fillRect/>
          </a:stretch>
        </p:blipFill>
        <p:spPr>
          <a:xfrm>
            <a:off x="9167131" y="5016805"/>
            <a:ext cx="1792379" cy="1402202"/>
          </a:xfrm>
          <a:prstGeom prst="rect">
            <a:avLst/>
          </a:prstGeom>
        </p:spPr>
      </p:pic>
    </p:spTree>
    <p:extLst>
      <p:ext uri="{BB962C8B-B14F-4D97-AF65-F5344CB8AC3E}">
        <p14:creationId xmlns:p14="http://schemas.microsoft.com/office/powerpoint/2010/main" val="2180778196"/>
      </p:ext>
    </p:extLst>
  </p:cSld>
  <p:clrMapOvr>
    <a:masterClrMapping/>
  </p:clrMapOvr>
</p:sld>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1826</TotalTime>
  <Words>739</Words>
  <Application>Microsoft Office PowerPoint</Application>
  <PresentationFormat>מסך רחב</PresentationFormat>
  <Paragraphs>54</Paragraphs>
  <Slides>24</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24</vt:i4>
      </vt:variant>
    </vt:vector>
  </HeadingPairs>
  <TitlesOfParts>
    <vt:vector size="34" baseType="lpstr">
      <vt:lpstr>-apple-system</vt:lpstr>
      <vt:lpstr>Arial</vt:lpstr>
      <vt:lpstr>Arimo</vt:lpstr>
      <vt:lpstr>Assistant</vt:lpstr>
      <vt:lpstr>Calibri</vt:lpstr>
      <vt:lpstr>Calibri Light</vt:lpstr>
      <vt:lpstr>David</vt:lpstr>
      <vt:lpstr>inherit</vt:lpstr>
      <vt:lpstr>Tahoma</vt:lpstr>
      <vt:lpstr>Office Theme</vt:lpstr>
      <vt:lpstr>כלים דיגיטליים</vt:lpstr>
      <vt:lpstr>מצגת של PowerPoint‏</vt:lpstr>
      <vt:lpstr>מצגת של PowerPoint‏</vt:lpstr>
      <vt:lpstr>מצגת של PowerPoint‏</vt:lpstr>
      <vt:lpstr>טופס מקוון</vt:lpstr>
      <vt:lpstr>טופס מקוון</vt:lpstr>
      <vt:lpstr> quizizzחידון בכיתה</vt:lpstr>
      <vt:lpstr>מצגת של PowerPoint‏</vt:lpstr>
      <vt:lpstr>מצגת של PowerPoint‏</vt:lpstr>
      <vt:lpstr>מצגת של PowerPoint‏</vt:lpstr>
      <vt:lpstr>flippty</vt:lpstr>
      <vt:lpstr>מצגת של PowerPoint‏</vt:lpstr>
      <vt:lpstr>מצגת של PowerPoint‏</vt:lpstr>
      <vt:lpstr>מצגת של PowerPoint‏</vt:lpstr>
      <vt:lpstr>wordwall</vt:lpstr>
      <vt:lpstr>מצגת של PowerPoint‏</vt:lpstr>
      <vt:lpstr>mentimeter</vt:lpstr>
      <vt:lpstr>מצגת של PowerPoint‏</vt:lpstr>
      <vt:lpstr>מצגת של PowerPoint‏</vt:lpstr>
      <vt:lpstr>מצגת של PowerPoint‏</vt:lpstr>
      <vt:lpstr>גלגל השמות</vt:lpstr>
      <vt:lpstr>מצגת של PowerPoint‏</vt:lpstr>
      <vt:lpstr>liveworksheets</vt:lpstr>
      <vt:lpstr>פדלט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כלים דיגיטליים</dc:title>
  <dc:creator>moshe m</dc:creator>
  <cp:lastModifiedBy>moshe m</cp:lastModifiedBy>
  <cp:revision>12</cp:revision>
  <dcterms:created xsi:type="dcterms:W3CDTF">2020-08-26T18:16:36Z</dcterms:created>
  <dcterms:modified xsi:type="dcterms:W3CDTF">2020-08-29T09:47:45Z</dcterms:modified>
</cp:coreProperties>
</file>