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82" r:id="rId2"/>
  </p:sldMasterIdLst>
  <p:sldIdLst>
    <p:sldId id="256" r:id="rId3"/>
    <p:sldId id="269" r:id="rId4"/>
    <p:sldId id="257" r:id="rId5"/>
    <p:sldId id="291" r:id="rId6"/>
    <p:sldId id="300" r:id="rId7"/>
    <p:sldId id="268" r:id="rId8"/>
    <p:sldId id="311" r:id="rId9"/>
    <p:sldId id="302" r:id="rId10"/>
    <p:sldId id="293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סגנון בהיר 3 - הדגשה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4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3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77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60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348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0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60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65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A9C3-DE42-45CE-9D47-C5BEE15DF7F0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E329-EB57-41ED-8533-80B63A7AD60B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810856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CE12-520B-46A9-8B7B-181EEDFA7D3F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1B41-8F6C-4D3A-9F72-0566BB16F3E0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875340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B2634-B3DB-40C5-B2B0-5225AAC6EE92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C9D1E-C33B-4736-92C9-07304FE5F613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0214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3674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27788-198C-41BE-A753-D37BF56FCE90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2689-446B-4DE2-82D4-708E6319D79E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0249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C070-F8E8-4B22-9A5B-577E78DCB69A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48697-7557-444C-A203-380006FE7EE8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9653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A309-B1A7-4DD8-BAAE-7F9123898E45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E59B-A8F4-4EEB-BCDE-D85E0C264966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88022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65B9-CAE8-4CD1-95E2-B2BB8EC11B61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ABE2-83A7-460D-BD8D-845486D544EC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39583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B5DD-8EAE-4583-B4B3-F4D7AF1A6EF7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CF8B5-75CE-41DB-8B22-3BBC766D4CC4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551521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11DCB-89C4-4C3F-B214-EA43226935F7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64023-CB13-4DDB-82DC-BEDE274E9DC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816369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5C7F-B80A-4BBC-9FFE-5E90F7BC709B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8CB8-1ED2-4334-A13E-750ED86A64AD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11028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FA335-99DD-4B1D-A13C-BA204C03B2B3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0839-FB37-49BA-AFBD-A7C22954362D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21835250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2" y="0"/>
            <a:ext cx="12134849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533" y="1588"/>
            <a:ext cx="496146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286001"/>
            <a:ext cx="8240299" cy="1470025"/>
          </a:xfrm>
        </p:spPr>
        <p:txBody>
          <a:bodyPr anchor="t"/>
          <a:lstStyle>
            <a:lvl1pPr algn="r" eaLnBrk="1" latinLnBrk="0" hangingPunct="1">
              <a:defRPr kumimoji="0" lang="ar-SA" b="1" cap="small" baseline="0">
                <a:solidFill>
                  <a:srgbClr val="003300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038600"/>
            <a:ext cx="6363371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ar-SA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eaLnBrk="1" latinLnBrk="0" hangingPunct="1">
              <a:buNone/>
              <a:defRPr kumimoji="0" lang="ar-S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144000" y="5105400"/>
            <a:ext cx="2438400" cy="990600"/>
          </a:xfrm>
        </p:spPr>
        <p:txBody>
          <a:bodyPr rtlCol="1">
            <a:normAutofit/>
          </a:bodyPr>
          <a:lstStyle>
            <a:lvl1pPr marL="0" indent="0" algn="r" eaLnBrk="1" latinLnBrk="0" hangingPunct="1">
              <a:buNone/>
              <a:defRPr kumimoji="0" lang="ar-SA" sz="2000" baseline="0"/>
            </a:lvl1pPr>
          </a:lstStyle>
          <a:p>
            <a:pPr lvl="0"/>
            <a:r>
              <a:rPr lang="he-IL" noProof="0"/>
              <a:t>לחץ על הסמל כדי להוסיף תמונה</a:t>
            </a:r>
            <a:endParaRPr lang="ar-SA" noProof="0"/>
          </a:p>
        </p:txBody>
      </p:sp>
    </p:spTree>
    <p:extLst>
      <p:ext uri="{BB962C8B-B14F-4D97-AF65-F5344CB8AC3E}">
        <p14:creationId xmlns:p14="http://schemas.microsoft.com/office/powerpoint/2010/main" val="3170379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2" y="0"/>
            <a:ext cx="12134849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1400" y="-109538"/>
            <a:ext cx="109220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69632"/>
            <a:ext cx="10769600" cy="1143000"/>
          </a:xfrm>
        </p:spPr>
        <p:txBody>
          <a:bodyPr/>
          <a:lstStyle>
            <a:lvl1pPr algn="r" eaLnBrk="1" latinLnBrk="0" hangingPunct="1">
              <a:defRPr kumimoji="0" lang="ar-SA"/>
            </a:lvl1pPr>
          </a:lstStyle>
          <a:p>
            <a:r>
              <a:rPr lang="he-IL" dirty="0"/>
              <a:t>לחץ כדי לערוך סגנון כותרת של תבנית בסיס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596413"/>
            <a:ext cx="10769600" cy="4297363"/>
          </a:xfrm>
        </p:spPr>
        <p:txBody>
          <a:bodyPr>
            <a:normAutofit/>
          </a:bodyPr>
          <a:lstStyle>
            <a:lvl1pPr algn="r" eaLnBrk="1" latinLnBrk="0" hangingPunct="1">
              <a:defRPr kumimoji="0" lang="ar-SA" sz="3200">
                <a:latin typeface="+mn-lt"/>
              </a:defRPr>
            </a:lvl1pPr>
            <a:lvl2pPr algn="r" eaLnBrk="1" latinLnBrk="0" hangingPunct="1">
              <a:defRPr kumimoji="0" lang="ar-SA" sz="2800">
                <a:latin typeface="+mn-lt"/>
              </a:defRPr>
            </a:lvl2pPr>
            <a:lvl3pPr algn="r" eaLnBrk="1" latinLnBrk="0" hangingPunct="1">
              <a:defRPr kumimoji="0" lang="ar-SA" sz="2400">
                <a:latin typeface="+mn-lt"/>
              </a:defRPr>
            </a:lvl3pPr>
            <a:lvl4pPr algn="r" eaLnBrk="1" latinLnBrk="0" hangingPunct="1">
              <a:defRPr kumimoji="0" lang="ar-SA" sz="2400">
                <a:latin typeface="+mn-lt"/>
              </a:defRPr>
            </a:lvl4pPr>
            <a:lvl5pPr algn="r" eaLnBrk="1" latinLnBrk="0" hangingPunct="1">
              <a:defRPr kumimoji="0" lang="ar-SA" sz="2400">
                <a:latin typeface="+mn-lt"/>
              </a:defRPr>
            </a:lvl5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4901-AF6A-4B40-92B4-F9926CA4A582}" type="datetime8">
              <a:rPr lang="ar-SA"/>
              <a:pPr>
                <a:defRPr/>
              </a:pPr>
              <a:t>15 كانون الثاني، 20</a:t>
            </a:fld>
            <a:endParaRPr lang="ar-S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FE2A2-2C62-4FBB-B559-A02689667351}" type="slidenum">
              <a:rPr lang="ar-SA" altLang="he-IL"/>
              <a:pPr>
                <a:defRPr/>
              </a:pPr>
              <a:t>‹#›</a:t>
            </a:fld>
            <a:endParaRPr lang="ar-SA" altLang="he-IL"/>
          </a:p>
        </p:txBody>
      </p:sp>
    </p:spTree>
    <p:extLst>
      <p:ext uri="{BB962C8B-B14F-4D97-AF65-F5344CB8AC3E}">
        <p14:creationId xmlns:p14="http://schemas.microsoft.com/office/powerpoint/2010/main" val="3521209366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9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7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7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96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0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2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17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0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A175E8-6512-411A-8EF9-AF28A58B32A8}" type="datetimeFigureOut">
              <a:rPr lang="he-IL"/>
              <a:pPr>
                <a:defRPr/>
              </a:pPr>
              <a:t>י"ח/טבת/תש"פ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36CE86-DF4B-44E5-A1FE-F7F685DCC14A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96272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לקראת המעבר לתיכון </a:t>
            </a:r>
            <a:b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שנה"ל תשפ"א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79" y="104068"/>
            <a:ext cx="2414343" cy="735168"/>
          </a:xfrm>
          <a:prstGeom prst="rect">
            <a:avLst/>
          </a:prstGeom>
        </p:spPr>
      </p:pic>
      <p:pic>
        <p:nvPicPr>
          <p:cNvPr id="5" name="תמונה 1" descr="logo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616" y="252369"/>
            <a:ext cx="1106300" cy="103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827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כותרת 1"/>
          <p:cNvSpPr>
            <a:spLocks noGrp="1"/>
          </p:cNvSpPr>
          <p:nvPr>
            <p:ph type="title"/>
          </p:nvPr>
        </p:nvSpPr>
        <p:spPr>
          <a:xfrm>
            <a:off x="2286000" y="269875"/>
            <a:ext cx="8077200" cy="1143000"/>
          </a:xfrm>
        </p:spPr>
        <p:txBody>
          <a:bodyPr/>
          <a:lstStyle/>
          <a:p>
            <a:endParaRPr lang="he-IL" altLang="he-IL"/>
          </a:p>
        </p:txBody>
      </p:sp>
      <p:sp>
        <p:nvSpPr>
          <p:cNvPr id="18435" name="מציין מיקום תוכן 2"/>
          <p:cNvSpPr>
            <a:spLocks noGrp="1"/>
          </p:cNvSpPr>
          <p:nvPr>
            <p:ph idx="1"/>
          </p:nvPr>
        </p:nvSpPr>
        <p:spPr>
          <a:xfrm>
            <a:off x="2286000" y="1597026"/>
            <a:ext cx="8077200" cy="4297363"/>
          </a:xfrm>
        </p:spPr>
        <p:txBody>
          <a:bodyPr/>
          <a:lstStyle/>
          <a:p>
            <a:endParaRPr lang="he-IL" altLang="he-IL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1" y="142876"/>
            <a:ext cx="9803565" cy="657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6000159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9" y="238125"/>
            <a:ext cx="9654424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0240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58" y="238125"/>
            <a:ext cx="9437855" cy="659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8950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5426"/>
            <a:ext cx="9361489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1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2592925" y="276726"/>
            <a:ext cx="8911687" cy="553453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הרכב בחינות הבגרות 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2589212" y="830179"/>
            <a:ext cx="8915400" cy="1672389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he-IL" altLang="he-IL" b="1" dirty="0">
                <a:solidFill>
                  <a:srgbClr val="003300"/>
                </a:solidFill>
              </a:rPr>
              <a:t>בחינות הבגרות מורכבות ממקצועות חובה ומקצועות בחירה.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he-IL" altLang="he-IL" b="1" dirty="0">
                <a:solidFill>
                  <a:srgbClr val="003300"/>
                </a:solidFill>
              </a:rPr>
              <a:t>במקצועות החובה ניתן ללמוד מתמטיקה ואנגלית בהיקף של 3-5 </a:t>
            </a:r>
            <a:r>
              <a:rPr lang="he-IL" altLang="he-IL" b="1" dirty="0" err="1">
                <a:solidFill>
                  <a:srgbClr val="003300"/>
                </a:solidFill>
              </a:rPr>
              <a:t>יח"ל</a:t>
            </a:r>
            <a:r>
              <a:rPr lang="he-IL" altLang="he-IL" b="1" dirty="0">
                <a:solidFill>
                  <a:srgbClr val="003300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he-IL" altLang="he-IL" b="1" dirty="0">
                <a:solidFill>
                  <a:srgbClr val="003300"/>
                </a:solidFill>
              </a:rPr>
              <a:t>במקצועות הבחירה ניתן ללמוד מקצוע מוגבר החל מ- 5 </a:t>
            </a:r>
            <a:r>
              <a:rPr lang="he-IL" altLang="he-IL" b="1" dirty="0" err="1">
                <a:solidFill>
                  <a:srgbClr val="003300"/>
                </a:solidFill>
              </a:rPr>
              <a:t>יח"ל</a:t>
            </a:r>
            <a:r>
              <a:rPr lang="he-IL" altLang="he-IL" b="1" dirty="0">
                <a:solidFill>
                  <a:srgbClr val="003300"/>
                </a:solidFill>
              </a:rPr>
              <a:t> ומעלה.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he-IL" altLang="he-IL" b="1" dirty="0" err="1">
                <a:solidFill>
                  <a:srgbClr val="003300"/>
                </a:solidFill>
              </a:rPr>
              <a:t>סכ"ה</a:t>
            </a:r>
            <a:r>
              <a:rPr lang="he-IL" altLang="he-IL" b="1" dirty="0">
                <a:solidFill>
                  <a:srgbClr val="003300"/>
                </a:solidFill>
              </a:rPr>
              <a:t> מינימום יחידות לימוד : 19-21</a:t>
            </a:r>
          </a:p>
          <a:p>
            <a:pPr>
              <a:lnSpc>
                <a:spcPct val="80000"/>
              </a:lnSpc>
              <a:spcBef>
                <a:spcPct val="50000"/>
              </a:spcBef>
              <a:buNone/>
            </a:pPr>
            <a:r>
              <a:rPr lang="he-IL" altLang="he-IL" b="1" u="sng" dirty="0">
                <a:solidFill>
                  <a:srgbClr val="0099CC"/>
                </a:solidFill>
              </a:rPr>
              <a:t>פירוט מקצועות החובה הנלמדים בכיתות י'-י"ב:</a:t>
            </a:r>
            <a:endParaRPr lang="en-US" altLang="he-IL" b="1" u="sng" dirty="0">
              <a:solidFill>
                <a:srgbClr val="0099CC"/>
              </a:solidFill>
            </a:endParaRPr>
          </a:p>
          <a:p>
            <a:endParaRPr lang="he-IL" dirty="0"/>
          </a:p>
        </p:txBody>
      </p:sp>
      <p:graphicFrame>
        <p:nvGraphicFramePr>
          <p:cNvPr id="7" name="Group 1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673504"/>
              </p:ext>
            </p:extLst>
          </p:nvPr>
        </p:nvGraphicFramePr>
        <p:xfrm>
          <a:off x="1744495" y="2502568"/>
          <a:ext cx="9639717" cy="4201751"/>
        </p:xfrm>
        <a:graphic>
          <a:graphicData uri="http://schemas.openxmlformats.org/drawingml/2006/table">
            <a:tbl>
              <a:tblPr rtl="1"/>
              <a:tblGrid>
                <a:gridCol w="215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1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9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80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9377"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מקצועות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חובה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הערות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229"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תנ"ך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יחל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30% הערכה חלופית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70% אירוע בחינה חיצוני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256">
                <a:tc rowSpan="6"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לשון והבעה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</a:t>
                      </a:r>
                      <a:r>
                        <a:rPr kumimoji="0" lang="he-I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30% הערכה חלופית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70% אירוע בחינה חיצוני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94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ספרות עברית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</a:t>
                      </a:r>
                      <a:r>
                        <a:rPr kumimoji="0" lang="he-I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30% הערכה חלופית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70% אירוע בחינה חיצוני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77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אזרחות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2 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30% הערכה חלופית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70% אירוע בחינה חיצוני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697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היסטוריה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he-I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60% הערכה חלופית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40% אירוע בחינה חיצוני </a:t>
                      </a: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248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אנגלית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3,4,5 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483">
                <a:tc v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מתמטיקה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he-I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3,4,5 </a:t>
                      </a:r>
                      <a:r>
                        <a:rPr kumimoji="0" lang="he-I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יח"ל</a:t>
                      </a: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r" defTabSz="4572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3" marR="90003" marT="46795" marB="46795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he-IL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90000" marR="90000" marT="46801" marB="46801" horzOverflow="overflow">
                    <a:lnL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E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007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2592925" y="276726"/>
            <a:ext cx="8911687" cy="553453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הרכב בחינות הבגרות – המשך..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3" name="מציין מיקום תוכן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3242" y="1564105"/>
            <a:ext cx="5546558" cy="42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1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3111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מקצועות בחירה / מגמות</a:t>
            </a:r>
            <a:b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altLang="he-IL" sz="2200" b="1" dirty="0">
                <a:solidFill>
                  <a:schemeClr val="accent3">
                    <a:lumMod val="50000"/>
                  </a:schemeClr>
                </a:solidFill>
              </a:rPr>
              <a:t>במקצועות הבחירה ניתן ללמוד מקצוע מוגבר החל מ- 5 </a:t>
            </a:r>
            <a:r>
              <a:rPr lang="he-IL" altLang="he-IL" sz="2200" b="1" dirty="0" err="1">
                <a:solidFill>
                  <a:schemeClr val="accent3">
                    <a:lumMod val="50000"/>
                  </a:schemeClr>
                </a:solidFill>
              </a:rPr>
              <a:t>יח"ל</a:t>
            </a:r>
            <a:r>
              <a:rPr lang="he-IL" altLang="he-IL" sz="2200" b="1" dirty="0">
                <a:solidFill>
                  <a:schemeClr val="accent3">
                    <a:lumMod val="50000"/>
                  </a:schemeClr>
                </a:solidFill>
              </a:rPr>
              <a:t> ומעלה.</a:t>
            </a:r>
            <a:br>
              <a:rPr lang="he-IL" altLang="he-IL" b="1" dirty="0"/>
            </a:br>
            <a:b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b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2589212" y="1636296"/>
            <a:ext cx="8915400" cy="3416968"/>
          </a:xfrm>
        </p:spPr>
        <p:txBody>
          <a:bodyPr/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he-IL" altLang="he-IL" b="1" u="sng" dirty="0">
                <a:solidFill>
                  <a:schemeClr val="accent3">
                    <a:lumMod val="50000"/>
                  </a:schemeClr>
                </a:solidFill>
                <a:latin typeface="Calibri"/>
                <a:cs typeface="Arial" panose="020B0604020202020204" pitchFamily="34" charset="0"/>
              </a:rPr>
              <a:t>פירוט מקצועות הבחירה הנלמדים בכיתות י'-י"ב:</a:t>
            </a:r>
          </a:p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endParaRPr lang="he-IL" altLang="he-IL" sz="2400" dirty="0">
              <a:solidFill>
                <a:schemeClr val="accent3">
                  <a:lumMod val="50000"/>
                </a:schemeClr>
              </a:solidFill>
              <a:latin typeface="Calibri"/>
              <a:cs typeface="Arial" panose="020B0604020202020204" pitchFamily="34" charset="0"/>
            </a:endParaRPr>
          </a:p>
          <a:p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5617" y="2077469"/>
            <a:ext cx="3349729" cy="3517215"/>
          </a:xfrm>
          <a:prstGeom prst="rect">
            <a:avLst/>
          </a:prstGeom>
        </p:spPr>
      </p:pic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1111250" y="5883442"/>
            <a:ext cx="10138276" cy="77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סיכום יחידות הלימוד – מקצועות חובה כולל מקצועות בחירה - 21-35 </a:t>
            </a:r>
            <a:r>
              <a:rPr kumimoji="0" lang="he-IL" altLang="he-IL" sz="1800" b="1" i="0" u="none" strike="noStrike" kern="0" cap="none" spc="0" normalizeH="0" baseline="0" noProof="0" dirty="0" err="1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יח"ל</a:t>
            </a:r>
            <a:endParaRPr kumimoji="0" lang="he-IL" altLang="he-IL" sz="18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altLang="he-IL" sz="1800" b="1" i="0" u="none" strike="noStrike" kern="0" cap="none" spc="0" normalizeH="0" baseline="0" noProof="0" dirty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alibri" panose="020F0502020204030204" pitchFamily="34" charset="0"/>
                <a:cs typeface="Arial" panose="020B0604020202020204" pitchFamily="34" charset="0"/>
              </a:rPr>
              <a:t>פתיחת מגמה מותנית במספר תלמידים העומד על 15 תלמידים</a:t>
            </a:r>
            <a:endParaRPr kumimoji="0" lang="en-US" altLang="he-IL" sz="18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88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973178" y="854241"/>
            <a:ext cx="944479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e-IL" sz="7200" b="1" dirty="0">
                <a:solidFill>
                  <a:schemeClr val="accent3"/>
                </a:solidFill>
              </a:rPr>
              <a:t>"סודו של חינוך נכון הוא הזמן והמקום בהם נותנים לילד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e-IL" sz="7200" b="1" dirty="0">
                <a:solidFill>
                  <a:schemeClr val="accent3"/>
                </a:solidFill>
              </a:rPr>
              <a:t>הן מהיד והן מהלב"</a:t>
            </a:r>
          </a:p>
          <a:p>
            <a:pPr>
              <a:defRPr/>
            </a:pPr>
            <a:r>
              <a:rPr lang="he-IL" sz="800" dirty="0"/>
              <a:t>(</a:t>
            </a:r>
            <a:r>
              <a:rPr lang="he-IL" dirty="0"/>
              <a:t>יואב סנטו)</a:t>
            </a:r>
          </a:p>
          <a:p>
            <a:pPr fontAlgn="auto">
              <a:spcAft>
                <a:spcPts val="0"/>
              </a:spcAft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526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3626"/>
          </a:xfrm>
        </p:spPr>
        <p:txBody>
          <a:bodyPr>
            <a:normAutofit/>
          </a:bodyPr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המהלכים הבית </a:t>
            </a:r>
            <a:r>
              <a:rPr lang="he-IL" b="1" u="sng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ספריים</a:t>
            </a:r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לקראת המעבר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2589212" y="1390650"/>
            <a:ext cx="8915400" cy="497405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מפגשים כיתתיים עם מנהלת בית הספר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שיחות אישיות עם מנהלת בית הספר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3 ערבי הורים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בוקר פתוח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ערב פתוח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sz="2800" b="1" dirty="0">
                <a:solidFill>
                  <a:srgbClr val="003300"/>
                </a:solidFill>
              </a:rPr>
              <a:t>שיחות אישיות – יועצת חט"ב, יועצת תיכון, מחנכות ורכזת שכבה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endParaRPr lang="he-IL" altLang="he-IL" sz="1600" b="1" dirty="0">
              <a:solidFill>
                <a:srgbClr val="003300"/>
              </a:solidFill>
            </a:endParaRPr>
          </a:p>
          <a:p>
            <a:pPr marL="0" indent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5628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משמעותית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92925" y="1905000"/>
            <a:ext cx="8804693" cy="441930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העצמת תחושת המסוגלות </a:t>
            </a:r>
            <a:r>
              <a:rPr lang="he-IL" sz="3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והמצויינות</a:t>
            </a: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 של התלמיד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כל אחד יכול (קבלת התלמיד על מכלול תכונותיו ורגשותיו)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משמעת מכבדת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יצירת אמון המבוסס על דיאלוג מכבד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דיאלוג הדדי: תלמיד-מורה-הורה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סביבה לימודית המאפשרת צמיחה אישית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אוירה לימודית תומכת ומפרגנת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376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למידה משמעותית – המשך...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198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צוות מורים מנצח (גאוות יחידה) המוביל לצוות תלמידים מנצח.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קפה, מאפה, מענה – דלת פתוחה למנהלת ביה"ס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תחושת השתייכות אישית לביה"ס</a:t>
            </a:r>
          </a:p>
          <a:p>
            <a:pPr>
              <a:defRPr/>
            </a:pP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התגייסות תלמידי ביה"ס  למגוון תכניות חברתיות יוקרתיות בעיר כמו : עמיתי דילר, דיפלומטים צעירים, מודל </a:t>
            </a:r>
            <a:r>
              <a:rPr lang="he-IL" sz="3200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האו"מ</a:t>
            </a:r>
            <a:r>
              <a:rPr lang="he-IL" sz="3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 ופרלמנט הנוער.</a:t>
            </a:r>
            <a:endParaRPr lang="en-US" sz="2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8213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1237"/>
          </a:xfrm>
        </p:spPr>
        <p:txBody>
          <a:bodyPr/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כיתות ייחודיות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1022684" y="1443789"/>
            <a:ext cx="10481928" cy="523373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rgbClr val="FF6600"/>
                </a:solidFill>
                <a:latin typeface="Calibri" pitchFamily="34" charset="0"/>
              </a:rPr>
              <a:t>כיתת </a:t>
            </a:r>
            <a:r>
              <a:rPr lang="he-IL" altLang="he-IL" sz="2600" b="1" u="sng" dirty="0" err="1">
                <a:solidFill>
                  <a:srgbClr val="FF6600"/>
                </a:solidFill>
                <a:latin typeface="Calibri" pitchFamily="34" charset="0"/>
              </a:rPr>
              <a:t>מופ"ת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 – הדגש במגמה הושם על פיתוח חשיבה יצירתית עם </a:t>
            </a:r>
            <a:r>
              <a:rPr lang="he-IL" altLang="he-IL" sz="2600" b="1" dirty="0" err="1">
                <a:solidFill>
                  <a:srgbClr val="003300"/>
                </a:solidFill>
                <a:latin typeface="Calibri" pitchFamily="34" charset="0"/>
              </a:rPr>
              <a:t>עם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 הקניות מורשת יהודית ותרבות אוניברסלית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כיתת מחוננים 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– טיפוח התלמידים המחוננים מתוך תפיסה של מצוינות אישית, ערכית וחברתית לצד מעורבות ואחריות לסביבה ולזולת.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מגמה מדעית טכנולוגית 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– כיתה שמאפייניה הם: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מתמטיקה ואנגלית 4-5 </a:t>
            </a:r>
            <a:r>
              <a:rPr lang="he-IL" altLang="he-IL" sz="2600" b="1" dirty="0" err="1">
                <a:solidFill>
                  <a:srgbClr val="003300"/>
                </a:solidFill>
                <a:latin typeface="Calibri" pitchFamily="34" charset="0"/>
              </a:rPr>
              <a:t>יח"ל</a:t>
            </a:r>
            <a:endParaRPr lang="he-IL" altLang="he-IL" sz="2600" b="1" dirty="0">
              <a:solidFill>
                <a:srgbClr val="0033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מגמות מדעיות : פיזיקה, כימיה, ביולוגיה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מגמה מדעית טכנולוגית – הנדסת תוכנה </a:t>
            </a:r>
            <a:r>
              <a:rPr lang="he-IL" altLang="he-IL" sz="2600" b="1" dirty="0" err="1">
                <a:solidFill>
                  <a:srgbClr val="003300"/>
                </a:solidFill>
                <a:latin typeface="Calibri" pitchFamily="34" charset="0"/>
              </a:rPr>
              <a:t>ומכנטרוניקה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-רובוטיקה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rgbClr val="FF6600"/>
                </a:solidFill>
                <a:latin typeface="Calibri" pitchFamily="34" charset="0"/>
              </a:rPr>
              <a:t>כיתת אתלטיקה קלה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 – החינוך הגופני מעצב, מפתח ומטפח דפוסי פעילות והתנהגות גופנית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ספורטיבית במסגרת הפוטנציאל האישי.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rgbClr val="FF6600"/>
                </a:solidFill>
                <a:latin typeface="Calibri" pitchFamily="34" charset="0"/>
              </a:rPr>
              <a:t>כיתת </a:t>
            </a:r>
            <a:r>
              <a:rPr lang="he-IL" altLang="he-IL" sz="2600" b="1" u="sng" dirty="0" err="1">
                <a:solidFill>
                  <a:srgbClr val="FF6600"/>
                </a:solidFill>
                <a:latin typeface="Calibri" pitchFamily="34" charset="0"/>
              </a:rPr>
              <a:t>מב"ר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 – עיוני – בגרות עיונית מלאה</a:t>
            </a: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rgbClr val="0070C0"/>
                </a:solidFill>
                <a:latin typeface="Calibri" pitchFamily="34" charset="0"/>
              </a:rPr>
              <a:t>תנאי קבלה </a:t>
            </a:r>
            <a:r>
              <a:rPr lang="he-IL" altLang="he-IL" sz="2600" b="1" u="sng" dirty="0" err="1">
                <a:solidFill>
                  <a:srgbClr val="0070C0"/>
                </a:solidFill>
                <a:latin typeface="Calibri" pitchFamily="34" charset="0"/>
              </a:rPr>
              <a:t>למב"ר</a:t>
            </a:r>
            <a:r>
              <a:rPr lang="he-IL" altLang="he-IL" sz="2600" b="1" u="sng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- עד שני שליליים – לא במקצועות החובה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he-IL" altLang="he-IL" sz="2600" b="1" u="sng" dirty="0">
                <a:solidFill>
                  <a:srgbClr val="FF6600"/>
                </a:solidFill>
                <a:latin typeface="Calibri" pitchFamily="34" charset="0"/>
              </a:rPr>
              <a:t>כיתת אתגר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 – טכנולוגי – בגרות טכנולוגית  מלאה במסלול ייחודי לתלמידים מתקשים מבחינה לימודית.</a:t>
            </a:r>
            <a:endParaRPr lang="en-US" altLang="he-IL" sz="2600" b="1" dirty="0">
              <a:solidFill>
                <a:srgbClr val="0033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e-IL" altLang="he-IL" sz="2600" b="1" u="sng" dirty="0">
                <a:solidFill>
                  <a:srgbClr val="0070C0"/>
                </a:solidFill>
                <a:latin typeface="Calibri" pitchFamily="34" charset="0"/>
              </a:rPr>
              <a:t>תנאי קבלה לאתגר</a:t>
            </a:r>
            <a:r>
              <a:rPr lang="he-IL" altLang="he-IL" sz="26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he-IL" altLang="he-IL" sz="2600" b="1" dirty="0">
                <a:solidFill>
                  <a:srgbClr val="003300"/>
                </a:solidFill>
                <a:latin typeface="Calibri" pitchFamily="34" charset="0"/>
              </a:rPr>
              <a:t>-  עד חמישה שליליים</a:t>
            </a:r>
          </a:p>
          <a:p>
            <a:pPr>
              <a:lnSpc>
                <a:spcPct val="150000"/>
              </a:lnSpc>
              <a:defRPr/>
            </a:pPr>
            <a:endParaRPr lang="he-IL" altLang="he-IL" b="1" dirty="0">
              <a:solidFill>
                <a:srgbClr val="0033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8879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</a:t>
            </a:r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שיבוץ לימודים לרמות מתמטיקה 3,4,5 </a:t>
            </a:r>
            <a:r>
              <a:rPr lang="he-IL" b="1" u="sng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יח"ל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11" y="5594684"/>
            <a:ext cx="8578516" cy="998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31168" y="1580148"/>
            <a:ext cx="7605896" cy="401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26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altLang="he-IL" dirty="0">
                <a:solidFill>
                  <a:schemeClr val="accent3">
                    <a:lumMod val="75000"/>
                  </a:schemeClr>
                </a:solidFill>
              </a:rPr>
              <a:t>שיבוץ מגמות לפי רמת לימוד במתמטיקה חט"ב</a:t>
            </a:r>
            <a:endParaRPr lang="he-I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1779" y="1299411"/>
            <a:ext cx="8963526" cy="5233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28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3111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</a:t>
            </a:r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שיבוץ לימודים לרמות אנגלית 3,4,5 </a:t>
            </a:r>
            <a:r>
              <a:rPr lang="he-IL" b="1" u="sng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יח"ל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8704" y="1395664"/>
            <a:ext cx="6834208" cy="2622884"/>
          </a:xfrm>
          <a:prstGeom prst="rect">
            <a:avLst/>
          </a:prstGeom>
        </p:spPr>
      </p:pic>
      <p:sp>
        <p:nvSpPr>
          <p:cNvPr id="9" name="מלבן 8"/>
          <p:cNvSpPr/>
          <p:nvPr/>
        </p:nvSpPr>
        <p:spPr>
          <a:xfrm>
            <a:off x="3697706" y="4849306"/>
            <a:ext cx="6096000" cy="15388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e-IL" altLang="he-IL" sz="2000" b="1" u="sng" dirty="0">
                <a:solidFill>
                  <a:srgbClr val="009ED6"/>
                </a:solidFill>
              </a:rPr>
              <a:t>הציון  לקבלה לרמת הלימוד , יקבע על-פי החלוקה הבאה: </a:t>
            </a:r>
            <a:endParaRPr lang="en-US" altLang="he-IL" sz="2000" b="1" u="sng" dirty="0">
              <a:solidFill>
                <a:srgbClr val="009ED6"/>
              </a:solidFill>
            </a:endParaRPr>
          </a:p>
          <a:p>
            <a:pPr algn="r"/>
            <a:r>
              <a:rPr lang="he-IL" altLang="he-IL" b="1" dirty="0"/>
              <a:t>50% ציון החטיבה + 50% מבחנים דיאגנוסטיים. </a:t>
            </a:r>
            <a:endParaRPr lang="en-US" altLang="he-IL" b="1" dirty="0"/>
          </a:p>
          <a:p>
            <a:pPr algn="r"/>
            <a:r>
              <a:rPr lang="he-IL" altLang="he-IL" b="1" dirty="0"/>
              <a:t>הציון של החטיבה  (50%)  יורכב על-פי ציוני בחנים ומבחנים</a:t>
            </a:r>
            <a:endParaRPr lang="he-IL" altLang="he-IL" dirty="0"/>
          </a:p>
        </p:txBody>
      </p:sp>
    </p:spTree>
    <p:extLst>
      <p:ext uri="{BB962C8B-B14F-4D97-AF65-F5344CB8AC3E}">
        <p14:creationId xmlns:p14="http://schemas.microsoft.com/office/powerpoint/2010/main" val="222369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הבגרות החדשה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ללא בגרות חיצונית בכיתה י'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הערכה בית-ספרית כחלק מציון הבגרות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הערכה פנימית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אירוע בחינה חיצוני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ללא התאמות – רמה 2,3</a:t>
            </a:r>
            <a:br>
              <a:rPr lang="en-US" altLang="he-IL" b="1" dirty="0">
                <a:solidFill>
                  <a:srgbClr val="003300"/>
                </a:solidFill>
              </a:rPr>
            </a:br>
            <a:r>
              <a:rPr lang="he-IL" altLang="he-IL" b="1" dirty="0">
                <a:solidFill>
                  <a:srgbClr val="003300"/>
                </a:solidFill>
              </a:rPr>
              <a:t>	                      רמה 1 – הארכת זמן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he-IL" altLang="he-IL" b="1" dirty="0">
                <a:solidFill>
                  <a:srgbClr val="003300"/>
                </a:solidFill>
              </a:rPr>
              <a:t>מעורבות חברתית במהלך שלוש שנים</a:t>
            </a:r>
          </a:p>
          <a:p>
            <a:pPr>
              <a:lnSpc>
                <a:spcPct val="150000"/>
              </a:lnSpc>
            </a:pPr>
            <a:endParaRPr lang="he-IL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220670"/>
      </p:ext>
    </p:extLst>
  </p:cSld>
  <p:clrMapOvr>
    <a:masterClrMapping/>
  </p:clrMapOvr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14671</TotalTime>
  <Words>513</Words>
  <Application>Microsoft Office PowerPoint</Application>
  <PresentationFormat>מסך רחב</PresentationFormat>
  <Paragraphs>88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David</vt:lpstr>
      <vt:lpstr>Georgia</vt:lpstr>
      <vt:lpstr>Times New Roman</vt:lpstr>
      <vt:lpstr>Wingdings 3</vt:lpstr>
      <vt:lpstr>עשן מתפתל</vt:lpstr>
      <vt:lpstr>ערכת נושא Office</vt:lpstr>
      <vt:lpstr>לקראת המעבר לתיכון  שנה"ל תשפ"א</vt:lpstr>
      <vt:lpstr>המהלכים הבית ספריים לקראת המעבר</vt:lpstr>
      <vt:lpstr>למידה משמעותית </vt:lpstr>
      <vt:lpstr>למידה משמעותית – המשך...</vt:lpstr>
      <vt:lpstr>כיתות ייחודיות</vt:lpstr>
      <vt:lpstr>      שיבוץ לימודים לרמות מתמטיקה 3,4,5 יח"ל</vt:lpstr>
      <vt:lpstr>שיבוץ מגמות לפי רמת לימוד במתמטיקה חט"ב</vt:lpstr>
      <vt:lpstr>      שיבוץ לימודים לרמות אנגלית 3,4,5 יח"ל</vt:lpstr>
      <vt:lpstr>תכנית הבגרות החדשה</vt:lpstr>
      <vt:lpstr>מצגת של PowerPoint‏</vt:lpstr>
      <vt:lpstr>מצגת של PowerPoint‏</vt:lpstr>
      <vt:lpstr>מצגת של PowerPoint‏</vt:lpstr>
      <vt:lpstr>מצגת של PowerPoint‏</vt:lpstr>
      <vt:lpstr>הרכב בחינות הבגרות </vt:lpstr>
      <vt:lpstr>הרכב בחינות הבגרות – המשך..</vt:lpstr>
      <vt:lpstr>מקצועות בחירה / מגמות במקצועות הבחירה ניתן ללמוד מקצוע מוגבר החל מ- 5 יח"ל ומעלה.   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מפגש עבודה – פיקוח ורשות</dc:title>
  <dc:creator>student</dc:creator>
  <cp:lastModifiedBy>moshe m</cp:lastModifiedBy>
  <cp:revision>93</cp:revision>
  <cp:lastPrinted>2020-01-01T09:56:49Z</cp:lastPrinted>
  <dcterms:created xsi:type="dcterms:W3CDTF">2019-09-25T07:00:52Z</dcterms:created>
  <dcterms:modified xsi:type="dcterms:W3CDTF">2020-01-15T15:17:14Z</dcterms:modified>
</cp:coreProperties>
</file>